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19"/>
  </p:notesMasterIdLst>
  <p:handoutMasterIdLst>
    <p:handoutMasterId r:id="rId20"/>
  </p:handoutMasterIdLst>
  <p:sldIdLst>
    <p:sldId id="613" r:id="rId4"/>
    <p:sldId id="568" r:id="rId5"/>
    <p:sldId id="574" r:id="rId6"/>
    <p:sldId id="614" r:id="rId7"/>
    <p:sldId id="588" r:id="rId8"/>
    <p:sldId id="606" r:id="rId9"/>
    <p:sldId id="615" r:id="rId10"/>
    <p:sldId id="580" r:id="rId11"/>
    <p:sldId id="597" r:id="rId12"/>
    <p:sldId id="616" r:id="rId13"/>
    <p:sldId id="617" r:id="rId14"/>
    <p:sldId id="618" r:id="rId15"/>
    <p:sldId id="620" r:id="rId16"/>
    <p:sldId id="636" r:id="rId17"/>
    <p:sldId id="630" r:id="rId18"/>
  </p:sldIdLst>
  <p:sldSz cx="9144000" cy="51435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775"/>
    <a:srgbClr val="FFC000"/>
    <a:srgbClr val="E0E0E0"/>
    <a:srgbClr val="338F87"/>
    <a:srgbClr val="45BDB5"/>
    <a:srgbClr val="0071C8"/>
    <a:srgbClr val="009ACC"/>
    <a:srgbClr val="003648"/>
    <a:srgbClr val="00658A"/>
    <a:srgbClr val="0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58"/>
        <p:guide pos="3082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4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7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0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7.xml"/><Relationship Id="rId4" Type="http://schemas.openxmlformats.org/officeDocument/2006/relationships/image" Target="../media/image5.jpeg"/><Relationship Id="rId3" Type="http://schemas.openxmlformats.org/officeDocument/2006/relationships/tags" Target="../tags/tag6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8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86200" y="3042285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940300" y="321246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19600" y="315976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58000" y="3159760"/>
            <a:ext cx="1480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sym typeface="+mn-ea"/>
              </a:rPr>
              <a:t>解比例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67200" y="2435225"/>
            <a:ext cx="4578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比例的意义和基本性质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9200" y="1828800"/>
            <a:ext cx="3369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  比  例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0" name="Picture 14" descr="83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95883" y="742950"/>
            <a:ext cx="1235075" cy="2459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1"/>
          <p:cNvSpPr txBox="1"/>
          <p:nvPr/>
        </p:nvSpPr>
        <p:spPr>
          <a:xfrm>
            <a:off x="2154873" y="1504633"/>
            <a:ext cx="5286375" cy="233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解：设应加入水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mL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100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150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15000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2883" y="4324350"/>
            <a:ext cx="32785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答：应加入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15L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水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463" name="Rectangle 13"/>
          <p:cNvSpPr/>
          <p:nvPr/>
        </p:nvSpPr>
        <p:spPr>
          <a:xfrm>
            <a:off x="304800" y="437991"/>
            <a:ext cx="7331075" cy="1641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餐馆给餐具消毒，要用100m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消毒液配成消毒水，如果消毒液与水的比是1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150，应加入多少升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水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53360" y="133350"/>
            <a:ext cx="29660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P40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76600" y="3790950"/>
            <a:ext cx="2840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15000mL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15L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2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12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33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charRg st="62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3" name="Rectangle 13"/>
          <p:cNvSpPr/>
          <p:nvPr/>
        </p:nvSpPr>
        <p:spPr>
          <a:xfrm>
            <a:off x="285115" y="361156"/>
            <a:ext cx="7331075" cy="6076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按照下面的条件列出比例，并且解比例。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/>
          <p:cNvSpPr/>
          <p:nvPr/>
        </p:nvSpPr>
        <p:spPr>
          <a:xfrm>
            <a:off x="295910" y="1034415"/>
            <a:ext cx="521144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的比等于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2338070" y="1694180"/>
            <a:ext cx="214439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1901825" y="2423478"/>
            <a:ext cx="1216025" cy="52197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09838" y="2397125"/>
            <a:ext cx="2816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12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72130" y="2945765"/>
            <a:ext cx="1554480" cy="779780"/>
            <a:chOff x="4838" y="4639"/>
            <a:chExt cx="2448" cy="1228"/>
          </a:xfrm>
        </p:grpSpPr>
        <p:sp>
          <p:nvSpPr>
            <p:cNvPr id="9" name="文本框 4"/>
            <p:cNvSpPr txBox="1"/>
            <p:nvPr/>
          </p:nvSpPr>
          <p:spPr>
            <a:xfrm>
              <a:off x="4838" y="4639"/>
              <a:ext cx="2448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910" y="4639"/>
              <a:ext cx="657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/>
      <p:bldP spid="11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13"/>
          <p:cNvSpPr/>
          <p:nvPr/>
        </p:nvSpPr>
        <p:spPr>
          <a:xfrm>
            <a:off x="318135" y="385286"/>
            <a:ext cx="7331075" cy="11245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在一个比例里，两个外项分别是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，两个内项分别是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2895600" y="1581150"/>
            <a:ext cx="298704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7.5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2133600" y="2266633"/>
            <a:ext cx="1216025" cy="52197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48000" y="2266950"/>
            <a:ext cx="2317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7.5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3352800" y="2788920"/>
            <a:ext cx="1554163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4.5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/>
      <p:bldP spid="11" grpId="0" bldLvl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3" name="Rectangle 13"/>
          <p:cNvSpPr/>
          <p:nvPr/>
        </p:nvSpPr>
        <p:spPr>
          <a:xfrm>
            <a:off x="354965" y="506095"/>
            <a:ext cx="847979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在一个比例中，两个外项互为倒数，已知一个内项是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，另一个内项是多少？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3305175" y="1061720"/>
            <a:ext cx="2707005" cy="14605"/>
          </a:xfrm>
          <a:prstGeom prst="line">
            <a:avLst/>
          </a:prstGeom>
          <a:ln w="254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下箭头 2"/>
          <p:cNvSpPr/>
          <p:nvPr/>
        </p:nvSpPr>
        <p:spPr>
          <a:xfrm>
            <a:off x="4648200" y="1163320"/>
            <a:ext cx="459740" cy="896620"/>
          </a:xfrm>
          <a:prstGeom prst="downArrow">
            <a:avLst/>
          </a:prstGeom>
          <a:solidFill>
            <a:srgbClr val="0787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65170" y="2059940"/>
            <a:ext cx="3333115" cy="521970"/>
          </a:xfrm>
          <a:prstGeom prst="rect">
            <a:avLst/>
          </a:prstGeom>
          <a:solidFill>
            <a:srgbClr val="0787FF">
              <a:alpha val="47000"/>
            </a:srgbClr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两个外项的乘积为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65170" y="2821305"/>
            <a:ext cx="3804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00880" y="3082290"/>
            <a:ext cx="356235" cy="0"/>
          </a:xfrm>
          <a:prstGeom prst="line">
            <a:avLst/>
          </a:prstGeom>
          <a:ln w="158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519295" y="2644140"/>
            <a:ext cx="422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21200" y="3039110"/>
            <a:ext cx="422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43200" y="3809365"/>
            <a:ext cx="3656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答：另一个内项是     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734050" y="3977005"/>
            <a:ext cx="356235" cy="0"/>
          </a:xfrm>
          <a:prstGeom prst="line">
            <a:avLst/>
          </a:prstGeom>
          <a:ln w="158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752465" y="3538855"/>
            <a:ext cx="422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54370" y="3933825"/>
            <a:ext cx="422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7" grpId="0"/>
      <p:bldP spid="8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F9C77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熊02 拷贝.png熊02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20001" y="1984058"/>
            <a:ext cx="1436370" cy="1807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9970" y="36741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复习导入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" y="971550"/>
            <a:ext cx="647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什么是比例？什么是比例的基本性质？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4455" y="1850390"/>
            <a:ext cx="55454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表示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两个比相等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的式子叫作比例。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7535" y="2419350"/>
            <a:ext cx="803084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在比例里，两个外项的积等于两个内项的积，这叫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比例的基本性质。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0" y="971550"/>
            <a:ext cx="82010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用比例的基本性质判断下面哪一组的两个比可以组成比例。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4060" y="2136140"/>
            <a:ext cx="3850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7.2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43400" y="2136140"/>
            <a:ext cx="3597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0.002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15365" y="1437005"/>
            <a:ext cx="2499995" cy="0"/>
          </a:xfrm>
          <a:prstGeom prst="line">
            <a:avLst/>
          </a:prstGeom>
          <a:ln w="254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83615" y="2778760"/>
            <a:ext cx="243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可以组成比例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24400" y="2800350"/>
            <a:ext cx="2846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不可以组成比例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老师1 拷贝"/>
          <p:cNvPicPr>
            <a:picLocks noChangeAspect="1"/>
          </p:cNvPicPr>
          <p:nvPr/>
        </p:nvPicPr>
        <p:blipFill>
          <a:blip r:embed="rId1"/>
          <a:srcRect b="48603"/>
          <a:stretch>
            <a:fillRect/>
          </a:stretch>
        </p:blipFill>
        <p:spPr>
          <a:xfrm>
            <a:off x="533400" y="488315"/>
            <a:ext cx="895985" cy="1109980"/>
          </a:xfrm>
          <a:prstGeom prst="rect">
            <a:avLst/>
          </a:prstGeom>
        </p:spPr>
      </p:pic>
      <p:sp>
        <p:nvSpPr>
          <p:cNvPr id="9231" name="AutoShape 27"/>
          <p:cNvSpPr/>
          <p:nvPr/>
        </p:nvSpPr>
        <p:spPr>
          <a:xfrm>
            <a:off x="1524000" y="466090"/>
            <a:ext cx="6998335" cy="569595"/>
          </a:xfrm>
          <a:prstGeom prst="wedgeRoundRectCallout">
            <a:avLst>
              <a:gd name="adj1" fmla="val -54601"/>
              <a:gd name="adj2" fmla="val 42023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just"/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谁能很快说出下面比例中缺少的项各是几？</a:t>
            </a:r>
            <a:endParaRPr lang="en-US" altLang="zh-CN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922463" y="1288415"/>
            <a:ext cx="4614863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21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 ）</a:t>
            </a: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22780" y="2080260"/>
            <a:ext cx="568261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1.25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）＝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2.5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1288415"/>
            <a:ext cx="681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29000" y="2063115"/>
            <a:ext cx="58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9"/>
          <p:cNvSpPr/>
          <p:nvPr/>
        </p:nvSpPr>
        <p:spPr>
          <a:xfrm>
            <a:off x="609600" y="2872105"/>
            <a:ext cx="8086725" cy="883920"/>
          </a:xfrm>
          <a:prstGeom prst="rect">
            <a:avLst/>
          </a:prstGeom>
          <a:solidFill>
            <a:srgbClr val="92D050">
              <a:alpha val="45000"/>
            </a:srgbClr>
          </a:solidFill>
          <a:ln w="15875" cap="flat" cmpd="sng">
            <a:noFill/>
            <a:prstDash val="solid"/>
            <a:miter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根据比例的基本性质，如果已知比例中的任何三项，就可以求出这个比例中的那个未知项。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671955" y="4095750"/>
            <a:ext cx="6288088" cy="5810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求比例中的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未知项</a:t>
            </a:r>
            <a:r>
              <a:rPr lang="zh-CN" altLang="en-US" sz="2800" b="1" dirty="0">
                <a:latin typeface="宋体" panose="02010600030101010101" pitchFamily="2" charset="-122"/>
              </a:rPr>
              <a:t>，叫作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解比例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53200" y="540385"/>
            <a:ext cx="2242820" cy="3271520"/>
          </a:xfrm>
          <a:prstGeom prst="rect">
            <a:avLst/>
          </a:prstGeom>
        </p:spPr>
      </p:pic>
      <p:pic>
        <p:nvPicPr>
          <p:cNvPr id="4" name="图片 3" descr="标签"/>
          <p:cNvPicPr>
            <a:picLocks noChangeAspect="1"/>
          </p:cNvPicPr>
          <p:nvPr/>
        </p:nvPicPr>
        <p:blipFill>
          <a:blip r:embed="rId3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686435" y="629603"/>
            <a:ext cx="583057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长征五号运载火箭总长约为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。有一个长征五号运载火箭的模型，它的总长与火箭总长的比是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。这个模型总长约为多少米？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505200" y="1263015"/>
            <a:ext cx="2759710" cy="1270"/>
          </a:xfrm>
          <a:prstGeom prst="line">
            <a:avLst/>
          </a:prstGeom>
          <a:ln w="254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62000" y="2341880"/>
            <a:ext cx="5227320" cy="1270"/>
          </a:xfrm>
          <a:prstGeom prst="line">
            <a:avLst/>
          </a:prstGeom>
          <a:ln w="254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71600" y="2876550"/>
            <a:ext cx="3500755" cy="3175"/>
          </a:xfrm>
          <a:prstGeom prst="line">
            <a:avLst/>
          </a:prstGeom>
          <a:ln w="254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243965" y="3333750"/>
            <a:ext cx="4708525" cy="6508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模型总长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实际总长＝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9600" y="629920"/>
            <a:ext cx="634365" cy="688340"/>
            <a:chOff x="1080" y="1050"/>
            <a:chExt cx="999" cy="1084"/>
          </a:xfrm>
        </p:grpSpPr>
        <p:pic>
          <p:nvPicPr>
            <p:cNvPr id="12" name="图片 11" descr="图标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02285" y="4300220"/>
            <a:ext cx="49028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答：这个模型总长约为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5.7m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6023" y="2069183"/>
            <a:ext cx="2266967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" y="743167"/>
            <a:ext cx="5570247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解：设这个模型总长约为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57＝1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38855" y="1962150"/>
            <a:ext cx="2156460" cy="829945"/>
            <a:chOff x="4833075" y="1342079"/>
            <a:chExt cx="2821461" cy="1115639"/>
          </a:xfrm>
        </p:grpSpPr>
        <p:sp>
          <p:nvSpPr>
            <p:cNvPr id="10" name="文本框 9"/>
            <p:cNvSpPr txBox="1"/>
            <p:nvPr/>
          </p:nvSpPr>
          <p:spPr>
            <a:xfrm>
              <a:off x="5356491" y="1342079"/>
              <a:ext cx="2298045" cy="1115639"/>
            </a:xfrm>
            <a:prstGeom prst="rect">
              <a:avLst/>
            </a:prstGeom>
            <a:solidFill>
              <a:srgbClr val="EEB0DC"/>
            </a:solidFill>
            <a:ln>
              <a:solidFill>
                <a:srgbClr val="C00000"/>
              </a:solidFill>
            </a:ln>
            <a:scene3d>
              <a:camera prst="perspectiveRelaxedModerately">
                <a:rot lat="0" lon="0" rev="0"/>
              </a:camera>
              <a:lightRig rig="threePt" dir="t"/>
            </a:scene3d>
            <a:sp3d>
              <a:bevelT w="114300" prst="hardEdge"/>
              <a:bevelB w="6350" h="82550" prst="riblet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根据比例的基本性质</a:t>
              </a:r>
              <a:endPara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4833075" y="1872531"/>
              <a:ext cx="436227" cy="25167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774698" y="3407870"/>
            <a:ext cx="1378485" cy="650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</a:lstStyle>
          <a:p>
            <a:r>
              <a:rPr lang="en-US" altLang="zh-CN" sz="2800" i="1" dirty="0">
                <a:solidFill>
                  <a:srgbClr val="FF0000"/>
                </a:solidFill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0000"/>
                </a:solidFill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ea typeface="楷体" panose="02010609060101010101" charset="-122"/>
                <a:cs typeface="Times New Roman" panose="02020603050405020304" pitchFamily="18" charset="0"/>
              </a:rPr>
              <a:t>5.7</a:t>
            </a:r>
            <a:endParaRPr lang="en-US" altLang="zh-CN" sz="2800" dirty="0">
              <a:solidFill>
                <a:srgbClr val="FF0000"/>
              </a:solidFill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78"/>
          <p:cNvSpPr txBox="1"/>
          <p:nvPr/>
        </p:nvSpPr>
        <p:spPr>
          <a:xfrm flipH="1">
            <a:off x="5802630" y="819150"/>
            <a:ext cx="2929890" cy="3448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步骤：</a:t>
            </a:r>
            <a:endParaRPr kumimoji="0" lang="zh-CN" altLang="en-US" sz="2400" b="1" kern="1200" cap="none" spc="0" normalizeH="0" baseline="0" noProof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1.</a:t>
            </a:r>
            <a:r>
              <a:rPr kumimoji="0" lang="zh-CN" altLang="en-US" sz="24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先写“解”字。</a:t>
            </a:r>
            <a:endParaRPr kumimoji="0" lang="zh-CN" altLang="en-US" sz="2400" b="1" kern="1200" cap="none" spc="0" normalizeH="0" baseline="0" noProof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L="271780" marR="0" indent="-27178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2.</a:t>
            </a:r>
            <a:r>
              <a:rPr kumimoji="0" lang="zh-CN" altLang="en-US" sz="24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将比例改写成等式时，一般要把含有</a:t>
            </a:r>
            <a:r>
              <a:rPr kumimoji="0" lang="en-US" altLang="zh-CN" sz="2400" b="1" i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x</a:t>
            </a:r>
            <a:r>
              <a:rPr kumimoji="0" lang="zh-CN" altLang="en-US" sz="24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的式子写在等号的左边。</a:t>
            </a:r>
            <a:endParaRPr kumimoji="0" lang="zh-CN" altLang="en-US" sz="2400" b="1" kern="1200" cap="none" spc="0" normalizeH="0" baseline="0" noProof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3.</a:t>
            </a:r>
            <a:r>
              <a:rPr kumimoji="0" lang="zh-CN" altLang="en-US" sz="2400" b="1" kern="1200" cap="none" spc="0" normalizeH="0" baseline="0" noProof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解方程。</a:t>
            </a:r>
            <a:endParaRPr kumimoji="0" lang="zh-CN" altLang="en-US" sz="2400" b="1" kern="1200" cap="none" spc="0" normalizeH="0" baseline="0" noProof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51180" y="209550"/>
            <a:ext cx="4805045" cy="6508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模型总长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实际总长＝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80845" y="2696845"/>
            <a:ext cx="2030095" cy="864870"/>
            <a:chOff x="2647" y="4247"/>
            <a:chExt cx="3197" cy="1362"/>
          </a:xfrm>
        </p:grpSpPr>
        <p:sp>
          <p:nvSpPr>
            <p:cNvPr id="7" name="矩形 6"/>
            <p:cNvSpPr/>
            <p:nvPr/>
          </p:nvSpPr>
          <p:spPr>
            <a:xfrm>
              <a:off x="2647" y="4337"/>
              <a:ext cx="1327" cy="1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40" y="4247"/>
              <a:ext cx="2004" cy="13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90000"/>
                </a:lnSpc>
              </a:pPr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57</a:t>
              </a:r>
              <a:r>
                <a:rPr lang="zh-CN" altLang="en-US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×</a:t>
              </a:r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pPr algn="l">
                <a:lnSpc>
                  <a:spcPct val="9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  10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54"/>
          <p:cNvSpPr/>
          <p:nvPr/>
        </p:nvSpPr>
        <p:spPr>
          <a:xfrm>
            <a:off x="1176655" y="432276"/>
            <a:ext cx="203200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 解比例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6388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62873" y="233045"/>
          <a:ext cx="123983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496570" imgH="407670" progId="Equation.KSEE3">
                  <p:embed/>
                </p:oleObj>
              </mc:Choice>
              <mc:Fallback>
                <p:oleObj name="" r:id="rId1" imgW="496570" imgH="40767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62873" y="233045"/>
                        <a:ext cx="1239837" cy="1014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4"/>
          <p:cNvSpPr/>
          <p:nvPr/>
        </p:nvSpPr>
        <p:spPr>
          <a:xfrm>
            <a:off x="1680845" y="1442085"/>
            <a:ext cx="773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27"/>
          <p:cNvSpPr/>
          <p:nvPr/>
        </p:nvSpPr>
        <p:spPr>
          <a:xfrm>
            <a:off x="2361883" y="1419225"/>
            <a:ext cx="2819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2.4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1.5</a:t>
            </a:r>
            <a:r>
              <a:rPr lang="zh-CN" altLang="en-US" sz="2800" b="1" dirty="0">
                <a:latin typeface="Times New Roman" panose="02020603050405020304" pitchFamily="18" charset="0"/>
                <a:sym typeface="Arial" panose="020B0604020202020204" pitchFamily="34" charset="0"/>
              </a:rPr>
              <a:t>×6</a:t>
            </a:r>
            <a:endParaRPr lang="zh-CN" altLang="en-US" sz="2800" b="1" dirty="0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27"/>
          <p:cNvSpPr/>
          <p:nvPr/>
        </p:nvSpPr>
        <p:spPr>
          <a:xfrm>
            <a:off x="2903220" y="2346325"/>
            <a:ext cx="10560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矩形 27"/>
          <p:cNvSpPr/>
          <p:nvPr/>
        </p:nvSpPr>
        <p:spPr>
          <a:xfrm>
            <a:off x="3466783" y="2076450"/>
            <a:ext cx="334327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      ）×（      ）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787458" y="2620963"/>
            <a:ext cx="28765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27"/>
          <p:cNvSpPr/>
          <p:nvPr/>
        </p:nvSpPr>
        <p:spPr>
          <a:xfrm>
            <a:off x="4149408" y="2708275"/>
            <a:ext cx="12192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      ）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27"/>
          <p:cNvSpPr/>
          <p:nvPr/>
        </p:nvSpPr>
        <p:spPr>
          <a:xfrm>
            <a:off x="2908300" y="3286125"/>
            <a:ext cx="10267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矩形 27"/>
          <p:cNvSpPr/>
          <p:nvPr/>
        </p:nvSpPr>
        <p:spPr>
          <a:xfrm>
            <a:off x="3497580" y="3292158"/>
            <a:ext cx="18843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        ）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27"/>
          <p:cNvSpPr/>
          <p:nvPr/>
        </p:nvSpPr>
        <p:spPr>
          <a:xfrm>
            <a:off x="3886200" y="2078990"/>
            <a:ext cx="8134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1.5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矩形 27"/>
          <p:cNvSpPr/>
          <p:nvPr/>
        </p:nvSpPr>
        <p:spPr>
          <a:xfrm>
            <a:off x="5699760" y="2075815"/>
            <a:ext cx="784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矩形 27"/>
          <p:cNvSpPr/>
          <p:nvPr/>
        </p:nvSpPr>
        <p:spPr>
          <a:xfrm>
            <a:off x="4571683" y="2708275"/>
            <a:ext cx="781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2.4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27"/>
          <p:cNvSpPr/>
          <p:nvPr/>
        </p:nvSpPr>
        <p:spPr>
          <a:xfrm>
            <a:off x="3965258" y="3300413"/>
            <a:ext cx="10096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3.75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AutoShape 9"/>
          <p:cNvSpPr/>
          <p:nvPr/>
        </p:nvSpPr>
        <p:spPr>
          <a:xfrm>
            <a:off x="685800" y="3943350"/>
            <a:ext cx="7912735" cy="851535"/>
          </a:xfrm>
          <a:prstGeom prst="rect">
            <a:avLst/>
          </a:prstGeom>
          <a:solidFill>
            <a:srgbClr val="92D050">
              <a:alpha val="45000"/>
            </a:srgbClr>
          </a:solidFill>
          <a:ln w="15875" cap="flat" cmpd="sng">
            <a:noFill/>
            <a:prstDash val="solid"/>
            <a:miter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解比例时，先根据比例的基本性质把比例转化为方程，再按解方程的方法进行解答。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9600" y="349250"/>
            <a:ext cx="634365" cy="688340"/>
            <a:chOff x="1080" y="1050"/>
            <a:chExt cx="999" cy="1084"/>
          </a:xfrm>
        </p:grpSpPr>
        <p:pic>
          <p:nvPicPr>
            <p:cNvPr id="3" name="图片 2" descr="图标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332105" y="698500"/>
            <a:ext cx="1792605" cy="52197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解比例。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2" name="Rectangle 13"/>
          <p:cNvSpPr/>
          <p:nvPr/>
        </p:nvSpPr>
        <p:spPr>
          <a:xfrm>
            <a:off x="489903" y="1266190"/>
            <a:ext cx="1779587" cy="492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/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zh-CN" altLang="en-US" sz="2600" b="1" dirty="0"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990600" y="2072640"/>
            <a:ext cx="734060" cy="52197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7418" name="对象 1"/>
          <p:cNvGraphicFramePr>
            <a:graphicFrameLocks noChangeAspect="1"/>
          </p:cNvGraphicFramePr>
          <p:nvPr/>
        </p:nvGraphicFramePr>
        <p:xfrm>
          <a:off x="2552065" y="1085215"/>
          <a:ext cx="8255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" imgW="355600" imgH="405765" progId="Equation.DSMT4">
                  <p:embed/>
                </p:oleObj>
              </mc:Choice>
              <mc:Fallback>
                <p:oleObj name="" r:id="rId2" imgW="355600" imgH="405765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2065" y="1085215"/>
                        <a:ext cx="825500" cy="947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矩形 27"/>
          <p:cNvSpPr/>
          <p:nvPr/>
        </p:nvSpPr>
        <p:spPr>
          <a:xfrm>
            <a:off x="1345565" y="1313180"/>
            <a:ext cx="30448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∶    </a:t>
            </a:r>
            <a:endParaRPr lang="zh-CN" altLang="en-US" sz="2600" b="1" dirty="0"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4" name="Rectangle 13"/>
          <p:cNvSpPr/>
          <p:nvPr/>
        </p:nvSpPr>
        <p:spPr>
          <a:xfrm>
            <a:off x="4538663" y="1270000"/>
            <a:ext cx="1717675" cy="492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/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zh-CN" altLang="en-US" sz="2600" b="1" dirty="0"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1" name="矩形 27"/>
          <p:cNvSpPr/>
          <p:nvPr/>
        </p:nvSpPr>
        <p:spPr>
          <a:xfrm>
            <a:off x="5424488" y="1249363"/>
            <a:ext cx="30448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0.4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endParaRPr lang="zh-CN" altLang="en-US" sz="2600" b="1" dirty="0"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Rectangle 54"/>
          <p:cNvSpPr>
            <a:spLocks noChangeArrowheads="1"/>
          </p:cNvSpPr>
          <p:nvPr/>
        </p:nvSpPr>
        <p:spPr bwMode="auto">
          <a:xfrm>
            <a:off x="4892675" y="1886903"/>
            <a:ext cx="1216025" cy="52197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83238" y="1901825"/>
            <a:ext cx="2816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1.2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5600" y="144145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P40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24660" y="1957070"/>
            <a:ext cx="2038985" cy="800100"/>
            <a:chOff x="7262" y="6330"/>
            <a:chExt cx="3211" cy="1260"/>
          </a:xfrm>
        </p:grpSpPr>
        <p:sp>
          <p:nvSpPr>
            <p:cNvPr id="5" name="文本框 4"/>
            <p:cNvSpPr txBox="1"/>
            <p:nvPr/>
          </p:nvSpPr>
          <p:spPr>
            <a:xfrm>
              <a:off x="7262" y="6362"/>
              <a:ext cx="621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80" y="6473"/>
              <a:ext cx="235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＝10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×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853" y="6330"/>
              <a:ext cx="621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67840" y="2724150"/>
            <a:ext cx="1283970" cy="800100"/>
            <a:chOff x="7262" y="6330"/>
            <a:chExt cx="2022" cy="1260"/>
          </a:xfrm>
        </p:grpSpPr>
        <p:sp>
          <p:nvSpPr>
            <p:cNvPr id="11" name="文本框 10"/>
            <p:cNvSpPr txBox="1"/>
            <p:nvPr/>
          </p:nvSpPr>
          <p:spPr>
            <a:xfrm>
              <a:off x="7262" y="6362"/>
              <a:ext cx="621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680" y="6473"/>
              <a:ext cx="12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663" y="6330"/>
              <a:ext cx="621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025650" y="3498215"/>
            <a:ext cx="1207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＝7.5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248400" y="2458085"/>
            <a:ext cx="1991995" cy="779780"/>
            <a:chOff x="3960" y="7290"/>
            <a:chExt cx="3137" cy="1228"/>
          </a:xfrm>
        </p:grpSpPr>
        <p:sp>
          <p:nvSpPr>
            <p:cNvPr id="22" name="文本框 21"/>
            <p:cNvSpPr txBox="1"/>
            <p:nvPr/>
          </p:nvSpPr>
          <p:spPr>
            <a:xfrm>
              <a:off x="3960" y="7498"/>
              <a:ext cx="124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4"/>
              </p:custDataLst>
            </p:nvPr>
          </p:nvSpPr>
          <p:spPr>
            <a:xfrm>
              <a:off x="5091" y="7290"/>
              <a:ext cx="2006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0.4</a:t>
              </a:r>
              <a:r>
                <a:rPr lang="zh-CN" altLang="en-US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1.2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57290" y="3236595"/>
            <a:ext cx="1018540" cy="779780"/>
            <a:chOff x="7680" y="6330"/>
            <a:chExt cx="1604" cy="1228"/>
          </a:xfrm>
        </p:grpSpPr>
        <p:sp>
          <p:nvSpPr>
            <p:cNvPr id="30" name="文本框 29"/>
            <p:cNvSpPr txBox="1"/>
            <p:nvPr/>
          </p:nvSpPr>
          <p:spPr>
            <a:xfrm>
              <a:off x="7680" y="6473"/>
              <a:ext cx="12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663" y="6330"/>
              <a:ext cx="621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  <p:bldP spid="23" grpId="0" bldLvl="0"/>
      <p:bldP spid="24" grpId="0" bldLvl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4" name="Rectangle 13"/>
          <p:cNvSpPr/>
          <p:nvPr/>
        </p:nvSpPr>
        <p:spPr>
          <a:xfrm>
            <a:off x="2495550" y="635953"/>
            <a:ext cx="1717675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2947035" y="1560195"/>
            <a:ext cx="644525" cy="52197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解：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28060" y="1574800"/>
            <a:ext cx="21367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8438" name="对象 1"/>
          <p:cNvGraphicFramePr>
            <a:graphicFrameLocks noChangeAspect="1"/>
          </p:cNvGraphicFramePr>
          <p:nvPr/>
        </p:nvGraphicFramePr>
        <p:xfrm>
          <a:off x="3589338" y="519113"/>
          <a:ext cx="12684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545465" imgH="405765" progId="Equation.DSMT4">
                  <p:embed/>
                </p:oleObj>
              </mc:Choice>
              <mc:Fallback>
                <p:oleObj name="" r:id="rId1" imgW="545465" imgH="405765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89338" y="519113"/>
                        <a:ext cx="1268412" cy="949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27"/>
          <p:cNvSpPr/>
          <p:nvPr/>
        </p:nvSpPr>
        <p:spPr>
          <a:xfrm>
            <a:off x="3899535" y="2900680"/>
            <a:ext cx="1352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0.6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86200" y="2082165"/>
            <a:ext cx="1883410" cy="779780"/>
            <a:chOff x="3960" y="7305"/>
            <a:chExt cx="2966" cy="1228"/>
          </a:xfrm>
        </p:grpSpPr>
        <p:sp>
          <p:nvSpPr>
            <p:cNvPr id="22" name="文本框 21"/>
            <p:cNvSpPr txBox="1"/>
            <p:nvPr>
              <p:custDataLst>
                <p:tags r:id="rId3"/>
              </p:custDataLst>
            </p:nvPr>
          </p:nvSpPr>
          <p:spPr>
            <a:xfrm>
              <a:off x="3960" y="7498"/>
              <a:ext cx="1246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x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4"/>
              </p:custDataLst>
            </p:nvPr>
          </p:nvSpPr>
          <p:spPr>
            <a:xfrm>
              <a:off x="4920" y="7305"/>
              <a:ext cx="2006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2.4</a:t>
              </a:r>
              <a:r>
                <a:rPr lang="zh-CN" altLang="en-US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800" b="1" u="sng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12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16" grpId="0" bldLvl="0"/>
      <p:bldP spid="19" grpId="0" bldLvl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3872.5007874015746,&quot;width&quot;:194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14.xml><?xml version="1.0" encoding="utf-8"?>
<p:tagLst xmlns:p="http://schemas.openxmlformats.org/presentationml/2006/main">
  <p:tag name="KSO_WPP_MARK_KEY" val="31d39597-891a-49ba-824e-2028f0be0b44"/>
  <p:tag name="COMMONDATA" val="eyJoZGlkIjoiMGIwODFkOTgzNTQzYjU1NzhjOTQ2MTRiZjFlNDExYT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WPS 演示</Application>
  <PresentationFormat>在屏幕上显示</PresentationFormat>
  <Paragraphs>240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Times New Roman</vt:lpstr>
      <vt:lpstr>等线</vt:lpstr>
      <vt:lpstr>迷你简艺黑</vt:lpstr>
      <vt:lpstr>Calibri</vt:lpstr>
      <vt:lpstr>Arial Unicode MS</vt:lpstr>
      <vt:lpstr>Office 主题​​</vt:lpstr>
      <vt:lpstr>6_默认设计模板</vt:lpstr>
      <vt:lpstr>Equation.KSEE3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271</cp:revision>
  <dcterms:created xsi:type="dcterms:W3CDTF">2015-05-29T07:51:00Z</dcterms:created>
  <dcterms:modified xsi:type="dcterms:W3CDTF">2024-01-23T04:19:00Z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26760A24FCA849639C31C9E0124F2BF1</vt:lpwstr>
  </property>
</Properties>
</file>