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12" r:id="rId3"/>
    <p:sldId id="642" r:id="rId4"/>
    <p:sldId id="648" r:id="rId5"/>
    <p:sldId id="647" r:id="rId6"/>
    <p:sldId id="646" r:id="rId7"/>
    <p:sldId id="645" r:id="rId8"/>
    <p:sldId id="649" r:id="rId9"/>
    <p:sldId id="652" r:id="rId10"/>
    <p:sldId id="653" r:id="rId11"/>
    <p:sldId id="655" r:id="rId12"/>
    <p:sldId id="656" r:id="rId13"/>
    <p:sldId id="654" r:id="rId14"/>
    <p:sldId id="651" r:id="rId15"/>
    <p:sldId id="650" r:id="rId16"/>
    <p:sldId id="657" r:id="rId17"/>
    <p:sldId id="659" r:id="rId18"/>
    <p:sldId id="678" r:id="rId19"/>
    <p:sldId id="660" r:id="rId20"/>
    <p:sldId id="695" r:id="rId21"/>
    <p:sldId id="661" r:id="rId22"/>
    <p:sldId id="662" r:id="rId23"/>
    <p:sldId id="663" r:id="rId24"/>
    <p:sldId id="696" r:id="rId25"/>
    <p:sldId id="664" r:id="rId26"/>
    <p:sldId id="665" r:id="rId27"/>
    <p:sldId id="666" r:id="rId28"/>
    <p:sldId id="697" r:id="rId29"/>
    <p:sldId id="698" r:id="rId30"/>
    <p:sldId id="668" r:id="rId31"/>
    <p:sldId id="699" r:id="rId32"/>
    <p:sldId id="669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3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l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96"/>
      </p:cViewPr>
      <p:guideLst>
        <p:guide orient="horz" pos="2293"/>
        <p:guide pos="37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79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F7FB-33A1-4C65-B68E-20D89676D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628A1-0F80-4B48-8997-E287C72BCE2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8.xml"/><Relationship Id="rId2" Type="http://schemas.openxmlformats.org/officeDocument/2006/relationships/image" Target="../media/image11.png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2" Type="http://schemas.openxmlformats.org/officeDocument/2006/relationships/image" Target="../media/image10.png"/><Relationship Id="rId1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tags" Target="../tags/tag34.xml"/><Relationship Id="rId4" Type="http://schemas.openxmlformats.org/officeDocument/2006/relationships/image" Target="../media/image15.jpe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20.png"/><Relationship Id="rId7" Type="http://schemas.openxmlformats.org/officeDocument/2006/relationships/tags" Target="../tags/tag38.xml"/><Relationship Id="rId6" Type="http://schemas.openxmlformats.org/officeDocument/2006/relationships/image" Target="../media/image19.png"/><Relationship Id="rId5" Type="http://schemas.openxmlformats.org/officeDocument/2006/relationships/tags" Target="../tags/tag37.xml"/><Relationship Id="rId4" Type="http://schemas.openxmlformats.org/officeDocument/2006/relationships/image" Target="../media/image18.png"/><Relationship Id="rId3" Type="http://schemas.openxmlformats.org/officeDocument/2006/relationships/tags" Target="../tags/tag36.xml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26.wdp"/><Relationship Id="rId8" Type="http://schemas.openxmlformats.org/officeDocument/2006/relationships/image" Target="../media/image25.png"/><Relationship Id="rId7" Type="http://schemas.openxmlformats.org/officeDocument/2006/relationships/tags" Target="../tags/tag42.xml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openxmlformats.org/officeDocument/2006/relationships/tags" Target="../tags/tag41.xml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4.xml"/><Relationship Id="rId12" Type="http://schemas.microsoft.com/office/2007/relationships/hdphoto" Target="../media/image28.wdp"/><Relationship Id="rId11" Type="http://schemas.openxmlformats.org/officeDocument/2006/relationships/image" Target="../media/image27.png"/><Relationship Id="rId10" Type="http://schemas.openxmlformats.org/officeDocument/2006/relationships/tags" Target="../tags/tag43.xml"/><Relationship Id="rId1" Type="http://schemas.openxmlformats.org/officeDocument/2006/relationships/tags" Target="../tags/tag40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tags" Target="../tags/tag45.xml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7.xml"/><Relationship Id="rId2" Type="http://schemas.openxmlformats.org/officeDocument/2006/relationships/image" Target="../media/image10.png"/><Relationship Id="rId1" Type="http://schemas.openxmlformats.org/officeDocument/2006/relationships/tags" Target="../tags/tag4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30.png"/><Relationship Id="rId1" Type="http://schemas.openxmlformats.org/officeDocument/2006/relationships/tags" Target="../tags/tag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2.xml"/><Relationship Id="rId2" Type="http://schemas.openxmlformats.org/officeDocument/2006/relationships/image" Target="../media/image10.png"/><Relationship Id="rId1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4.xml"/><Relationship Id="rId2" Type="http://schemas.openxmlformats.org/officeDocument/2006/relationships/image" Target="../media/image11.png"/><Relationship Id="rId1" Type="http://schemas.openxmlformats.org/officeDocument/2006/relationships/tags" Target="../tags/tag5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8.xml"/><Relationship Id="rId6" Type="http://schemas.openxmlformats.org/officeDocument/2006/relationships/image" Target="../media/image34.png"/><Relationship Id="rId5" Type="http://schemas.openxmlformats.org/officeDocument/2006/relationships/tags" Target="../tags/tag57.xml"/><Relationship Id="rId4" Type="http://schemas.openxmlformats.org/officeDocument/2006/relationships/image" Target="../media/image33.png"/><Relationship Id="rId3" Type="http://schemas.openxmlformats.org/officeDocument/2006/relationships/tags" Target="../tags/tag56.xml"/><Relationship Id="rId2" Type="http://schemas.openxmlformats.org/officeDocument/2006/relationships/image" Target="../media/image32.png"/><Relationship Id="rId1" Type="http://schemas.openxmlformats.org/officeDocument/2006/relationships/tags" Target="../tags/tag55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0.xml"/><Relationship Id="rId2" Type="http://schemas.openxmlformats.org/officeDocument/2006/relationships/image" Target="../media/image11.png"/><Relationship Id="rId1" Type="http://schemas.openxmlformats.org/officeDocument/2006/relationships/tags" Target="../tags/tag5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35.png"/><Relationship Id="rId1" Type="http://schemas.openxmlformats.org/officeDocument/2006/relationships/tags" Target="../tags/tag63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2" Type="http://schemas.openxmlformats.org/officeDocument/2006/relationships/image" Target="../media/image36.png"/><Relationship Id="rId1" Type="http://schemas.openxmlformats.org/officeDocument/2006/relationships/tags" Target="../tags/tag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image" Target="../media/image10.png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11.png"/><Relationship Id="rId1" Type="http://schemas.openxmlformats.org/officeDocument/2006/relationships/tags" Target="../tags/tag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image" Target="../media/image10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11.png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.xml"/><Relationship Id="rId2" Type="http://schemas.openxmlformats.org/officeDocument/2006/relationships/image" Target="../media/image11.png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760730" y="494665"/>
            <a:ext cx="7912735" cy="463550"/>
          </a:xfrm>
        </p:spPr>
        <p:txBody>
          <a:bodyPr>
            <a:noAutofit/>
          </a:bodyPr>
          <a:p>
            <a:pPr marL="0" indent="0">
              <a:buNone/>
            </a:pPr>
            <a:r>
              <a:rPr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部编版小学道德与法治</a:t>
            </a:r>
            <a:r>
              <a:rPr lang="zh-CN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五</a:t>
            </a:r>
            <a:r>
              <a:rPr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年级</a:t>
            </a:r>
            <a:r>
              <a:rPr lang="zh-CN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上</a:t>
            </a:r>
            <a:r>
              <a:rPr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册第</a:t>
            </a:r>
            <a:r>
              <a:rPr lang="zh-CN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一</a:t>
            </a:r>
            <a:r>
              <a:rPr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单元第</a:t>
            </a:r>
            <a:r>
              <a:rPr lang="en-US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1</a:t>
            </a:r>
            <a:r>
              <a:rPr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课</a:t>
            </a:r>
            <a:endParaRPr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2550" y="2282825"/>
            <a:ext cx="7472045" cy="2702560"/>
          </a:xfrm>
        </p:spPr>
        <p:txBody>
          <a:bodyPr/>
          <a:p>
            <a:pPr algn="ctr"/>
            <a:r>
              <a:rPr lang="zh-CN" altLang="en-US" sz="6600" b="1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sym typeface="+mn-ea"/>
              </a:rPr>
              <a:t>自主选择课余生活</a:t>
            </a:r>
            <a:br>
              <a:rPr lang="zh-CN" altLang="en-US" sz="6600" b="1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sym typeface="+mn-ea"/>
              </a:rPr>
            </a:br>
            <a:endParaRPr lang="zh-CN" altLang="en-US" sz="3600" b="1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4645" y="2005965"/>
            <a:ext cx="2346960" cy="32569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48080" y="1216025"/>
            <a:ext cx="2698115" cy="44259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310380" y="1835785"/>
            <a:ext cx="6093460" cy="3187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indent="609600" algn="just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丰富的课余生活有助于我们开阔视野，提高动手能力，培养创新意识；让我们有机会与不同的人交流，学会合作，体会亲情的温暖、友情的宝贵，学习待人接物的文明礼仪；能激发我们爱家乡、爱祖国的情感，体现我们作为社会小主人的责任与担当。</a:t>
            </a:r>
            <a:endParaRPr lang="zh-CN" sz="24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143000" y="645160"/>
            <a:ext cx="63258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32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过好我们的课余生活（第二课时）</a:t>
            </a:r>
            <a:endParaRPr sz="32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6920" y="1741170"/>
            <a:ext cx="2723515" cy="363156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692650" y="1959610"/>
            <a:ext cx="5756275" cy="1255762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在课余时间，你最喜欢做的是什么呢？这样的课余生活给你带来了怎样的收获？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11"/>
          <p:cNvSpPr txBox="1"/>
          <p:nvPr>
            <p:custDataLst>
              <p:tags r:id="rId1"/>
            </p:custDataLst>
          </p:nvPr>
        </p:nvSpPr>
        <p:spPr>
          <a:xfrm>
            <a:off x="2196599" y="2198653"/>
            <a:ext cx="9853682" cy="645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pPr lvl="0" algn="ctr"/>
            <a:r>
              <a:rPr 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课余生活选择技巧一：根据兴趣选择课余生活</a:t>
            </a:r>
            <a:endParaRPr lang="zh-CN" sz="24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091690" y="3462655"/>
            <a:ext cx="9860915" cy="147637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lvl="0" algn="just">
              <a:lnSpc>
                <a:spcPct val="150000"/>
              </a:lnSpc>
            </a:pPr>
            <a:r>
              <a:rPr lang="en-US" alt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微软雅黑" panose="020B0503020204020204" charset="-122"/>
              </a:rPr>
              <a:t>     </a:t>
            </a:r>
            <a:r>
              <a:rPr lang="zh-CN" sz="24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微软雅黑" panose="020B0503020204020204" charset="-122"/>
              </a:rPr>
              <a:t>课余生活中，我们可以选择自己感兴趣的活动。这些活动能够激起求知欲望，磨砺意志，开发潜能，陶冶情操，促进自我发展。</a:t>
            </a:r>
            <a:endParaRPr lang="zh-CN" sz="24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微软雅黑" panose="020B0503020204020204" charset="-122"/>
            </a:endParaRPr>
          </a:p>
        </p:txBody>
      </p:sp>
      <p:pic>
        <p:nvPicPr>
          <p:cNvPr id="2" name="图片 1" descr="0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13851" t="38296" r="-302041" b="-112217"/>
          <a:stretch>
            <a:fillRect/>
          </a:stretch>
        </p:blipFill>
        <p:spPr>
          <a:xfrm>
            <a:off x="4986655" y="2007870"/>
            <a:ext cx="3571875" cy="3019425"/>
          </a:xfrm>
          <a:prstGeom prst="hexagon">
            <a:avLst/>
          </a:prstGeom>
        </p:spPr>
      </p:pic>
      <p:pic>
        <p:nvPicPr>
          <p:cNvPr id="3" name="图片 2" descr="0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5715" y="995045"/>
            <a:ext cx="2202180" cy="2421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56995" y="1398270"/>
            <a:ext cx="3071495" cy="2254250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539" b="-539"/>
          <a:stretch>
            <a:fillRect/>
          </a:stretch>
        </p:blipFill>
        <p:spPr>
          <a:xfrm>
            <a:off x="4634230" y="1398270"/>
            <a:ext cx="3194050" cy="2250440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60475" y="3935095"/>
            <a:ext cx="3168015" cy="1920240"/>
          </a:xfrm>
          <a:prstGeom prst="round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34230" y="3820795"/>
            <a:ext cx="3357245" cy="2034540"/>
          </a:xfrm>
          <a:prstGeom prst="roundRect">
            <a:avLst/>
          </a:prstGeom>
        </p:spPr>
      </p:pic>
      <p:sp>
        <p:nvSpPr>
          <p:cNvPr id="2" name="折角形 1"/>
          <p:cNvSpPr/>
          <p:nvPr>
            <p:custDataLst>
              <p:tags r:id="rId9"/>
            </p:custDataLst>
          </p:nvPr>
        </p:nvSpPr>
        <p:spPr>
          <a:xfrm>
            <a:off x="8586470" y="1398270"/>
            <a:ext cx="3089910" cy="442785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你的课余生活跟他们一样吗？</a:t>
            </a:r>
            <a:endParaRPr lang="zh-CN" sz="36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pPr algn="just"/>
            <a:r>
              <a:rPr 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你喜欢这样的课余生活吗？</a:t>
            </a:r>
            <a:endParaRPr lang="zh-CN" sz="36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615950" y="1485900"/>
            <a:ext cx="10442575" cy="4377055"/>
            <a:chOff x="505" y="2042"/>
            <a:chExt cx="17556" cy="7371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28" y="2042"/>
              <a:ext cx="5667" cy="317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505" y="5849"/>
              <a:ext cx="6238" cy="3564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7439" y="2216"/>
              <a:ext cx="10623" cy="7052"/>
              <a:chOff x="7439" y="1537"/>
              <a:chExt cx="11287" cy="7731"/>
            </a:xfrm>
          </p:grpSpPr>
          <p:pic>
            <p:nvPicPr>
              <p:cNvPr id="3" name="图片 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/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439" y="1537"/>
                <a:ext cx="6297" cy="35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/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439" y="5850"/>
                <a:ext cx="6296" cy="3418"/>
              </a:xfrm>
              <a:prstGeom prst="rect">
                <a:avLst/>
              </a:prstGeom>
            </p:spPr>
          </p:pic>
          <p:sp>
            <p:nvSpPr>
              <p:cNvPr id="5" name="左箭头标注 4"/>
              <p:cNvSpPr/>
              <p:nvPr>
                <p:custDataLst>
                  <p:tags r:id="rId13"/>
                </p:custDataLst>
              </p:nvPr>
            </p:nvSpPr>
            <p:spPr>
              <a:xfrm>
                <a:off x="13404" y="1887"/>
                <a:ext cx="5323" cy="7252"/>
              </a:xfrm>
              <a:prstGeom prst="leftArrowCallou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just">
                  <a:buClrTx/>
                  <a:buSzTx/>
                  <a:buNone/>
                </a:pPr>
                <a:r>
                  <a:rPr lang="zh-CN" sz="3200">
                    <a:solidFill>
                      <a:schemeClr val="tx1"/>
                    </a:solidFill>
                    <a:latin typeface="杨任东竹石体-Semibold" panose="02000000000000000000" charset="-122"/>
                    <a:ea typeface="杨任东竹石体-Semibold" panose="02000000000000000000" charset="-122"/>
                    <a:cs typeface="杨任东竹石体-Semibold" panose="02000000000000000000" charset="-122"/>
                    <a:sym typeface="+mn-ea"/>
                  </a:rPr>
                  <a:t>你的课余生活跟他们一样吗？</a:t>
                </a:r>
                <a:endParaRPr lang="zh-CN" sz="3200">
                  <a:solidFill>
                    <a:schemeClr val="tx1"/>
                  </a:solidFill>
                  <a:latin typeface="杨任东竹石体-Semibold" panose="02000000000000000000" charset="-122"/>
                  <a:ea typeface="杨任东竹石体-Semibold" panose="02000000000000000000" charset="-122"/>
                  <a:cs typeface="杨任东竹石体-Semibold" panose="02000000000000000000" charset="-122"/>
                </a:endParaRPr>
              </a:p>
              <a:p>
                <a:pPr algn="just">
                  <a:buClrTx/>
                  <a:buSzTx/>
                  <a:buNone/>
                </a:pPr>
                <a:r>
                  <a:rPr lang="zh-CN" sz="3200">
                    <a:solidFill>
                      <a:schemeClr val="tx1"/>
                    </a:solidFill>
                    <a:latin typeface="杨任东竹石体-Semibold" panose="02000000000000000000" charset="-122"/>
                    <a:ea typeface="杨任东竹石体-Semibold" panose="02000000000000000000" charset="-122"/>
                    <a:cs typeface="杨任东竹石体-Semibold" panose="02000000000000000000" charset="-122"/>
                    <a:sym typeface="+mn-ea"/>
                  </a:rPr>
                  <a:t>你喜欢这样的课余生活吗？</a:t>
                </a:r>
                <a:endParaRPr lang="zh-CN" sz="3200">
                  <a:solidFill>
                    <a:schemeClr val="tx1"/>
                  </a:solidFill>
                  <a:latin typeface="杨任东竹石体-Semibold" panose="02000000000000000000" charset="-122"/>
                  <a:ea typeface="杨任东竹石体-Semibold" panose="02000000000000000000" charset="-122"/>
                  <a:cs typeface="杨任东竹石体-Semibold" panose="02000000000000000000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87.3%受访家长表示周围沉迷于网络游戏小学生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58950" y="1372870"/>
            <a:ext cx="8184515" cy="3867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4335" y="1441450"/>
            <a:ext cx="3105785" cy="41414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702175" y="1940560"/>
            <a:ext cx="5374005" cy="2527935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noAutofit/>
          </a:bodyPr>
          <a:p>
            <a:pPr lvl="0" algn="just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从调查中我们可以看出，有许多同学课余时间最喜欢的活动就是玩电子游戏。有同学说，他对于电子游戏感兴趣，玩电子游戏就是他的课余生活。你怎么看待这位同学的选择？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8455" y="3069590"/>
            <a:ext cx="5678805" cy="268097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883410" y="1576070"/>
            <a:ext cx="2209800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</a:t>
            </a:r>
            <a:r>
              <a:rPr 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辩论赛</a:t>
            </a:r>
            <a:endParaRPr lang="zh-CN" altLang="zh-CN" sz="3600" dirty="0" smtClean="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289675" y="3069590"/>
            <a:ext cx="5681345" cy="13823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    </a:t>
            </a:r>
            <a:endParaRPr lang="zh-CN" sz="36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     </a:t>
            </a:r>
            <a:r>
              <a:rPr 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电子游戏的利VS弊</a:t>
            </a:r>
            <a:endParaRPr lang="zh-CN" sz="36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32238" y="2404034"/>
            <a:ext cx="50637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有利于舒缓学习压力，做到劳逸结合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有利于培养社会交往能力，结交更多的朋友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有利于培养反应能力和思维能力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能够帮助学生增长见识、丰富生活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有利于培养领导能力和合作能力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……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5949950" y="1848485"/>
            <a:ext cx="22225" cy="426085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553677" y="2403854"/>
            <a:ext cx="5438336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ClrTx/>
              <a:buSzTx/>
              <a:buFont typeface="Wingdings" panose="05000000000000000000" pitchFamily="2" charset="2"/>
              <a:buChar char="Ø"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沉迷电子游戏会导致学生荒废学业、成绩下降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pPr marL="342900" indent="-342900" algn="l">
              <a:buClrTx/>
              <a:buSzTx/>
              <a:buFont typeface="Wingdings" panose="05000000000000000000" pitchFamily="2" charset="2"/>
              <a:buChar char="Ø"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沉迷电子游戏会影响视力、损害身心健康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pPr marL="342900" indent="-342900" algn="l">
              <a:buClrTx/>
              <a:buSzTx/>
              <a:buFont typeface="Wingdings" panose="05000000000000000000" pitchFamily="2" charset="2"/>
              <a:buChar char="Ø"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沉迷电子游戏的学生容易躲避社交、脱离现实生活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pPr marL="342900" indent="-342900" algn="l">
              <a:buClrTx/>
              <a:buSzTx/>
              <a:buFont typeface="Wingdings" panose="05000000000000000000" pitchFamily="2" charset="2"/>
              <a:buChar char="Ø"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沉迷电子游戏容易诱导学生犯罪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pPr marL="342900" indent="-342900" algn="l">
              <a:buClrTx/>
              <a:buSzTx/>
              <a:buFont typeface="Wingdings" panose="05000000000000000000" pitchFamily="2" charset="2"/>
              <a:buChar char="Ø"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浪费大量的金钱、时间和精力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22"/>
          <p:cNvSpPr txBox="1"/>
          <p:nvPr/>
        </p:nvSpPr>
        <p:spPr>
          <a:xfrm flipH="1">
            <a:off x="1077305" y="1326495"/>
            <a:ext cx="4418429" cy="5219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pPr lvl="0" algn="ctr"/>
            <a:r>
              <a:rPr lang="zh-CN" altLang="en-US" sz="2800" b="1" dirty="0">
                <a:solidFill>
                  <a:schemeClr val="bg1"/>
                </a:solidFill>
                <a:latin typeface="杨任东竹石体-Semibold" panose="02000000000000000000" charset="-122"/>
                <a:ea typeface="杨任东竹石体-Semibold" panose="02000000000000000000" charset="-122"/>
                <a:sym typeface="宋体" panose="02010600030101010101" pitchFamily="2" charset="-122"/>
              </a:rPr>
              <a:t>好处</a:t>
            </a:r>
            <a:endParaRPr lang="zh-CN" altLang="en-US" sz="2800" b="1" dirty="0">
              <a:solidFill>
                <a:schemeClr val="bg1"/>
              </a:solidFill>
              <a:latin typeface="杨任东竹石体-Semibold" panose="02000000000000000000" charset="-122"/>
              <a:ea typeface="杨任东竹石体-Semibold" panose="02000000000000000000" charset="-122"/>
              <a:sym typeface="宋体" panose="02010600030101010101" pitchFamily="2" charset="-122"/>
            </a:endParaRPr>
          </a:p>
        </p:txBody>
      </p:sp>
      <p:sp>
        <p:nvSpPr>
          <p:cNvPr id="18" name="文本框 22"/>
          <p:cNvSpPr txBox="1"/>
          <p:nvPr/>
        </p:nvSpPr>
        <p:spPr>
          <a:xfrm flipH="1">
            <a:off x="6553575" y="1326553"/>
            <a:ext cx="4364089" cy="5219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pPr lvl="0" algn="ctr"/>
            <a:r>
              <a:rPr lang="zh-CN" altLang="en-US" sz="2800" b="1" dirty="0">
                <a:solidFill>
                  <a:schemeClr val="bg1"/>
                </a:solidFill>
                <a:latin typeface="杨任东竹石体-Semibold" panose="02000000000000000000" charset="-122"/>
                <a:ea typeface="杨任东竹石体-Semibold" panose="02000000000000000000" charset="-122"/>
                <a:sym typeface="宋体" panose="02010600030101010101" pitchFamily="2" charset="-122"/>
              </a:rPr>
              <a:t>坏处</a:t>
            </a:r>
            <a:endParaRPr lang="zh-CN" altLang="en-US" sz="2800" b="1" dirty="0">
              <a:solidFill>
                <a:schemeClr val="bg1"/>
              </a:solidFill>
              <a:latin typeface="杨任东竹石体-Semibold" panose="02000000000000000000" charset="-122"/>
              <a:ea typeface="杨任东竹石体-Semibold" panose="02000000000000000000" charset="-122"/>
              <a:sym typeface="宋体" panose="02010600030101010101" pitchFamily="2" charset="-122"/>
            </a:endParaRPr>
          </a:p>
        </p:txBody>
      </p:sp>
      <p:pic>
        <p:nvPicPr>
          <p:cNvPr id="2" name="图片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7185" y="2653665"/>
            <a:ext cx="1087755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4335" y="1441450"/>
            <a:ext cx="3105785" cy="41414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947285" y="2450465"/>
            <a:ext cx="5374005" cy="1489075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noAutofit/>
          </a:bodyPr>
          <a:p>
            <a:pPr lvl="0" algn="just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从电子游戏利弊的分析中，你能得出怎样的结论，有什么感悟？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8000" y="3042285"/>
            <a:ext cx="6096000" cy="432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endParaRPr lang="zh-CN" altLang="en-US" sz="222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 descr="微信图片_202307261831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2550" y="1238250"/>
            <a:ext cx="3030220" cy="2273300"/>
          </a:xfrm>
          <a:prstGeom prst="rect">
            <a:avLst/>
          </a:prstGeom>
        </p:spPr>
      </p:pic>
      <p:pic>
        <p:nvPicPr>
          <p:cNvPr id="4" name="图片 3" descr="微信图片_202307261831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90" y="1200785"/>
            <a:ext cx="2804160" cy="2273935"/>
          </a:xfrm>
          <a:prstGeom prst="rect">
            <a:avLst/>
          </a:prstGeom>
        </p:spPr>
      </p:pic>
      <p:pic>
        <p:nvPicPr>
          <p:cNvPr id="5" name="图片 4" descr="微信图片_2023072618311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70" y="1238250"/>
            <a:ext cx="3126105" cy="2236470"/>
          </a:xfrm>
          <a:prstGeom prst="rect">
            <a:avLst/>
          </a:prstGeom>
        </p:spPr>
      </p:pic>
      <p:pic>
        <p:nvPicPr>
          <p:cNvPr id="6" name="图片 5" descr="微信图片_2023072618311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50" y="3644900"/>
            <a:ext cx="3001645" cy="2252345"/>
          </a:xfrm>
          <a:prstGeom prst="rect">
            <a:avLst/>
          </a:prstGeom>
        </p:spPr>
      </p:pic>
      <p:pic>
        <p:nvPicPr>
          <p:cNvPr id="7" name="图片 6" descr="微信图片_2023072618311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990" y="3644900"/>
            <a:ext cx="3020060" cy="2265680"/>
          </a:xfrm>
          <a:prstGeom prst="rect">
            <a:avLst/>
          </a:prstGeom>
        </p:spPr>
      </p:pic>
      <p:pic>
        <p:nvPicPr>
          <p:cNvPr id="8" name="图片 7" descr="微信图片_2023072618311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645" y="3631565"/>
            <a:ext cx="3019425" cy="22656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13815" y="486410"/>
            <a:ext cx="4737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哪些属于课余生活？</a:t>
            </a:r>
            <a:endParaRPr lang="zh-CN" altLang="en-US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48080" y="1216025"/>
            <a:ext cx="2698115" cy="44259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310380" y="1835785"/>
            <a:ext cx="6093460" cy="3187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indent="6096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适当地游戏能够帮助我们提高各种能力，但是沉迷游戏就会带来各种各样的危害。因此，我们在玩游戏，尤其是玩电子游戏的过程中，一定要把握好尺度和分寸，严格控制时间，避免沉迷游戏、荒废学业、影响健康。</a:t>
            </a:r>
            <a:endParaRPr lang="zh-CN" sz="24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7500" r="1113"/>
          <a:stretch>
            <a:fillRect/>
          </a:stretch>
        </p:blipFill>
        <p:spPr>
          <a:xfrm>
            <a:off x="681355" y="1221740"/>
            <a:ext cx="8394700" cy="2439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4230" y="3661410"/>
            <a:ext cx="4676775" cy="21621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948680" y="3661410"/>
            <a:ext cx="2596515" cy="21844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409690" y="280670"/>
            <a:ext cx="5374005" cy="1489075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noAutofit/>
          </a:bodyPr>
          <a:p>
            <a:pPr lvl="0" algn="just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你觉得这样安排课余生活怎么样？这样的课余生活有趣吗？这些活动你想参加吗？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48080" y="1216025"/>
            <a:ext cx="2698115" cy="44259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310380" y="1835785"/>
            <a:ext cx="6093460" cy="3187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indent="6096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起初，我们对有的课余生活不一定感兴趣。但是，它有意义、有价值，能带给人关爱、快乐和温暖，能培养我们服务他人、服务社会的意识和能力。因此，我们可以多参加有意义的社会实践、社会服务活动。</a:t>
            </a:r>
            <a:endParaRPr lang="zh-CN" sz="24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11"/>
          <p:cNvSpPr txBox="1"/>
          <p:nvPr>
            <p:custDataLst>
              <p:tags r:id="rId1"/>
            </p:custDataLst>
          </p:nvPr>
        </p:nvSpPr>
        <p:spPr>
          <a:xfrm>
            <a:off x="2264544" y="2521868"/>
            <a:ext cx="9853682" cy="645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pPr lvl="0" algn="ctr"/>
            <a:r>
              <a:rPr 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课余生活选择技巧二：兼顾兴趣和实际价值。</a:t>
            </a:r>
            <a:endParaRPr lang="zh-CN" sz="36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  <p:pic>
        <p:nvPicPr>
          <p:cNvPr id="3" name="图片 2" descr="0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5715" y="995045"/>
            <a:ext cx="2202180" cy="2421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57935" y="1367790"/>
            <a:ext cx="6267450" cy="3876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817995" y="2821305"/>
            <a:ext cx="5374005" cy="1489075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noAutofit/>
          </a:bodyPr>
          <a:p>
            <a:pPr lvl="0" algn="just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endParaRPr lang="en-US" alt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讨论：你赞同哪些观点，为什么？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48729" b="2714"/>
          <a:stretch>
            <a:fillRect/>
          </a:stretch>
        </p:blipFill>
        <p:spPr>
          <a:xfrm>
            <a:off x="969010" y="1366520"/>
            <a:ext cx="5011420" cy="37001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096000" y="2762250"/>
            <a:ext cx="5374005" cy="1489075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noAutofit/>
          </a:bodyPr>
          <a:p>
            <a:pPr lvl="0" algn="just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讨论：这样的课余生活怎么样？存在什么问题？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569720" y="1419225"/>
            <a:ext cx="5250180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</a:t>
            </a:r>
            <a:r>
              <a:rPr 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课余生活大讨论：</a:t>
            </a:r>
            <a:endParaRPr lang="zh-CN" sz="36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114040" y="2762250"/>
            <a:ext cx="6129655" cy="2656840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noAutofit/>
          </a:bodyPr>
          <a:p>
            <a:pPr lvl="0" algn="just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（1）为了避免出现上述情况，我们要怎样选择和安排自己的课余生活，才能过好自己的课余生活呢？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（2）安排课余生活，你有哪些好的做法？请于同学分享。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11"/>
          <p:cNvSpPr txBox="1"/>
          <p:nvPr>
            <p:custDataLst>
              <p:tags r:id="rId1"/>
            </p:custDataLst>
          </p:nvPr>
        </p:nvSpPr>
        <p:spPr>
          <a:xfrm>
            <a:off x="2264544" y="2521868"/>
            <a:ext cx="9853682" cy="645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pPr lvl="0" algn="ctr"/>
            <a:r>
              <a:rPr 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课余生活选择诀窍三：合理安排时间。</a:t>
            </a:r>
            <a:endParaRPr lang="zh-CN" sz="36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  <p:pic>
        <p:nvPicPr>
          <p:cNvPr id="3" name="图片 2" descr="0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5715" y="995045"/>
            <a:ext cx="2202180" cy="2421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569720" y="1419225"/>
            <a:ext cx="5250180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</a:t>
            </a:r>
            <a:r>
              <a:rPr 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课余生活大设计：</a:t>
            </a:r>
            <a:endParaRPr lang="zh-CN" sz="36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476500" y="2453640"/>
            <a:ext cx="8819515" cy="13728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indent="6096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请你根据学习到的方法，认真思考和设计，制订一个课余生活计划，度过一个既快乐又有意义的周末吧！</a:t>
            </a:r>
            <a:endParaRPr lang="zh-CN" sz="24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569720" y="1419225"/>
            <a:ext cx="2729230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</a:t>
            </a:r>
            <a:r>
              <a:rPr 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注意事项</a:t>
            </a:r>
            <a:r>
              <a:rPr lang="zh-CN" sz="36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：</a:t>
            </a:r>
            <a:endParaRPr lang="zh-CN" sz="36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87645" y="1260475"/>
            <a:ext cx="4293235" cy="4700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8000" y="3042285"/>
            <a:ext cx="6096000" cy="432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endParaRPr lang="zh-CN" altLang="en-US" sz="222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8500" y="1917700"/>
            <a:ext cx="2723515" cy="36315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467225" y="1400810"/>
            <a:ext cx="5756275" cy="1328584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</a:t>
            </a: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刚才我们都在说课余生活，那么什么是课余生活？什么时间可以算是课余时间呢？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408170" y="3723005"/>
            <a:ext cx="5877560" cy="1568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除了学校上课的时间，其余的时间，都是我们的课余生活。无论是校内和校外，都有课余生活，它是我们生活的重要组成部分。</a:t>
            </a:r>
            <a:endParaRPr lang="zh-CN" sz="24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48080" y="1216025"/>
            <a:ext cx="2698115" cy="44259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310380" y="1835785"/>
            <a:ext cx="6093460" cy="3187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indent="6096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课余生活中，我们的言谈举止应该符合小学生的行为规范。不同的场合有不同的礼仪要求，我们在课余生活中，要做到文明礼貌，尊重他人，遵守活动规则，这些都是基本要求。</a:t>
            </a:r>
            <a:endParaRPr lang="zh-CN" sz="24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950595" y="464820"/>
            <a:ext cx="67017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32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回顾反思，交流评价（第</a:t>
            </a:r>
            <a:r>
              <a:rPr lang="zh-CN" sz="32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二</a:t>
            </a:r>
            <a:r>
              <a:rPr sz="32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课时）</a:t>
            </a:r>
            <a:endParaRPr sz="32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957070" y="1835785"/>
            <a:ext cx="8446770" cy="27654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indent="6096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1.回顾反思：这一节课我们学习了哪些内容？</a:t>
            </a:r>
            <a:endParaRPr lang="zh-CN" sz="24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  <a:p>
            <a:pPr indent="6096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2.交流评价：请根据下面的评价表评价自己这一节课的表现。</a:t>
            </a:r>
            <a:endParaRPr lang="zh-CN" sz="24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8000" y="3042285"/>
            <a:ext cx="6096000" cy="432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endParaRPr lang="zh-CN" altLang="en-US" sz="222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950595" y="464820"/>
            <a:ext cx="5691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32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课余生活我选择（第一课时）</a:t>
            </a:r>
            <a:endParaRPr sz="32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5181600" y="3048000"/>
          <a:ext cx="5600700" cy="244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450"/>
                <a:gridCol w="3143250"/>
              </a:tblGrid>
              <a:tr h="802640"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sz="2400" b="0">
                          <a:solidFill>
                            <a:schemeClr val="tx1"/>
                          </a:solidFill>
                          <a:latin typeface="杨任东竹石体-Semibold" panose="02000000000000000000" charset="-122"/>
                          <a:ea typeface="杨任东竹石体-Semibold" panose="02000000000000000000" charset="-122"/>
                          <a:cs typeface="杨任东竹石体-Semibold" panose="02000000000000000000" charset="-122"/>
                        </a:rPr>
                        <a:t>课余生活调查表</a:t>
                      </a:r>
                      <a:endParaRPr lang="zh-CN" sz="2400" b="0">
                        <a:solidFill>
                          <a:schemeClr val="tx1"/>
                        </a:solidFill>
                        <a:latin typeface="杨任东竹石体-Semibold" panose="02000000000000000000" charset="-122"/>
                        <a:ea typeface="杨任东竹石体-Semibold" panose="02000000000000000000" charset="-122"/>
                        <a:cs typeface="杨任东竹石体-Semibold" panose="02000000000000000000" charset="-122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8026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2400">
                          <a:solidFill>
                            <a:schemeClr val="tx1"/>
                          </a:solidFill>
                          <a:latin typeface="杨任东竹石体-Semibold" panose="02000000000000000000" charset="-122"/>
                          <a:ea typeface="杨任东竹石体-Semibold" panose="02000000000000000000" charset="-122"/>
                          <a:cs typeface="杨任东竹石体-Semibold" panose="02000000000000000000" charset="-122"/>
                        </a:rPr>
                        <a:t>你都参加了哪些课余生活？</a:t>
                      </a:r>
                      <a:endParaRPr lang="zh-CN" sz="2400">
                        <a:solidFill>
                          <a:schemeClr val="tx1"/>
                        </a:solidFill>
                        <a:latin typeface="杨任东竹石体-Semibold" panose="02000000000000000000" charset="-122"/>
                        <a:ea typeface="杨任东竹石体-Semibold" panose="02000000000000000000" charset="-122"/>
                        <a:cs typeface="杨任东竹石体-Semibold" panose="020000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026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2400">
                          <a:solidFill>
                            <a:schemeClr val="tx1"/>
                          </a:solidFill>
                          <a:latin typeface="杨任东竹石体-Semibold" panose="02000000000000000000" charset="-122"/>
                          <a:ea typeface="杨任东竹石体-Semibold" panose="02000000000000000000" charset="-122"/>
                          <a:cs typeface="杨任东竹石体-Semibold" panose="02000000000000000000" charset="-122"/>
                        </a:rPr>
                        <a:t>参加这些课余生活的原因是什么？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7330" y="2437765"/>
            <a:ext cx="2723515" cy="363156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88865" y="1479550"/>
            <a:ext cx="5756275" cy="919733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altLang="en-US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这些同学，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没有自主选择课余生活的原因是什么？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8000" y="3042285"/>
            <a:ext cx="6096000" cy="432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endParaRPr lang="zh-CN" altLang="en-US" sz="222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7190" y="2203450"/>
            <a:ext cx="2091055" cy="3430270"/>
          </a:xfrm>
          <a:prstGeom prst="rect">
            <a:avLst/>
          </a:prstGeom>
        </p:spPr>
      </p:pic>
      <p:sp>
        <p:nvSpPr>
          <p:cNvPr id="7" name="圆角矩形标注 6"/>
          <p:cNvSpPr/>
          <p:nvPr>
            <p:custDataLst>
              <p:tags r:id="rId3"/>
            </p:custDataLst>
          </p:nvPr>
        </p:nvSpPr>
        <p:spPr>
          <a:xfrm>
            <a:off x="3351530" y="1395095"/>
            <a:ext cx="7100570" cy="2846070"/>
          </a:xfrm>
          <a:prstGeom prst="wedgeRoundRectCallout">
            <a:avLst>
              <a:gd name="adj1" fmla="val -60599"/>
              <a:gd name="adj2" fmla="val 56245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1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spcAft>
                <a:spcPts val="600"/>
              </a:spcAft>
              <a:defRPr/>
            </a:pPr>
            <a:r>
              <a:rPr lang="zh-CN" sz="24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选择自己的课余生活是我们的权利，我们也要学会自主选择课余生活。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8000" y="3042285"/>
            <a:ext cx="6096000" cy="432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endParaRPr lang="zh-CN" altLang="en-US" sz="222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300" y="1204595"/>
            <a:ext cx="5122545" cy="438975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585460" y="1713865"/>
            <a:ext cx="5756275" cy="887551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对于小力和芳芳的这两种观点，你怎么看？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712460" y="3042285"/>
            <a:ext cx="5756275" cy="883347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分享自主选择课余生活和爸爸妈妈做决定的优点和缺点。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712460" y="4297680"/>
            <a:ext cx="5756275" cy="916177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这两种观点都有各自的优点和缺点，如何解决这个问题？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24610" y="1290955"/>
            <a:ext cx="2698115" cy="4425950"/>
          </a:xfrm>
          <a:prstGeom prst="rect">
            <a:avLst/>
          </a:prstGeom>
        </p:spPr>
      </p:pic>
      <p:sp>
        <p:nvSpPr>
          <p:cNvPr id="5" name="云形标注 4"/>
          <p:cNvSpPr/>
          <p:nvPr>
            <p:custDataLst>
              <p:tags r:id="rId3"/>
            </p:custDataLst>
          </p:nvPr>
        </p:nvSpPr>
        <p:spPr>
          <a:xfrm>
            <a:off x="4691380" y="1466215"/>
            <a:ext cx="5543550" cy="2755900"/>
          </a:xfrm>
          <a:prstGeom prst="cloudCallout">
            <a:avLst>
              <a:gd name="adj1" fmla="val -51902"/>
              <a:gd name="adj2" fmla="val 5838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2400" b="1">
                <a:solidFill>
                  <a:schemeClr val="bg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sz="2400" b="1">
                <a:solidFill>
                  <a:schemeClr val="bg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在课余生活由谁来选择这个问题上，我们鼓励自主选择，不过也要多跟父母沟通，全面考虑之后，再做决定。</a:t>
            </a:r>
            <a:endParaRPr lang="zh-CN" altLang="en-US" sz="2400" b="1" dirty="0">
              <a:solidFill>
                <a:schemeClr val="bg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897890" y="518160"/>
            <a:ext cx="60801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32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</a:rPr>
              <a:t>课余生活助我成长（第一课时）</a:t>
            </a:r>
            <a:endParaRPr sz="32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6920" y="1741170"/>
            <a:ext cx="2723515" cy="363156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692650" y="1959610"/>
            <a:ext cx="5756275" cy="1252590"/>
          </a:xfrm>
          <a:prstGeom prst="wedgeRoundRectCallout">
            <a:avLst>
              <a:gd name="adj1" fmla="val -67804"/>
              <a:gd name="adj2" fmla="val 51378"/>
              <a:gd name="adj3" fmla="val 1666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        </a:t>
            </a:r>
            <a:r>
              <a:rPr lang="zh-CN" sz="2400"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在课余时间，你最喜欢做的是什么呢？这样的课余生活给你带来了怎样的收获？</a:t>
            </a:r>
            <a:endParaRPr lang="zh-CN" sz="2400"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0" y="1176655"/>
            <a:ext cx="4438650" cy="42792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985" y="1353820"/>
            <a:ext cx="4038600" cy="37865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184640" y="1423670"/>
            <a:ext cx="2260600" cy="37858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indent="609600" algn="just" fontAlgn="auto">
              <a:lnSpc>
                <a:spcPct val="20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zh-CN" sz="2400">
                <a:solidFill>
                  <a:schemeClr val="tx1"/>
                </a:solidFill>
                <a:latin typeface="杨任东竹石体-Semibold" panose="02000000000000000000" charset="-122"/>
                <a:ea typeface="杨任东竹石体-Semibold" panose="02000000000000000000" charset="-122"/>
                <a:cs typeface="杨任东竹石体-Semibold" panose="02000000000000000000" charset="-122"/>
                <a:sym typeface="+mn-ea"/>
              </a:rPr>
              <a:t>从这三个片段的分享中，你认为课余生活带给我们什么收获？</a:t>
            </a:r>
            <a:endParaRPr lang="zh-CN" altLang="zh-CN" sz="2400">
              <a:solidFill>
                <a:schemeClr val="tx1"/>
              </a:solidFill>
              <a:latin typeface="杨任东竹石体-Semibold" panose="02000000000000000000" charset="-122"/>
              <a:ea typeface="杨任东竹石体-Semibold" panose="02000000000000000000" charset="-122"/>
              <a:cs typeface="杨任东竹石体-Semibold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TABLE_BEAUTIFY" val="smartTable{4fed0b67-a9bd-4295-a24c-4448b0014302}"/>
  <p:tag name="TABLE_ENDDRAG_ORIGIN_RECT" val="441*189"/>
  <p:tag name="TABLE_ENDDRAG_RECT" val="144*225*441*189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TIMING" val="|1.7|1.6|1.9|1.3|1.6|3.4|2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TIMING" val="|1.7|1.6|1.9|1.3|1.6|3.4|2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TIMING" val="|1.7|1.6|1.9|1.3|1.6|3.4|2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  <p:tag name="KSO_WM_UNIT_PLACING_PICTURE_USER_VIEWPORT" val="{&quot;height&quot;:6970,&quot;width&quot;:4249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  <p:tag name="KSO_WM_UNIT_PLACING_PICTURE_USER_VIEWPORT" val="{&quot;height&quot;:5719,&quot;width&quot;:4289}"/>
</p:tagLst>
</file>

<file path=ppt/tags/tag3.xml><?xml version="1.0" encoding="utf-8"?>
<p:tagLst xmlns:p="http://schemas.openxmlformats.org/presentationml/2006/main">
  <p:tag name="KSO_WM_UNIT_PLACING_PICTURE_USER_VIEWPORT" val="{&quot;height&quot;:3724,&quot;width&quot;:2684}"/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TIMING" val="|1.7|1.6|1.9|1.3|1.6|3.4|2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TIMING" val="|1.7|1.6|1.9|1.3|1.6|3.4|2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  <p:tag name="KSO_WM_UNIT_PLACING_PICTURE_USER_VIEWPORT" val="{&quot;height&quot;:6970,&quot;width&quot;:4249}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  <p:tag name="KSO_WM_UNIT_PLACING_PICTURE_USER_VIEWPORT" val="{&quot;height&quot;:6970,&quot;width&quot;:4249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  <p:tag name="KSO_WM_UNIT_PLACING_PICTURE_USER_VIEWPORT" val="{&quot;height&quot;:6970,&quot;width&quot;:4249}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PP_MARK_KEY" val="a8ebab29-6340-4fc0-92ee-67cdd938356a"/>
  <p:tag name="COMMONDATA" val="eyJoZGlkIjoiOWI2NjU2N2JiYmE4NWE5OTk2ZGQ3ZmE1YTJhODkzM2Q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TIMING" val="|1.7|1.6|1.9|1.3|1.6|3.4|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stretch>
            <a:fillRect t="-3000" b="-20000"/>
          </a:stretch>
        </a:blipFill>
        <a:ln>
          <a:noFill/>
        </a:ln>
      </a:spPr>
      <a:bodyPr vert="horz" wrap="square" lIns="91440" tIns="45720" rIns="91440" bIns="45720" numCol="1" anchor="t" anchorCtr="0" compatLnSpc="1"/>
      <a:lstStyle>
        <a:defPPr>
          <a:defRPr lang="zh-CN" altLang="en-US"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1722</Words>
  <Application>WPS 演示</Application>
  <PresentationFormat>自定义</PresentationFormat>
  <Paragraphs>114</Paragraphs>
  <Slides>31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Arial</vt:lpstr>
      <vt:lpstr>宋体</vt:lpstr>
      <vt:lpstr>Wingdings</vt:lpstr>
      <vt:lpstr>杨任东竹石体-Semibold</vt:lpstr>
      <vt:lpstr>黑体</vt:lpstr>
      <vt:lpstr>微软雅黑</vt:lpstr>
      <vt:lpstr>Arial Unicode MS</vt:lpstr>
      <vt:lpstr>等线 Light</vt:lpstr>
      <vt:lpstr>等线</vt:lpstr>
      <vt:lpstr>Calibri</vt:lpstr>
      <vt:lpstr>Office 主题​​</vt:lpstr>
      <vt:lpstr>自主选择课余生活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耿罡</cp:lastModifiedBy>
  <cp:revision>127</cp:revision>
  <dcterms:created xsi:type="dcterms:W3CDTF">2022-10-18T05:45:00Z</dcterms:created>
  <dcterms:modified xsi:type="dcterms:W3CDTF">2023-07-31T12:11:14Z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19C8C95D72BA4939A58614370381D906</vt:lpwstr>
  </property>
  <property fmtid="{D5CDD505-2E9C-101B-9397-08002B2CF9AE}" pid="3" name="KSOProductBuildVer">
    <vt:lpwstr>2052-12.1.0.15120</vt:lpwstr>
  </property>
</Properties>
</file>