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</p:sldMasterIdLst>
  <p:notesMasterIdLst>
    <p:notesMasterId r:id="rId23"/>
  </p:notesMasterIdLst>
  <p:sldIdLst>
    <p:sldId id="256" r:id="rId4"/>
    <p:sldId id="328" r:id="rId5"/>
    <p:sldId id="366" r:id="rId6"/>
    <p:sldId id="367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6" r:id="rId15"/>
    <p:sldId id="377" r:id="rId16"/>
    <p:sldId id="378" r:id="rId17"/>
    <p:sldId id="379" r:id="rId18"/>
    <p:sldId id="381" r:id="rId19"/>
    <p:sldId id="364" r:id="rId20"/>
    <p:sldId id="365" r:id="rId21"/>
    <p:sldId id="345" r:id="rId22"/>
    <p:sldId id="259" r:id="rId24"/>
    <p:sldId id="258" r:id="rId25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D54A"/>
    <a:srgbClr val="007F63"/>
    <a:srgbClr val="7575D7"/>
    <a:srgbClr val="FFFF00"/>
    <a:srgbClr val="232377"/>
    <a:srgbClr val="445D70"/>
    <a:srgbClr val="FFC965"/>
    <a:srgbClr val="FF7AA7"/>
    <a:srgbClr val="D471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46" autoAdjust="0"/>
    <p:restoredTop sz="65353" autoAdjust="0"/>
  </p:normalViewPr>
  <p:slideViewPr>
    <p:cSldViewPr snapToGrid="0">
      <p:cViewPr varScale="1">
        <p:scale>
          <a:sx n="150" d="100"/>
          <a:sy n="150" d="100"/>
        </p:scale>
        <p:origin x="70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EFF5A0F-5B50-48D7-B7BA-2F5C45B2B638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D3751D1A-BE43-4821-93A8-B7C89AC15CB4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CD44337-288F-448F-8FAB-1FEC36894FB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7"/>
            <a:ext cx="9144000" cy="5148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9144000" cy="1028700"/>
          </a:xfrm>
          <a:prstGeom prst="rect">
            <a:avLst/>
          </a:prstGeom>
        </p:spPr>
      </p:pic>
      <p:pic>
        <p:nvPicPr>
          <p:cNvPr id="2" name="图片 18" descr="C:\Users\nk\Desktop\状元成才路.png状元成才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454390" y="58420"/>
            <a:ext cx="643890" cy="631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7"/>
            <a:ext cx="9144000" cy="5148908"/>
          </a:xfrm>
          <a:prstGeom prst="rect">
            <a:avLst/>
          </a:prstGeom>
        </p:spPr>
      </p:pic>
      <p:sp>
        <p:nvSpPr>
          <p:cNvPr id="5" name="矩形: 圆角 4"/>
          <p:cNvSpPr/>
          <p:nvPr userDrawn="1"/>
        </p:nvSpPr>
        <p:spPr>
          <a:xfrm>
            <a:off x="200026" y="309223"/>
            <a:ext cx="8705850" cy="4525054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31750">
            <a:solidFill>
              <a:srgbClr val="757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85" b="8965"/>
          <a:stretch>
            <a:fillRect/>
          </a:stretch>
        </p:blipFill>
        <p:spPr>
          <a:xfrm rot="20834610">
            <a:off x="7688107" y="3843997"/>
            <a:ext cx="1476994" cy="1257300"/>
          </a:xfrm>
          <a:prstGeom prst="rect">
            <a:avLst/>
          </a:prstGeom>
        </p:spPr>
      </p:pic>
      <p:pic>
        <p:nvPicPr>
          <p:cNvPr id="2" name="图片 18" descr="C:\Users\nk\Desktop\状元成才路.png状元成才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454390" y="58420"/>
            <a:ext cx="643890" cy="631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7"/>
            <a:ext cx="9144000" cy="5148908"/>
          </a:xfrm>
          <a:prstGeom prst="rect">
            <a:avLst/>
          </a:prstGeom>
        </p:spPr>
      </p:pic>
      <p:sp>
        <p:nvSpPr>
          <p:cNvPr id="5" name="矩形: 圆角 4"/>
          <p:cNvSpPr/>
          <p:nvPr userDrawn="1"/>
        </p:nvSpPr>
        <p:spPr>
          <a:xfrm>
            <a:off x="200026" y="309223"/>
            <a:ext cx="8705850" cy="4525054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31750">
            <a:solidFill>
              <a:srgbClr val="757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85" b="8965"/>
          <a:stretch>
            <a:fillRect/>
          </a:stretch>
        </p:blipFill>
        <p:spPr>
          <a:xfrm>
            <a:off x="7667006" y="3886200"/>
            <a:ext cx="1476994" cy="1257300"/>
          </a:xfrm>
          <a:prstGeom prst="rect">
            <a:avLst/>
          </a:prstGeom>
        </p:spPr>
      </p:pic>
      <p:pic>
        <p:nvPicPr>
          <p:cNvPr id="2" name="图片 18" descr="C:\Users\nk\Desktop\状元成才路.png状元成才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454390" y="58420"/>
            <a:ext cx="643890" cy="631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7"/>
            <a:ext cx="9144000" cy="5148908"/>
          </a:xfrm>
          <a:prstGeom prst="rect">
            <a:avLst/>
          </a:prstGeom>
        </p:spPr>
      </p:pic>
      <p:sp>
        <p:nvSpPr>
          <p:cNvPr id="5" name="矩形: 圆角 4"/>
          <p:cNvSpPr/>
          <p:nvPr userDrawn="1"/>
        </p:nvSpPr>
        <p:spPr>
          <a:xfrm>
            <a:off x="219075" y="309223"/>
            <a:ext cx="8705850" cy="4525054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31750">
            <a:solidFill>
              <a:srgbClr val="757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8" descr="C:\Users\nk\Desktop\状元成才路.png状元成才路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8454390" y="58420"/>
            <a:ext cx="643890" cy="631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tags" Target="../tags/tag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&#19968;&#20998;&#38047;&#20102;&#35299;&#22810;&#24052;&#33018;.mp4" TargetMode="External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1.png" TargetMode="External"/><Relationship Id="rId2" Type="http://schemas.openxmlformats.org/officeDocument/2006/relationships/image" Target="../media/image29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1" y="0"/>
            <a:ext cx="4649357" cy="5143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9808" flipH="1">
            <a:off x="5114924" y="-733424"/>
            <a:ext cx="2676525" cy="2676525"/>
          </a:xfrm>
          <a:prstGeom prst="rect">
            <a:avLst/>
          </a:prstGeom>
        </p:spPr>
      </p:pic>
      <p:pic>
        <p:nvPicPr>
          <p:cNvPr id="2055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50" y="5029200"/>
            <a:ext cx="14605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4848265" y="1762219"/>
            <a:ext cx="4524601" cy="1758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zh-CN" altLang="en-US" sz="4400" b="1" spc="800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生命体中的化学变化</a:t>
            </a:r>
            <a:endParaRPr lang="zh-CN" altLang="en-US" sz="4400" b="1" spc="800" dirty="0">
              <a:solidFill>
                <a:schemeClr val="bg1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5743727" y="3748164"/>
            <a:ext cx="2733675" cy="28065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spc="500" dirty="0">
                <a:solidFill>
                  <a:srgbClr val="324D7B"/>
                </a:solidFill>
                <a:latin typeface="+mn-ea"/>
              </a:rPr>
              <a:t>教科版科学六年级下册</a:t>
            </a:r>
            <a:endParaRPr lang="zh-CN" altLang="en-US" sz="1400" spc="500" dirty="0">
              <a:solidFill>
                <a:srgbClr val="324D7B"/>
              </a:solidFill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10324" y="347663"/>
            <a:ext cx="914400" cy="95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4800" b="1" dirty="0">
                <a:solidFill>
                  <a:srgbClr val="4C3D95"/>
                </a:solidFill>
                <a:latin typeface="+mn-lt"/>
                <a:ea typeface="+mn-ea"/>
              </a:rPr>
              <a:t>4</a:t>
            </a:r>
            <a:endParaRPr lang="zh-CN" altLang="en-US" sz="4800" b="1" dirty="0">
              <a:solidFill>
                <a:srgbClr val="4C3D95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3744" y="1312762"/>
            <a:ext cx="4125681" cy="222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我们的身体的生长是一种化学变化，这种化学变化把食物中的营养物质转换成我们身体的一部分。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3298"/>
            <a:ext cx="4196903" cy="4196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/>
          <p:cNvSpPr txBox="1"/>
          <p:nvPr/>
        </p:nvSpPr>
        <p:spPr>
          <a:xfrm>
            <a:off x="1171977" y="664325"/>
            <a:ext cx="306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000" b="1" dirty="0">
                <a:latin typeface="+mn-ea"/>
                <a:ea typeface="+mn-ea"/>
              </a:rPr>
              <a:t>情绪也与化学变化有关。</a:t>
            </a:r>
            <a:endParaRPr lang="zh-CN" altLang="zh-CN" sz="2000" b="1" dirty="0">
              <a:latin typeface="+mn-ea"/>
              <a:ea typeface="+mn-ea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809399" y="716273"/>
            <a:ext cx="296214" cy="29621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3</a:t>
            </a:r>
            <a:endParaRPr lang="zh-CN" altLang="en-US" sz="2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7" y="1283937"/>
            <a:ext cx="4976287" cy="31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6"/>
          <p:cNvSpPr txBox="1"/>
          <p:nvPr/>
        </p:nvSpPr>
        <p:spPr>
          <a:xfrm>
            <a:off x="5575153" y="1695121"/>
            <a:ext cx="3182481" cy="2480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000" b="1" dirty="0">
                <a:latin typeface="+mn-ea"/>
                <a:ea typeface="+mn-ea"/>
              </a:rPr>
              <a:t>    </a:t>
            </a:r>
            <a:r>
              <a:rPr lang="zh-CN" altLang="en-US" sz="2400" b="1" dirty="0">
                <a:latin typeface="+mn-ea"/>
                <a:ea typeface="+mn-ea"/>
              </a:rPr>
              <a:t>人有各种各样的情绪，有时候我们会开心，有时候我们会难过，甚至愤怒。情绪的产生非常复杂，但也与化学变化有关。</a:t>
            </a:r>
            <a:endParaRPr lang="zh-CN" altLang="zh-CN" sz="2000" b="1" dirty="0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776" y="1262130"/>
            <a:ext cx="4362796" cy="2813095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516685" y="899465"/>
            <a:ext cx="3804178" cy="334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lnSpc>
                <a:spcPct val="15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    科学研究发现，当我们特别积极地做某件事情时，大脑中有一种物质可以让我们的心情变得愉快，这种物质是通过化学变化产生的。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>
            <a:hlinkClick r:id="rId2" action="ppaction://hlinkfile"/>
          </p:cNvPr>
          <p:cNvSpPr txBox="1"/>
          <p:nvPr/>
        </p:nvSpPr>
        <p:spPr>
          <a:xfrm>
            <a:off x="3325237" y="4213181"/>
            <a:ext cx="1991251" cy="449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zh-CN" altLang="en-US" sz="2000" b="1" u="sng" dirty="0">
                <a:solidFill>
                  <a:srgbClr val="0000FF"/>
                </a:solidFill>
                <a:latin typeface="+mn-lt"/>
                <a:ea typeface="黑体" panose="02010609060101010101" pitchFamily="49" charset="-122"/>
              </a:rPr>
              <a:t>点击了解多巴胺</a:t>
            </a:r>
            <a:endParaRPr lang="zh-CN" altLang="en-US" sz="2000" b="1" u="sng" dirty="0">
              <a:solidFill>
                <a:srgbClr val="0000FF"/>
              </a:solidFill>
              <a:latin typeface="+mn-lt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525" y="0"/>
            <a:ext cx="2657475" cy="971550"/>
            <a:chOff x="-68582" y="-106679"/>
            <a:chExt cx="2657475" cy="971550"/>
          </a:xfrm>
        </p:grpSpPr>
        <p:grpSp>
          <p:nvGrpSpPr>
            <p:cNvPr id="3" name="组合 2"/>
            <p:cNvGrpSpPr/>
            <p:nvPr/>
          </p:nvGrpSpPr>
          <p:grpSpPr>
            <a:xfrm>
              <a:off x="-68582" y="-106679"/>
              <a:ext cx="2657475" cy="971550"/>
              <a:chOff x="-2" y="1"/>
              <a:chExt cx="2657475" cy="971550"/>
            </a:xfrm>
          </p:grpSpPr>
          <p:sp>
            <p:nvSpPr>
              <p:cNvPr id="5" name="任意多边形: 形状 4"/>
              <p:cNvSpPr/>
              <p:nvPr/>
            </p:nvSpPr>
            <p:spPr>
              <a:xfrm>
                <a:off x="234950" y="236219"/>
                <a:ext cx="2241550" cy="490856"/>
              </a:xfrm>
              <a:custGeom>
                <a:avLst/>
                <a:gdLst>
                  <a:gd name="connsiteX0" fmla="*/ 0 w 2316956"/>
                  <a:gd name="connsiteY0" fmla="*/ 4763 h 540544"/>
                  <a:gd name="connsiteX1" fmla="*/ 245269 w 2316956"/>
                  <a:gd name="connsiteY1" fmla="*/ 290513 h 540544"/>
                  <a:gd name="connsiteX2" fmla="*/ 2381 w 2316956"/>
                  <a:gd name="connsiteY2" fmla="*/ 535781 h 540544"/>
                  <a:gd name="connsiteX3" fmla="*/ 2076450 w 2316956"/>
                  <a:gd name="connsiteY3" fmla="*/ 540544 h 540544"/>
                  <a:gd name="connsiteX4" fmla="*/ 2316956 w 2316956"/>
                  <a:gd name="connsiteY4" fmla="*/ 276225 h 540544"/>
                  <a:gd name="connsiteX5" fmla="*/ 2074069 w 2316956"/>
                  <a:gd name="connsiteY5" fmla="*/ 0 h 540544"/>
                  <a:gd name="connsiteX6" fmla="*/ 0 w 2316956"/>
                  <a:gd name="connsiteY6" fmla="*/ 4763 h 54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6956" h="540544">
                    <a:moveTo>
                      <a:pt x="0" y="4763"/>
                    </a:moveTo>
                    <a:lnTo>
                      <a:pt x="245269" y="290513"/>
                    </a:lnTo>
                    <a:lnTo>
                      <a:pt x="2381" y="535781"/>
                    </a:lnTo>
                    <a:lnTo>
                      <a:pt x="2076450" y="540544"/>
                    </a:lnTo>
                    <a:lnTo>
                      <a:pt x="2316956" y="276225"/>
                    </a:lnTo>
                    <a:lnTo>
                      <a:pt x="2074069" y="0"/>
                    </a:lnTo>
                    <a:lnTo>
                      <a:pt x="0" y="4763"/>
                    </a:lnTo>
                    <a:close/>
                  </a:path>
                </a:pathLst>
              </a:custGeom>
              <a:solidFill>
                <a:srgbClr val="FFFFFF">
                  <a:alpha val="9411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" name="图片 5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900" b="31541"/>
              <a:stretch>
                <a:fillRect/>
              </a:stretch>
            </p:blipFill>
            <p:spPr>
              <a:xfrm flipH="1">
                <a:off x="-2" y="1"/>
                <a:ext cx="2657475" cy="971550"/>
              </a:xfrm>
              <a:prstGeom prst="rect">
                <a:avLst/>
              </a:prstGeom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128269" y="50482"/>
              <a:ext cx="2200276" cy="59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30000"/>
                </a:lnSpc>
              </a:pPr>
              <a:r>
                <a:rPr lang="zh-CN" altLang="en-US" sz="2800" spc="300" dirty="0">
                  <a:latin typeface="+mn-lt"/>
                  <a:ea typeface="黑体" panose="02010609060101010101" pitchFamily="49" charset="-122"/>
                </a:rPr>
                <a:t>研  讨</a:t>
              </a:r>
              <a:endParaRPr lang="zh-CN" altLang="en-US" sz="2800" spc="300" dirty="0">
                <a:latin typeface="+mn-lt"/>
                <a:ea typeface="黑体" panose="02010609060101010101" pitchFamily="49" charset="-122"/>
              </a:endParaRPr>
            </a:p>
          </p:txBody>
        </p:sp>
      </p:grpSp>
      <p:sp>
        <p:nvSpPr>
          <p:cNvPr id="7" name="TextBox 2"/>
          <p:cNvSpPr txBox="1"/>
          <p:nvPr/>
        </p:nvSpPr>
        <p:spPr>
          <a:xfrm>
            <a:off x="465170" y="1051265"/>
            <a:ext cx="7519732" cy="559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lnSpc>
                <a:spcPct val="15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你还知道我们的身体中发生着那些化学变化？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2" y="1981010"/>
            <a:ext cx="2363684" cy="1846162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1174727" y="3974172"/>
            <a:ext cx="152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呼吸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0"/>
          <a:stretch>
            <a:fillRect/>
          </a:stretch>
        </p:blipFill>
        <p:spPr>
          <a:xfrm>
            <a:off x="3631863" y="1999384"/>
            <a:ext cx="2060450" cy="1846162"/>
          </a:xfrm>
          <a:prstGeom prst="rect">
            <a:avLst/>
          </a:prstGeom>
        </p:spPr>
      </p:pic>
      <p:sp>
        <p:nvSpPr>
          <p:cNvPr id="11" name="TextBox 9"/>
          <p:cNvSpPr txBox="1"/>
          <p:nvPr/>
        </p:nvSpPr>
        <p:spPr>
          <a:xfrm>
            <a:off x="3328524" y="3984969"/>
            <a:ext cx="2667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细胞产生、灭亡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7543" y="3923548"/>
            <a:ext cx="208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产生汗液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652" y="1921875"/>
            <a:ext cx="2168846" cy="2001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5170" y="1051265"/>
            <a:ext cx="7519732" cy="559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lnSpc>
                <a:spcPct val="15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药物和食物中毒与化学变化有关系吗？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1579" y="1832962"/>
            <a:ext cx="7200900" cy="15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000" b="1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 </a:t>
            </a:r>
            <a:r>
              <a:rPr lang="zh-CN" altLang="zh-CN" sz="2000" b="1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药物和食物中毒都与化学</a:t>
            </a:r>
            <a:r>
              <a:rPr lang="zh-CN" altLang="en-US" sz="20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变化</a:t>
            </a:r>
            <a:r>
              <a:rPr lang="zh-CN" altLang="zh-CN" sz="2000" b="1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有关、口服的药物会经过消化道被吸收，药物到达作用部位后，</a:t>
            </a:r>
            <a:r>
              <a:rPr lang="zh-CN" altLang="en-US" sz="2000" b="1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与对应的物质发生</a:t>
            </a:r>
            <a:r>
              <a:rPr lang="zh-CN" altLang="zh-CN" sz="2000" b="1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化学变化，</a:t>
            </a:r>
            <a:r>
              <a:rPr lang="zh-CN" altLang="en-US" sz="2000" b="1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产生</a:t>
            </a:r>
            <a:r>
              <a:rPr lang="zh-CN" altLang="zh-CN" sz="2000" b="1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药物作用。食物中毒</a:t>
            </a:r>
            <a:r>
              <a:rPr lang="zh-CN" altLang="en-US" sz="2000" b="1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是食物中的毒素经过消化道被人体吸收，与人体发生化学变化而造成中毒。</a:t>
            </a:r>
            <a:endParaRPr lang="zh-CN" altLang="zh-CN" sz="2400" b="1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40524"/>
          <a:stretch>
            <a:fillRect/>
          </a:stretch>
        </p:blipFill>
        <p:spPr>
          <a:xfrm>
            <a:off x="415637" y="2260242"/>
            <a:ext cx="8312727" cy="195513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525" y="0"/>
            <a:ext cx="2657475" cy="971550"/>
            <a:chOff x="-68582" y="-106679"/>
            <a:chExt cx="2657475" cy="971550"/>
          </a:xfrm>
        </p:grpSpPr>
        <p:grpSp>
          <p:nvGrpSpPr>
            <p:cNvPr id="4" name="组合 3"/>
            <p:cNvGrpSpPr/>
            <p:nvPr/>
          </p:nvGrpSpPr>
          <p:grpSpPr>
            <a:xfrm>
              <a:off x="-68582" y="-106679"/>
              <a:ext cx="2657475" cy="971550"/>
              <a:chOff x="-2" y="1"/>
              <a:chExt cx="2657475" cy="971550"/>
            </a:xfrm>
          </p:grpSpPr>
          <p:sp>
            <p:nvSpPr>
              <p:cNvPr id="6" name="任意多边形: 形状 5"/>
              <p:cNvSpPr/>
              <p:nvPr/>
            </p:nvSpPr>
            <p:spPr>
              <a:xfrm>
                <a:off x="234950" y="236219"/>
                <a:ext cx="2241550" cy="490856"/>
              </a:xfrm>
              <a:custGeom>
                <a:avLst/>
                <a:gdLst>
                  <a:gd name="connsiteX0" fmla="*/ 0 w 2316956"/>
                  <a:gd name="connsiteY0" fmla="*/ 4763 h 540544"/>
                  <a:gd name="connsiteX1" fmla="*/ 245269 w 2316956"/>
                  <a:gd name="connsiteY1" fmla="*/ 290513 h 540544"/>
                  <a:gd name="connsiteX2" fmla="*/ 2381 w 2316956"/>
                  <a:gd name="connsiteY2" fmla="*/ 535781 h 540544"/>
                  <a:gd name="connsiteX3" fmla="*/ 2076450 w 2316956"/>
                  <a:gd name="connsiteY3" fmla="*/ 540544 h 540544"/>
                  <a:gd name="connsiteX4" fmla="*/ 2316956 w 2316956"/>
                  <a:gd name="connsiteY4" fmla="*/ 276225 h 540544"/>
                  <a:gd name="connsiteX5" fmla="*/ 2074069 w 2316956"/>
                  <a:gd name="connsiteY5" fmla="*/ 0 h 540544"/>
                  <a:gd name="connsiteX6" fmla="*/ 0 w 2316956"/>
                  <a:gd name="connsiteY6" fmla="*/ 4763 h 54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6956" h="540544">
                    <a:moveTo>
                      <a:pt x="0" y="4763"/>
                    </a:moveTo>
                    <a:lnTo>
                      <a:pt x="245269" y="290513"/>
                    </a:lnTo>
                    <a:lnTo>
                      <a:pt x="2381" y="535781"/>
                    </a:lnTo>
                    <a:lnTo>
                      <a:pt x="2076450" y="540544"/>
                    </a:lnTo>
                    <a:lnTo>
                      <a:pt x="2316956" y="276225"/>
                    </a:lnTo>
                    <a:lnTo>
                      <a:pt x="2074069" y="0"/>
                    </a:lnTo>
                    <a:lnTo>
                      <a:pt x="0" y="4763"/>
                    </a:lnTo>
                    <a:close/>
                  </a:path>
                </a:pathLst>
              </a:custGeom>
              <a:solidFill>
                <a:srgbClr val="FFFFFF">
                  <a:alpha val="9411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900" b="31541"/>
              <a:stretch>
                <a:fillRect/>
              </a:stretch>
            </p:blipFill>
            <p:spPr>
              <a:xfrm flipH="1">
                <a:off x="-2" y="1"/>
                <a:ext cx="2657475" cy="971550"/>
              </a:xfrm>
              <a:prstGeom prst="rect">
                <a:avLst/>
              </a:prstGeom>
            </p:spPr>
          </p:pic>
        </p:grpSp>
        <p:sp>
          <p:nvSpPr>
            <p:cNvPr id="5" name="文本框 4"/>
            <p:cNvSpPr txBox="1"/>
            <p:nvPr/>
          </p:nvSpPr>
          <p:spPr>
            <a:xfrm>
              <a:off x="128269" y="50482"/>
              <a:ext cx="2200276" cy="59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30000"/>
                </a:lnSpc>
              </a:pPr>
              <a:r>
                <a:rPr lang="zh-CN" altLang="en-US" sz="2800" spc="300" dirty="0">
                  <a:latin typeface="+mn-lt"/>
                  <a:ea typeface="黑体" panose="02010609060101010101" pitchFamily="49" charset="-122"/>
                </a:rPr>
                <a:t>课堂练习</a:t>
              </a:r>
              <a:endParaRPr lang="zh-CN" altLang="en-US" sz="2800" spc="300" dirty="0">
                <a:latin typeface="+mn-lt"/>
                <a:ea typeface="黑体" panose="02010609060101010101" pitchFamily="49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44424" y="1024326"/>
            <a:ext cx="8084421" cy="1235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30000"/>
              </a:lnSpc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四、元元在咀嚼米饭的过程中,发现米饭慢慢变甜了。她想探究其原因，并且猜想米饭变甜可能与唾液和咀嚼搅拌有关,于是设计了如下实验进行探究。（提示:淀粉遇碘变为蓝色。)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98866" y="773982"/>
            <a:ext cx="8062175" cy="3595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</a:pPr>
            <a:r>
              <a:rPr lang="zh-CN" altLang="en-US" sz="2400" b="1" dirty="0">
                <a:latin typeface="+mn-lt"/>
                <a:ea typeface="+mn-ea"/>
              </a:rPr>
              <a:t>1.为了探究米饭变甜是否与咀嚼搅拌有关，可以选择</a:t>
            </a:r>
            <a:r>
              <a:rPr lang="en-US" altLang="zh-CN" sz="2400" b="1" dirty="0">
                <a:latin typeface="+mn-lt"/>
                <a:ea typeface="+mn-ea"/>
              </a:rPr>
              <a:t>_____</a:t>
            </a:r>
            <a:r>
              <a:rPr lang="zh-CN" altLang="en-US" sz="2400" b="1" dirty="0">
                <a:latin typeface="+mn-lt"/>
                <a:ea typeface="+mn-ea"/>
              </a:rPr>
              <a:t>两个实验。为了探究米饭变甜是否与唾液有关，可以选择</a:t>
            </a:r>
            <a:r>
              <a:rPr lang="en-US" altLang="zh-CN" sz="2400" b="1" dirty="0">
                <a:latin typeface="+mn-lt"/>
                <a:ea typeface="+mn-ea"/>
              </a:rPr>
              <a:t>______</a:t>
            </a:r>
            <a:r>
              <a:rPr lang="zh-CN" altLang="en-US" sz="2400" b="1" dirty="0">
                <a:latin typeface="+mn-lt"/>
                <a:ea typeface="+mn-ea"/>
              </a:rPr>
              <a:t>两个实验。</a:t>
            </a:r>
            <a:endParaRPr lang="en-US" altLang="zh-CN" sz="2400" b="1" dirty="0">
              <a:latin typeface="+mn-lt"/>
              <a:ea typeface="+mn-ea"/>
            </a:endParaRPr>
          </a:p>
          <a:p>
            <a:pPr hangingPunct="1">
              <a:lnSpc>
                <a:spcPct val="120000"/>
              </a:lnSpc>
            </a:pPr>
            <a:r>
              <a:rPr lang="zh-CN" altLang="en-US" sz="2400" b="1" dirty="0">
                <a:latin typeface="+mn-lt"/>
                <a:ea typeface="+mn-ea"/>
              </a:rPr>
              <a:t>3.牙齿、舌头的咀嚼搅拌使食物发生的变化属于</a:t>
            </a:r>
            <a:r>
              <a:rPr lang="en-US" altLang="zh-CN" sz="2400" b="1" dirty="0">
                <a:latin typeface="+mn-lt"/>
                <a:ea typeface="+mn-ea"/>
              </a:rPr>
              <a:t>_____</a:t>
            </a:r>
            <a:r>
              <a:rPr lang="zh-CN" altLang="en-US" sz="2400" b="1" dirty="0">
                <a:latin typeface="+mn-lt"/>
                <a:ea typeface="+mn-ea"/>
              </a:rPr>
              <a:t>变化，淀粉与唾液混合产生麦芽糖属于</a:t>
            </a:r>
            <a:r>
              <a:rPr lang="en-US" altLang="zh-CN" sz="2400" b="1" dirty="0">
                <a:latin typeface="+mn-lt"/>
                <a:ea typeface="+mn-ea"/>
              </a:rPr>
              <a:t>______</a:t>
            </a:r>
            <a:r>
              <a:rPr lang="zh-CN" altLang="en-US" sz="2400" b="1" dirty="0">
                <a:latin typeface="+mn-lt"/>
                <a:ea typeface="+mn-ea"/>
              </a:rPr>
              <a:t>变化。</a:t>
            </a:r>
            <a:endParaRPr lang="en-US" altLang="zh-CN" sz="2400" b="1" dirty="0">
              <a:latin typeface="+mn-lt"/>
              <a:ea typeface="+mn-ea"/>
            </a:endParaRPr>
          </a:p>
          <a:p>
            <a:pPr hangingPunct="1">
              <a:lnSpc>
                <a:spcPct val="120000"/>
              </a:lnSpc>
            </a:pPr>
            <a:r>
              <a:rPr lang="zh-CN" altLang="en-US" sz="2400" b="1" dirty="0">
                <a:latin typeface="+mn-lt"/>
                <a:ea typeface="+mn-ea"/>
              </a:rPr>
              <a:t>4.碘酒可用于皮肤消毒，切忌口服！如误服导致中毒，应立即(         )并送医救治。</a:t>
            </a:r>
            <a:endParaRPr lang="en-US" altLang="zh-CN" sz="2400" b="1" dirty="0">
              <a:latin typeface="+mn-lt"/>
              <a:ea typeface="+mn-ea"/>
            </a:endParaRPr>
          </a:p>
          <a:p>
            <a:pPr hangingPunct="1">
              <a:lnSpc>
                <a:spcPct val="120000"/>
              </a:lnSpc>
            </a:pPr>
            <a:r>
              <a:rPr lang="zh-CN" altLang="en-US" sz="2400" b="1" dirty="0">
                <a:latin typeface="+mn-lt"/>
                <a:ea typeface="+mn-ea"/>
              </a:rPr>
              <a:t>A.喝大量米汤</a:t>
            </a:r>
            <a:r>
              <a:rPr lang="en-US" altLang="zh-CN" sz="2400" b="1" dirty="0">
                <a:latin typeface="+mn-lt"/>
                <a:ea typeface="+mn-ea"/>
              </a:rPr>
              <a:t>		</a:t>
            </a:r>
            <a:r>
              <a:rPr lang="zh-CN" altLang="en-US" sz="2400" b="1" dirty="0">
                <a:latin typeface="+mn-lt"/>
                <a:ea typeface="+mn-ea"/>
              </a:rPr>
              <a:t>B.喝大量清水</a:t>
            </a:r>
            <a:endParaRPr lang="zh-CN" altLang="en-US" sz="2400" b="1" dirty="0">
              <a:latin typeface="+mn-lt"/>
              <a:ea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44318" y="770328"/>
            <a:ext cx="958917" cy="449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甲、丙</a:t>
            </a:r>
            <a:endParaRPr lang="zh-CN" altLang="en-US" sz="2000" b="1" dirty="0">
              <a:solidFill>
                <a:srgbClr val="FF0000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7127" y="1651517"/>
            <a:ext cx="958917" cy="449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乙、丙</a:t>
            </a:r>
            <a:endParaRPr lang="zh-CN" altLang="en-US" sz="2000" b="1" dirty="0">
              <a:solidFill>
                <a:srgbClr val="FF0000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32762" y="2093784"/>
            <a:ext cx="700833" cy="449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物理</a:t>
            </a:r>
            <a:endParaRPr lang="zh-CN" altLang="en-US" sz="2000" b="1" dirty="0">
              <a:solidFill>
                <a:srgbClr val="FF0000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12759" y="2541857"/>
            <a:ext cx="700833" cy="449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化学</a:t>
            </a:r>
            <a:endParaRPr lang="zh-CN" altLang="en-US" sz="2000" b="1" dirty="0">
              <a:solidFill>
                <a:srgbClr val="FF0000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39357" y="3442740"/>
            <a:ext cx="370614" cy="452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A</a:t>
            </a:r>
            <a:endParaRPr lang="zh-CN" altLang="en-US" sz="2000" b="1" dirty="0">
              <a:solidFill>
                <a:srgbClr val="FF0000"/>
              </a:solidFill>
              <a:latin typeface="+mn-lt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525" y="0"/>
            <a:ext cx="2657475" cy="971550"/>
            <a:chOff x="-68582" y="-106679"/>
            <a:chExt cx="2657475" cy="971550"/>
          </a:xfrm>
        </p:grpSpPr>
        <p:grpSp>
          <p:nvGrpSpPr>
            <p:cNvPr id="4" name="组合 3"/>
            <p:cNvGrpSpPr/>
            <p:nvPr/>
          </p:nvGrpSpPr>
          <p:grpSpPr>
            <a:xfrm>
              <a:off x="-68582" y="-106679"/>
              <a:ext cx="2657475" cy="971550"/>
              <a:chOff x="-2" y="1"/>
              <a:chExt cx="2657475" cy="971550"/>
            </a:xfrm>
          </p:grpSpPr>
          <p:sp>
            <p:nvSpPr>
              <p:cNvPr id="6" name="任意多边形: 形状 5"/>
              <p:cNvSpPr/>
              <p:nvPr/>
            </p:nvSpPr>
            <p:spPr>
              <a:xfrm>
                <a:off x="234950" y="236219"/>
                <a:ext cx="2241550" cy="490856"/>
              </a:xfrm>
              <a:custGeom>
                <a:avLst/>
                <a:gdLst>
                  <a:gd name="connsiteX0" fmla="*/ 0 w 2316956"/>
                  <a:gd name="connsiteY0" fmla="*/ 4763 h 540544"/>
                  <a:gd name="connsiteX1" fmla="*/ 245269 w 2316956"/>
                  <a:gd name="connsiteY1" fmla="*/ 290513 h 540544"/>
                  <a:gd name="connsiteX2" fmla="*/ 2381 w 2316956"/>
                  <a:gd name="connsiteY2" fmla="*/ 535781 h 540544"/>
                  <a:gd name="connsiteX3" fmla="*/ 2076450 w 2316956"/>
                  <a:gd name="connsiteY3" fmla="*/ 540544 h 540544"/>
                  <a:gd name="connsiteX4" fmla="*/ 2316956 w 2316956"/>
                  <a:gd name="connsiteY4" fmla="*/ 276225 h 540544"/>
                  <a:gd name="connsiteX5" fmla="*/ 2074069 w 2316956"/>
                  <a:gd name="connsiteY5" fmla="*/ 0 h 540544"/>
                  <a:gd name="connsiteX6" fmla="*/ 0 w 2316956"/>
                  <a:gd name="connsiteY6" fmla="*/ 4763 h 54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6956" h="540544">
                    <a:moveTo>
                      <a:pt x="0" y="4763"/>
                    </a:moveTo>
                    <a:lnTo>
                      <a:pt x="245269" y="290513"/>
                    </a:lnTo>
                    <a:lnTo>
                      <a:pt x="2381" y="535781"/>
                    </a:lnTo>
                    <a:lnTo>
                      <a:pt x="2076450" y="540544"/>
                    </a:lnTo>
                    <a:lnTo>
                      <a:pt x="2316956" y="276225"/>
                    </a:lnTo>
                    <a:lnTo>
                      <a:pt x="2074069" y="0"/>
                    </a:lnTo>
                    <a:lnTo>
                      <a:pt x="0" y="4763"/>
                    </a:lnTo>
                    <a:close/>
                  </a:path>
                </a:pathLst>
              </a:custGeom>
              <a:solidFill>
                <a:srgbClr val="FFFFFF">
                  <a:alpha val="9411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900" b="31541"/>
              <a:stretch>
                <a:fillRect/>
              </a:stretch>
            </p:blipFill>
            <p:spPr>
              <a:xfrm flipH="1">
                <a:off x="-2" y="1"/>
                <a:ext cx="2657475" cy="971550"/>
              </a:xfrm>
              <a:prstGeom prst="rect">
                <a:avLst/>
              </a:prstGeom>
            </p:spPr>
          </p:pic>
        </p:grpSp>
        <p:sp>
          <p:nvSpPr>
            <p:cNvPr id="5" name="文本框 4"/>
            <p:cNvSpPr txBox="1"/>
            <p:nvPr/>
          </p:nvSpPr>
          <p:spPr>
            <a:xfrm>
              <a:off x="128269" y="50482"/>
              <a:ext cx="2200276" cy="59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30000"/>
                </a:lnSpc>
              </a:pPr>
              <a:r>
                <a:rPr lang="zh-CN" altLang="en-US" sz="2800" spc="300" dirty="0">
                  <a:latin typeface="+mn-lt"/>
                  <a:ea typeface="黑体" panose="02010609060101010101" pitchFamily="49" charset="-122"/>
                </a:rPr>
                <a:t>课堂小结</a:t>
              </a:r>
              <a:endParaRPr lang="zh-CN" altLang="en-US" sz="2800" spc="300" dirty="0">
                <a:latin typeface="+mn-lt"/>
                <a:ea typeface="黑体" panose="02010609060101010101" pitchFamily="49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1643" y="446337"/>
            <a:ext cx="4400714" cy="4250826"/>
          </a:xfrm>
          <a:prstGeom prst="rect">
            <a:avLst/>
          </a:prstGeom>
        </p:spPr>
      </p:pic>
      <p:sp>
        <p:nvSpPr>
          <p:cNvPr id="8" name="文本框 7">
            <a:hlinkClick r:id="rId3" action="ppaction://hlinkfile"/>
          </p:cNvPr>
          <p:cNvSpPr txBox="1"/>
          <p:nvPr/>
        </p:nvSpPr>
        <p:spPr>
          <a:xfrm>
            <a:off x="699246" y="4295835"/>
            <a:ext cx="1579278" cy="401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zh-CN" altLang="en-US" b="1" u="sng" dirty="0">
                <a:solidFill>
                  <a:srgbClr val="0070C0"/>
                </a:solidFill>
                <a:latin typeface="+mj-ea"/>
                <a:ea typeface="+mj-ea"/>
              </a:rPr>
              <a:t>点击放大图片</a:t>
            </a:r>
            <a:endParaRPr lang="zh-CN" altLang="en-US" b="1" u="sng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637" y="1086058"/>
            <a:ext cx="8312727" cy="297138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50" y="5029200"/>
            <a:ext cx="14605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594361" y="1631689"/>
            <a:ext cx="4198620" cy="1195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3200" b="1" spc="500" dirty="0">
                <a:solidFill>
                  <a:schemeClr val="bg1"/>
                </a:solidFill>
                <a:latin typeface="+mn-ea"/>
                <a:ea typeface="+mn-ea"/>
              </a:rPr>
              <a:t>   完成练习册本课时的习题。</a:t>
            </a:r>
            <a:endParaRPr lang="en-US" altLang="zh-CN" sz="3200" b="1" spc="5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525" y="0"/>
            <a:ext cx="2657475" cy="971550"/>
            <a:chOff x="-68582" y="-106679"/>
            <a:chExt cx="2657475" cy="971550"/>
          </a:xfrm>
        </p:grpSpPr>
        <p:grpSp>
          <p:nvGrpSpPr>
            <p:cNvPr id="10" name="组合 9"/>
            <p:cNvGrpSpPr/>
            <p:nvPr/>
          </p:nvGrpSpPr>
          <p:grpSpPr>
            <a:xfrm>
              <a:off x="-68582" y="-106679"/>
              <a:ext cx="2657475" cy="971550"/>
              <a:chOff x="-2" y="1"/>
              <a:chExt cx="2657475" cy="971550"/>
            </a:xfrm>
          </p:grpSpPr>
          <p:sp>
            <p:nvSpPr>
              <p:cNvPr id="14" name="任意多边形: 形状 13"/>
              <p:cNvSpPr/>
              <p:nvPr/>
            </p:nvSpPr>
            <p:spPr>
              <a:xfrm>
                <a:off x="234950" y="236219"/>
                <a:ext cx="2241550" cy="490856"/>
              </a:xfrm>
              <a:custGeom>
                <a:avLst/>
                <a:gdLst>
                  <a:gd name="connsiteX0" fmla="*/ 0 w 2316956"/>
                  <a:gd name="connsiteY0" fmla="*/ 4763 h 540544"/>
                  <a:gd name="connsiteX1" fmla="*/ 245269 w 2316956"/>
                  <a:gd name="connsiteY1" fmla="*/ 290513 h 540544"/>
                  <a:gd name="connsiteX2" fmla="*/ 2381 w 2316956"/>
                  <a:gd name="connsiteY2" fmla="*/ 535781 h 540544"/>
                  <a:gd name="connsiteX3" fmla="*/ 2076450 w 2316956"/>
                  <a:gd name="connsiteY3" fmla="*/ 540544 h 540544"/>
                  <a:gd name="connsiteX4" fmla="*/ 2316956 w 2316956"/>
                  <a:gd name="connsiteY4" fmla="*/ 276225 h 540544"/>
                  <a:gd name="connsiteX5" fmla="*/ 2074069 w 2316956"/>
                  <a:gd name="connsiteY5" fmla="*/ 0 h 540544"/>
                  <a:gd name="connsiteX6" fmla="*/ 0 w 2316956"/>
                  <a:gd name="connsiteY6" fmla="*/ 4763 h 54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6956" h="540544">
                    <a:moveTo>
                      <a:pt x="0" y="4763"/>
                    </a:moveTo>
                    <a:lnTo>
                      <a:pt x="245269" y="290513"/>
                    </a:lnTo>
                    <a:lnTo>
                      <a:pt x="2381" y="535781"/>
                    </a:lnTo>
                    <a:lnTo>
                      <a:pt x="2076450" y="540544"/>
                    </a:lnTo>
                    <a:lnTo>
                      <a:pt x="2316956" y="276225"/>
                    </a:lnTo>
                    <a:lnTo>
                      <a:pt x="2074069" y="0"/>
                    </a:lnTo>
                    <a:lnTo>
                      <a:pt x="0" y="4763"/>
                    </a:lnTo>
                    <a:close/>
                  </a:path>
                </a:pathLst>
              </a:custGeom>
              <a:solidFill>
                <a:srgbClr val="FFFFFF">
                  <a:alpha val="9411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900" b="31541"/>
              <a:stretch>
                <a:fillRect/>
              </a:stretch>
            </p:blipFill>
            <p:spPr>
              <a:xfrm flipH="1">
                <a:off x="-2" y="1"/>
                <a:ext cx="2657475" cy="971550"/>
              </a:xfrm>
              <a:prstGeom prst="rect">
                <a:avLst/>
              </a:prstGeom>
            </p:spPr>
          </p:pic>
        </p:grpSp>
        <p:sp>
          <p:nvSpPr>
            <p:cNvPr id="13" name="文本框 12"/>
            <p:cNvSpPr txBox="1"/>
            <p:nvPr/>
          </p:nvSpPr>
          <p:spPr>
            <a:xfrm>
              <a:off x="128269" y="50482"/>
              <a:ext cx="2200276" cy="59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30000"/>
                </a:lnSpc>
              </a:pPr>
              <a:r>
                <a:rPr lang="zh-CN" altLang="en-US" sz="2800" spc="300" dirty="0">
                  <a:latin typeface="+mn-lt"/>
                  <a:ea typeface="黑体" panose="02010609060101010101" pitchFamily="49" charset="-122"/>
                </a:rPr>
                <a:t>课后作业</a:t>
              </a:r>
              <a:endParaRPr lang="zh-CN" altLang="en-US" sz="2800" spc="300" dirty="0">
                <a:latin typeface="+mn-lt"/>
                <a:ea typeface="黑体" panose="02010609060101010101" pitchFamily="49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32" y="582081"/>
            <a:ext cx="3750737" cy="37507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9525" y="0"/>
            <a:ext cx="2657475" cy="971550"/>
            <a:chOff x="-68582" y="-106679"/>
            <a:chExt cx="2657475" cy="971550"/>
          </a:xfrm>
        </p:grpSpPr>
        <p:grpSp>
          <p:nvGrpSpPr>
            <p:cNvPr id="31" name="组合 30"/>
            <p:cNvGrpSpPr/>
            <p:nvPr/>
          </p:nvGrpSpPr>
          <p:grpSpPr>
            <a:xfrm>
              <a:off x="-68582" y="-106679"/>
              <a:ext cx="2657475" cy="971550"/>
              <a:chOff x="-2" y="1"/>
              <a:chExt cx="2657475" cy="971550"/>
            </a:xfrm>
          </p:grpSpPr>
          <p:sp>
            <p:nvSpPr>
              <p:cNvPr id="33" name="任意多边形: 形状 32"/>
              <p:cNvSpPr/>
              <p:nvPr/>
            </p:nvSpPr>
            <p:spPr>
              <a:xfrm>
                <a:off x="234950" y="236219"/>
                <a:ext cx="2241550" cy="490856"/>
              </a:xfrm>
              <a:custGeom>
                <a:avLst/>
                <a:gdLst>
                  <a:gd name="connsiteX0" fmla="*/ 0 w 2316956"/>
                  <a:gd name="connsiteY0" fmla="*/ 4763 h 540544"/>
                  <a:gd name="connsiteX1" fmla="*/ 245269 w 2316956"/>
                  <a:gd name="connsiteY1" fmla="*/ 290513 h 540544"/>
                  <a:gd name="connsiteX2" fmla="*/ 2381 w 2316956"/>
                  <a:gd name="connsiteY2" fmla="*/ 535781 h 540544"/>
                  <a:gd name="connsiteX3" fmla="*/ 2076450 w 2316956"/>
                  <a:gd name="connsiteY3" fmla="*/ 540544 h 540544"/>
                  <a:gd name="connsiteX4" fmla="*/ 2316956 w 2316956"/>
                  <a:gd name="connsiteY4" fmla="*/ 276225 h 540544"/>
                  <a:gd name="connsiteX5" fmla="*/ 2074069 w 2316956"/>
                  <a:gd name="connsiteY5" fmla="*/ 0 h 540544"/>
                  <a:gd name="connsiteX6" fmla="*/ 0 w 2316956"/>
                  <a:gd name="connsiteY6" fmla="*/ 4763 h 54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6956" h="540544">
                    <a:moveTo>
                      <a:pt x="0" y="4763"/>
                    </a:moveTo>
                    <a:lnTo>
                      <a:pt x="245269" y="290513"/>
                    </a:lnTo>
                    <a:lnTo>
                      <a:pt x="2381" y="535781"/>
                    </a:lnTo>
                    <a:lnTo>
                      <a:pt x="2076450" y="540544"/>
                    </a:lnTo>
                    <a:lnTo>
                      <a:pt x="2316956" y="276225"/>
                    </a:lnTo>
                    <a:lnTo>
                      <a:pt x="2074069" y="0"/>
                    </a:lnTo>
                    <a:lnTo>
                      <a:pt x="0" y="4763"/>
                    </a:lnTo>
                    <a:close/>
                  </a:path>
                </a:pathLst>
              </a:custGeom>
              <a:solidFill>
                <a:srgbClr val="FFFFFF">
                  <a:alpha val="9411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4" name="图片 33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900" b="31541"/>
              <a:stretch>
                <a:fillRect/>
              </a:stretch>
            </p:blipFill>
            <p:spPr>
              <a:xfrm flipH="1">
                <a:off x="-2" y="1"/>
                <a:ext cx="2657475" cy="971550"/>
              </a:xfrm>
              <a:prstGeom prst="rect">
                <a:avLst/>
              </a:prstGeom>
            </p:spPr>
          </p:pic>
        </p:grpSp>
        <p:sp>
          <p:nvSpPr>
            <p:cNvPr id="32" name="文本框 31"/>
            <p:cNvSpPr txBox="1"/>
            <p:nvPr/>
          </p:nvSpPr>
          <p:spPr>
            <a:xfrm>
              <a:off x="128269" y="50482"/>
              <a:ext cx="2200276" cy="59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30000"/>
                </a:lnSpc>
              </a:pPr>
              <a:r>
                <a:rPr lang="zh-CN" altLang="en-US" sz="2800" spc="300" dirty="0">
                  <a:latin typeface="+mn-lt"/>
                  <a:ea typeface="黑体" panose="02010609060101010101" pitchFamily="49" charset="-122"/>
                </a:rPr>
                <a:t>聚  焦</a:t>
              </a:r>
              <a:endParaRPr lang="zh-CN" altLang="en-US" sz="2800" spc="300" dirty="0">
                <a:latin typeface="+mn-lt"/>
                <a:ea typeface="黑体" panose="02010609060101010101" pitchFamily="49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40402" y="1338302"/>
            <a:ext cx="3491250" cy="292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zh-CN" altLang="en-US" sz="2400" b="1" dirty="0">
                <a:latin typeface="+mn-lt"/>
                <a:ea typeface="黑体" panose="02010609060101010101" pitchFamily="49" charset="-122"/>
              </a:rPr>
              <a:t>        我们的生活离不开物质。在动植物包括我们人类的生命体内，每时每刻都发生着各种各样的变化，这些变化维系着我们的生命。</a:t>
            </a:r>
            <a:endParaRPr lang="zh-CN" altLang="en-US" sz="2400" b="1" dirty="0">
              <a:latin typeface="+mn-lt"/>
              <a:ea typeface="黑体" panose="02010609060101010101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56" y="1592617"/>
            <a:ext cx="3876004" cy="258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 结束页2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0"/>
            <a:ext cx="913701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47" y="1"/>
            <a:ext cx="9153000" cy="51473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/>
          <p:cNvSpPr txBox="1"/>
          <p:nvPr/>
        </p:nvSpPr>
        <p:spPr>
          <a:xfrm>
            <a:off x="463036" y="3347926"/>
            <a:ext cx="1688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zh-CN" sz="2000" b="1" dirty="0">
                <a:latin typeface="+mn-lt"/>
                <a:ea typeface="+mj-ea"/>
              </a:rPr>
              <a:t>时间：</a:t>
            </a:r>
            <a:r>
              <a:rPr lang="en-US" altLang="zh-CN" sz="2000" b="1" dirty="0">
                <a:latin typeface="+mn-lt"/>
                <a:ea typeface="+mj-ea"/>
              </a:rPr>
              <a:t>2</a:t>
            </a:r>
            <a:r>
              <a:rPr lang="zh-CN" altLang="zh-CN" sz="2000" b="1" dirty="0">
                <a:latin typeface="+mn-lt"/>
                <a:ea typeface="+mj-ea"/>
              </a:rPr>
              <a:t>分钟</a:t>
            </a:r>
            <a:endParaRPr lang="zh-CN" altLang="zh-CN" sz="2000" b="1" dirty="0">
              <a:latin typeface="+mn-lt"/>
              <a:ea typeface="+mj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63036" y="1370693"/>
            <a:ext cx="4497091" cy="400110"/>
          </a:xfrm>
          <a:prstGeom prst="rect">
            <a:avLst/>
          </a:prstGeom>
          <a:solidFill>
            <a:schemeClr val="accent6">
              <a:lumMod val="40000"/>
              <a:lumOff val="60000"/>
              <a:alpha val="5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zh-CN" sz="2000" b="1" dirty="0">
                <a:latin typeface="+mn-lt"/>
                <a:ea typeface="+mj-ea"/>
              </a:rPr>
              <a:t>1.</a:t>
            </a:r>
            <a:r>
              <a:rPr lang="zh-CN" altLang="zh-CN" sz="2000" b="1" dirty="0">
                <a:latin typeface="+mn-lt"/>
                <a:ea typeface="+mj-ea"/>
              </a:rPr>
              <a:t>咀嚼</a:t>
            </a:r>
            <a:r>
              <a:rPr lang="en-US" altLang="zh-CN" sz="2000" b="1" dirty="0">
                <a:latin typeface="+mn-lt"/>
                <a:ea typeface="+mj-ea"/>
              </a:rPr>
              <a:t>1</a:t>
            </a:r>
            <a:r>
              <a:rPr lang="zh-CN" altLang="zh-CN" sz="2000" b="1" dirty="0">
                <a:latin typeface="+mn-lt"/>
                <a:ea typeface="+mj-ea"/>
              </a:rPr>
              <a:t>至</a:t>
            </a:r>
            <a:r>
              <a:rPr lang="en-US" altLang="zh-CN" sz="2000" b="1" dirty="0">
                <a:latin typeface="+mn-lt"/>
                <a:ea typeface="+mj-ea"/>
              </a:rPr>
              <a:t>2</a:t>
            </a:r>
            <a:r>
              <a:rPr lang="zh-CN" altLang="zh-CN" sz="2000" b="1" dirty="0">
                <a:latin typeface="+mn-lt"/>
                <a:ea typeface="+mj-ea"/>
              </a:rPr>
              <a:t>秒钟时</a:t>
            </a:r>
            <a:r>
              <a:rPr lang="zh-CN" altLang="en-US" sz="2000" b="1" dirty="0">
                <a:latin typeface="+mn-lt"/>
                <a:ea typeface="+mj-ea"/>
              </a:rPr>
              <a:t>，</a:t>
            </a:r>
            <a:r>
              <a:rPr lang="zh-CN" altLang="zh-CN" sz="2000" b="1" dirty="0">
                <a:latin typeface="+mn-lt"/>
                <a:ea typeface="+mj-ea"/>
              </a:rPr>
              <a:t>记</a:t>
            </a:r>
            <a:r>
              <a:rPr lang="zh-CN" altLang="en-US" sz="2000" b="1" dirty="0">
                <a:latin typeface="+mn-lt"/>
                <a:ea typeface="+mj-ea"/>
              </a:rPr>
              <a:t>住米饭的</a:t>
            </a:r>
            <a:r>
              <a:rPr lang="zh-CN" altLang="zh-CN" sz="2000" b="1" dirty="0">
                <a:latin typeface="+mn-lt"/>
                <a:ea typeface="+mj-ea"/>
              </a:rPr>
              <a:t>味道。</a:t>
            </a:r>
            <a:endParaRPr lang="zh-CN" altLang="zh-CN" sz="2000" b="1" dirty="0">
              <a:latin typeface="+mn-lt"/>
              <a:ea typeface="+mj-ea"/>
            </a:endParaRPr>
          </a:p>
        </p:txBody>
      </p:sp>
      <p:sp>
        <p:nvSpPr>
          <p:cNvPr id="4" name="TextBox 38"/>
          <p:cNvSpPr txBox="1"/>
          <p:nvPr/>
        </p:nvSpPr>
        <p:spPr>
          <a:xfrm>
            <a:off x="463036" y="1995147"/>
            <a:ext cx="5075991" cy="400110"/>
          </a:xfrm>
          <a:prstGeom prst="rect">
            <a:avLst/>
          </a:prstGeom>
          <a:solidFill>
            <a:schemeClr val="accent6">
              <a:lumMod val="40000"/>
              <a:lumOff val="60000"/>
              <a:alpha val="5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000" b="1" dirty="0">
                <a:latin typeface="+mn-lt"/>
                <a:ea typeface="+mj-ea"/>
              </a:rPr>
              <a:t>2. </a:t>
            </a:r>
            <a:r>
              <a:rPr lang="zh-CN" altLang="zh-CN" sz="2000" b="1" dirty="0">
                <a:latin typeface="+mn-lt"/>
                <a:ea typeface="+mj-ea"/>
              </a:rPr>
              <a:t>继续咀嚼</a:t>
            </a:r>
            <a:r>
              <a:rPr lang="en-US" altLang="zh-CN" sz="2000" b="1" dirty="0">
                <a:latin typeface="+mn-lt"/>
                <a:ea typeface="+mj-ea"/>
              </a:rPr>
              <a:t>1</a:t>
            </a:r>
            <a:r>
              <a:rPr lang="zh-CN" altLang="zh-CN" sz="2000" b="1" dirty="0">
                <a:latin typeface="+mn-lt"/>
                <a:ea typeface="+mj-ea"/>
              </a:rPr>
              <a:t>至</a:t>
            </a:r>
            <a:r>
              <a:rPr lang="en-US" altLang="zh-CN" sz="2000" b="1" dirty="0">
                <a:latin typeface="+mn-lt"/>
                <a:ea typeface="+mj-ea"/>
              </a:rPr>
              <a:t>2</a:t>
            </a:r>
            <a:r>
              <a:rPr lang="zh-CN" altLang="zh-CN" sz="2000" b="1" dirty="0">
                <a:latin typeface="+mn-lt"/>
                <a:ea typeface="+mj-ea"/>
              </a:rPr>
              <a:t>分钟</a:t>
            </a:r>
            <a:r>
              <a:rPr lang="zh-CN" altLang="en-US" sz="2000" b="1" dirty="0">
                <a:latin typeface="+mn-lt"/>
                <a:ea typeface="+mj-ea"/>
              </a:rPr>
              <a:t>左右，</a:t>
            </a:r>
            <a:r>
              <a:rPr lang="zh-CN" altLang="zh-CN" sz="2000" b="1" dirty="0">
                <a:latin typeface="+mn-lt"/>
                <a:ea typeface="+mj-ea"/>
              </a:rPr>
              <a:t>又是什么感觉？</a:t>
            </a:r>
            <a:endParaRPr lang="en-US" altLang="zh-CN" sz="2000" b="1" dirty="0">
              <a:latin typeface="+mn-lt"/>
              <a:ea typeface="+mj-ea"/>
            </a:endParaRPr>
          </a:p>
        </p:txBody>
      </p:sp>
      <p:sp>
        <p:nvSpPr>
          <p:cNvPr id="5" name="TextBox 39"/>
          <p:cNvSpPr txBox="1"/>
          <p:nvPr/>
        </p:nvSpPr>
        <p:spPr>
          <a:xfrm>
            <a:off x="463036" y="2723472"/>
            <a:ext cx="4753649" cy="400110"/>
          </a:xfrm>
          <a:prstGeom prst="rect">
            <a:avLst/>
          </a:prstGeom>
          <a:solidFill>
            <a:schemeClr val="accent6">
              <a:lumMod val="40000"/>
              <a:lumOff val="60000"/>
              <a:alpha val="5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514350" lvl="0" indent="-514350"/>
            <a:r>
              <a:rPr lang="en-US" altLang="zh-CN" sz="2000" b="1" dirty="0">
                <a:latin typeface="+mn-lt"/>
                <a:ea typeface="+mj-ea"/>
              </a:rPr>
              <a:t>3. </a:t>
            </a:r>
            <a:r>
              <a:rPr lang="zh-CN" altLang="zh-CN" sz="2000" b="1" dirty="0">
                <a:latin typeface="+mn-lt"/>
                <a:ea typeface="+mj-ea"/>
              </a:rPr>
              <a:t>咀嚼后 出现某种味道时，咽下米饭。</a:t>
            </a:r>
            <a:endParaRPr lang="zh-CN" altLang="zh-CN" sz="2000" b="1" dirty="0">
              <a:latin typeface="+mn-lt"/>
              <a:ea typeface="+mj-ea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517832" y="3972380"/>
            <a:ext cx="7317063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222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+mn-lt"/>
                <a:ea typeface="+mj-ea"/>
              </a:rPr>
              <a:t>倒计时进度条：</a:t>
            </a:r>
            <a:r>
              <a:rPr lang="en-US" altLang="zh-CN" sz="2000" b="1" dirty="0">
                <a:solidFill>
                  <a:schemeClr val="bg1"/>
                </a:solidFill>
                <a:latin typeface="+mn-lt"/>
                <a:ea typeface="+mj-ea"/>
              </a:rPr>
              <a:t>2</a:t>
            </a:r>
            <a:r>
              <a:rPr lang="zh-CN" altLang="en-US" sz="2000" b="1" dirty="0">
                <a:solidFill>
                  <a:schemeClr val="bg1"/>
                </a:solidFill>
                <a:latin typeface="+mn-lt"/>
                <a:ea typeface="+mj-ea"/>
              </a:rPr>
              <a:t>分钟</a:t>
            </a:r>
            <a:endParaRPr lang="zh-CN" altLang="en-US" sz="2000" b="1" dirty="0">
              <a:solidFill>
                <a:schemeClr val="bg1"/>
              </a:solidFill>
              <a:latin typeface="+mn-lt"/>
              <a:ea typeface="+mj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932" y="645854"/>
            <a:ext cx="3718068" cy="3648105"/>
          </a:xfrm>
          <a:prstGeom prst="rect">
            <a:avLst/>
          </a:prstGeom>
        </p:spPr>
      </p:pic>
      <p:sp>
        <p:nvSpPr>
          <p:cNvPr id="8" name="TextBox 26"/>
          <p:cNvSpPr txBox="1"/>
          <p:nvPr/>
        </p:nvSpPr>
        <p:spPr>
          <a:xfrm>
            <a:off x="4023720" y="718050"/>
            <a:ext cx="204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b="1" dirty="0">
                <a:latin typeface="+mn-lt"/>
                <a:ea typeface="+mj-ea"/>
              </a:rPr>
              <a:t>请你吃饭！</a:t>
            </a:r>
            <a:endParaRPr lang="zh-CN" altLang="zh-CN" sz="2400" b="1" dirty="0">
              <a:latin typeface="+mn-lt"/>
              <a:ea typeface="+mj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525" y="0"/>
            <a:ext cx="2657475" cy="971550"/>
            <a:chOff x="-68582" y="-106679"/>
            <a:chExt cx="2657475" cy="971550"/>
          </a:xfrm>
        </p:grpSpPr>
        <p:grpSp>
          <p:nvGrpSpPr>
            <p:cNvPr id="10" name="组合 9"/>
            <p:cNvGrpSpPr/>
            <p:nvPr/>
          </p:nvGrpSpPr>
          <p:grpSpPr>
            <a:xfrm>
              <a:off x="-68582" y="-106679"/>
              <a:ext cx="2657475" cy="971550"/>
              <a:chOff x="-2" y="1"/>
              <a:chExt cx="2657475" cy="971550"/>
            </a:xfrm>
          </p:grpSpPr>
          <p:sp>
            <p:nvSpPr>
              <p:cNvPr id="12" name="任意多边形: 形状 11"/>
              <p:cNvSpPr/>
              <p:nvPr/>
            </p:nvSpPr>
            <p:spPr>
              <a:xfrm>
                <a:off x="234950" y="236219"/>
                <a:ext cx="2241550" cy="490856"/>
              </a:xfrm>
              <a:custGeom>
                <a:avLst/>
                <a:gdLst>
                  <a:gd name="connsiteX0" fmla="*/ 0 w 2316956"/>
                  <a:gd name="connsiteY0" fmla="*/ 4763 h 540544"/>
                  <a:gd name="connsiteX1" fmla="*/ 245269 w 2316956"/>
                  <a:gd name="connsiteY1" fmla="*/ 290513 h 540544"/>
                  <a:gd name="connsiteX2" fmla="*/ 2381 w 2316956"/>
                  <a:gd name="connsiteY2" fmla="*/ 535781 h 540544"/>
                  <a:gd name="connsiteX3" fmla="*/ 2076450 w 2316956"/>
                  <a:gd name="connsiteY3" fmla="*/ 540544 h 540544"/>
                  <a:gd name="connsiteX4" fmla="*/ 2316956 w 2316956"/>
                  <a:gd name="connsiteY4" fmla="*/ 276225 h 540544"/>
                  <a:gd name="connsiteX5" fmla="*/ 2074069 w 2316956"/>
                  <a:gd name="connsiteY5" fmla="*/ 0 h 540544"/>
                  <a:gd name="connsiteX6" fmla="*/ 0 w 2316956"/>
                  <a:gd name="connsiteY6" fmla="*/ 4763 h 54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6956" h="540544">
                    <a:moveTo>
                      <a:pt x="0" y="4763"/>
                    </a:moveTo>
                    <a:lnTo>
                      <a:pt x="245269" y="290513"/>
                    </a:lnTo>
                    <a:lnTo>
                      <a:pt x="2381" y="535781"/>
                    </a:lnTo>
                    <a:lnTo>
                      <a:pt x="2076450" y="540544"/>
                    </a:lnTo>
                    <a:lnTo>
                      <a:pt x="2316956" y="276225"/>
                    </a:lnTo>
                    <a:lnTo>
                      <a:pt x="2074069" y="0"/>
                    </a:lnTo>
                    <a:lnTo>
                      <a:pt x="0" y="4763"/>
                    </a:lnTo>
                    <a:close/>
                  </a:path>
                </a:pathLst>
              </a:custGeom>
              <a:solidFill>
                <a:srgbClr val="FFFFFF">
                  <a:alpha val="9411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900" b="31541"/>
              <a:stretch>
                <a:fillRect/>
              </a:stretch>
            </p:blipFill>
            <p:spPr>
              <a:xfrm flipH="1">
                <a:off x="-2" y="1"/>
                <a:ext cx="2657475" cy="971550"/>
              </a:xfrm>
              <a:prstGeom prst="rect">
                <a:avLst/>
              </a:prstGeom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128269" y="50482"/>
              <a:ext cx="2200276" cy="59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30000"/>
                </a:lnSpc>
              </a:pPr>
              <a:r>
                <a:rPr lang="zh-CN" altLang="en-US" sz="2800" spc="300" dirty="0">
                  <a:latin typeface="+mn-lt"/>
                  <a:ea typeface="黑体" panose="02010609060101010101" pitchFamily="49" charset="-122"/>
                </a:rPr>
                <a:t>探  索</a:t>
              </a:r>
              <a:endParaRPr lang="zh-CN" altLang="en-US" sz="2800" spc="300" dirty="0">
                <a:latin typeface="+mn-lt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6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5" b="29081"/>
          <a:stretch>
            <a:fillRect/>
          </a:stretch>
        </p:blipFill>
        <p:spPr>
          <a:xfrm>
            <a:off x="1219552" y="515571"/>
            <a:ext cx="6704896" cy="2801156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1628944" y="3657157"/>
            <a:ext cx="203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+mn-lt"/>
                <a:ea typeface="+mj-ea"/>
              </a:rPr>
              <a:t>1 . </a:t>
            </a:r>
            <a:r>
              <a:rPr lang="zh-CN" altLang="en-US" sz="2000" b="1" dirty="0">
                <a:solidFill>
                  <a:srgbClr val="0000FF"/>
                </a:solidFill>
                <a:latin typeface="+mn-lt"/>
                <a:ea typeface="+mj-ea"/>
              </a:rPr>
              <a:t>身高长高了</a:t>
            </a:r>
            <a:endParaRPr lang="zh-CN" altLang="en-US" sz="2000" b="1" dirty="0">
              <a:solidFill>
                <a:srgbClr val="0000FF"/>
              </a:solidFill>
              <a:latin typeface="+mn-lt"/>
              <a:ea typeface="+mj-ea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1628944" y="4050411"/>
            <a:ext cx="203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+mn-lt"/>
                <a:ea typeface="+mj-ea"/>
              </a:rPr>
              <a:t>2 . </a:t>
            </a:r>
            <a:r>
              <a:rPr lang="zh-CN" altLang="en-US" sz="2000" b="1" dirty="0">
                <a:solidFill>
                  <a:srgbClr val="0000FF"/>
                </a:solidFill>
                <a:latin typeface="+mn-lt"/>
                <a:ea typeface="+mj-ea"/>
              </a:rPr>
              <a:t>体重变重了</a:t>
            </a:r>
            <a:endParaRPr lang="zh-CN" altLang="en-US" sz="2000" b="1" dirty="0">
              <a:solidFill>
                <a:srgbClr val="0000FF"/>
              </a:solidFill>
              <a:latin typeface="+mn-lt"/>
              <a:ea typeface="+mj-ea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628944" y="4450521"/>
            <a:ext cx="203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+mn-lt"/>
                <a:ea typeface="+mj-ea"/>
              </a:rPr>
              <a:t>3 . </a:t>
            </a:r>
            <a:r>
              <a:rPr lang="zh-CN" altLang="en-US" sz="2000" b="1" dirty="0">
                <a:solidFill>
                  <a:srgbClr val="0000FF"/>
                </a:solidFill>
                <a:latin typeface="+mn-lt"/>
                <a:ea typeface="+mj-ea"/>
              </a:rPr>
              <a:t>指甲长长了</a:t>
            </a:r>
            <a:endParaRPr lang="zh-CN" altLang="en-US" sz="2000" b="1" dirty="0">
              <a:solidFill>
                <a:srgbClr val="0000FF"/>
              </a:solidFill>
              <a:latin typeface="+mn-lt"/>
              <a:ea typeface="+mj-ea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3646611" y="3657157"/>
            <a:ext cx="203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+mn-lt"/>
                <a:ea typeface="+mj-ea"/>
              </a:rPr>
              <a:t>4 . </a:t>
            </a:r>
            <a:r>
              <a:rPr lang="zh-CN" altLang="en-US" sz="2000" b="1" dirty="0">
                <a:solidFill>
                  <a:srgbClr val="0000FF"/>
                </a:solidFill>
                <a:latin typeface="+mn-lt"/>
                <a:ea typeface="+mj-ea"/>
              </a:rPr>
              <a:t>器官变大了</a:t>
            </a:r>
            <a:endParaRPr lang="zh-CN" altLang="en-US" sz="2000" b="1" dirty="0">
              <a:solidFill>
                <a:srgbClr val="0000FF"/>
              </a:solidFill>
              <a:latin typeface="+mn-lt"/>
              <a:ea typeface="+mj-ea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3646611" y="4050411"/>
            <a:ext cx="203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+mn-lt"/>
                <a:ea typeface="+mj-ea"/>
              </a:rPr>
              <a:t>5 . </a:t>
            </a:r>
            <a:r>
              <a:rPr lang="zh-CN" altLang="en-US" sz="2000" b="1" dirty="0">
                <a:solidFill>
                  <a:srgbClr val="0000FF"/>
                </a:solidFill>
                <a:latin typeface="+mn-lt"/>
                <a:ea typeface="+mj-ea"/>
              </a:rPr>
              <a:t>牙齿变多了</a:t>
            </a:r>
            <a:endParaRPr lang="zh-CN" altLang="en-US" sz="2000" b="1" dirty="0">
              <a:solidFill>
                <a:srgbClr val="0000FF"/>
              </a:solidFill>
              <a:latin typeface="+mn-lt"/>
              <a:ea typeface="+mj-ea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3646611" y="4450521"/>
            <a:ext cx="203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+mn-lt"/>
                <a:ea typeface="+mj-ea"/>
              </a:rPr>
              <a:t>6 . </a:t>
            </a:r>
            <a:r>
              <a:rPr lang="zh-CN" altLang="en-US" sz="2000" b="1" dirty="0">
                <a:solidFill>
                  <a:srgbClr val="0000FF"/>
                </a:solidFill>
                <a:latin typeface="+mn-lt"/>
                <a:ea typeface="+mj-ea"/>
              </a:rPr>
              <a:t>鼻梁变高了</a:t>
            </a:r>
            <a:endParaRPr lang="zh-CN" altLang="en-US" sz="2000" b="1" dirty="0">
              <a:solidFill>
                <a:srgbClr val="0000FF"/>
              </a:solidFill>
              <a:latin typeface="+mn-lt"/>
              <a:ea typeface="+mj-ea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5743107" y="3657157"/>
            <a:ext cx="1472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+mn-lt"/>
                <a:ea typeface="+mj-ea"/>
              </a:rPr>
              <a:t>7 .</a:t>
            </a:r>
            <a:r>
              <a:rPr lang="zh-CN" altLang="en-US" sz="2000" b="1" dirty="0">
                <a:solidFill>
                  <a:srgbClr val="0000FF"/>
                </a:solidFill>
                <a:latin typeface="+mn-lt"/>
                <a:ea typeface="+mj-ea"/>
              </a:rPr>
              <a:t>长痘痘了</a:t>
            </a:r>
            <a:endParaRPr lang="zh-CN" altLang="en-US" sz="2000" b="1" dirty="0">
              <a:solidFill>
                <a:srgbClr val="0000FF"/>
              </a:solidFill>
              <a:latin typeface="+mn-lt"/>
              <a:ea typeface="+mj-ea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5743107" y="4050411"/>
            <a:ext cx="1942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+mn-lt"/>
                <a:ea typeface="+mj-ea"/>
              </a:rPr>
              <a:t>8 . </a:t>
            </a:r>
            <a:r>
              <a:rPr lang="zh-CN" altLang="en-US" sz="2000" b="1" dirty="0">
                <a:solidFill>
                  <a:srgbClr val="0000FF"/>
                </a:solidFill>
                <a:latin typeface="+mn-lt"/>
                <a:ea typeface="+mj-ea"/>
              </a:rPr>
              <a:t>嘴巴变大了</a:t>
            </a:r>
            <a:endParaRPr lang="zh-CN" altLang="en-US" sz="2000" b="1" dirty="0">
              <a:solidFill>
                <a:srgbClr val="0000FF"/>
              </a:solidFill>
              <a:latin typeface="+mn-lt"/>
              <a:ea typeface="+mj-ea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5743107" y="4450521"/>
            <a:ext cx="2033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+mn-lt"/>
                <a:ea typeface="+mj-ea"/>
              </a:rPr>
              <a:t>9 . </a:t>
            </a:r>
            <a:r>
              <a:rPr lang="zh-CN" altLang="en-US" sz="2000" b="1" dirty="0">
                <a:solidFill>
                  <a:srgbClr val="0000FF"/>
                </a:solidFill>
                <a:latin typeface="+mn-lt"/>
                <a:ea typeface="+mj-ea"/>
              </a:rPr>
              <a:t>手脚变大了</a:t>
            </a:r>
            <a:endParaRPr lang="zh-CN" altLang="en-US" sz="2000" b="1" dirty="0">
              <a:solidFill>
                <a:srgbClr val="0000FF"/>
              </a:solidFill>
              <a:latin typeface="+mn-lt"/>
              <a:ea typeface="+mj-ea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2020726" y="3227351"/>
            <a:ext cx="5341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我们的成长过程中，身体都经历了哪些变化？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827457" y="1845502"/>
            <a:ext cx="2582448" cy="844236"/>
            <a:chOff x="1661142" y="3400023"/>
            <a:chExt cx="2582448" cy="844236"/>
          </a:xfrm>
        </p:grpSpPr>
        <p:sp>
          <p:nvSpPr>
            <p:cNvPr id="4" name="对话气泡: 圆角矩形 3"/>
            <p:cNvSpPr/>
            <p:nvPr/>
          </p:nvSpPr>
          <p:spPr>
            <a:xfrm>
              <a:off x="1661142" y="3400023"/>
              <a:ext cx="2582448" cy="844236"/>
            </a:xfrm>
            <a:prstGeom prst="wedgeRoundRectCallout">
              <a:avLst>
                <a:gd name="adj1" fmla="val 12082"/>
                <a:gd name="adj2" fmla="val -85473"/>
                <a:gd name="adj3" fmla="val 1666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6"/>
            <p:cNvSpPr txBox="1"/>
            <p:nvPr/>
          </p:nvSpPr>
          <p:spPr>
            <a:xfrm>
              <a:off x="1661142" y="3468198"/>
              <a:ext cx="2582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chemeClr val="bg1"/>
                  </a:solidFill>
                  <a:latin typeface="+mn-lt"/>
                  <a:ea typeface="+mj-ea"/>
                </a:rPr>
                <a:t>我们的身体为什么能够发生这样的变化？</a:t>
              </a:r>
              <a:endParaRPr lang="zh-CN" altLang="zh-CN" sz="2000" b="1" dirty="0">
                <a:solidFill>
                  <a:schemeClr val="bg1"/>
                </a:solidFill>
                <a:latin typeface="+mn-lt"/>
                <a:ea typeface="+mj-ea"/>
              </a:endParaRPr>
            </a:p>
          </p:txBody>
        </p:sp>
      </p:grpSp>
      <p:sp>
        <p:nvSpPr>
          <p:cNvPr id="16" name="TextBox 26"/>
          <p:cNvSpPr txBox="1"/>
          <p:nvPr/>
        </p:nvSpPr>
        <p:spPr>
          <a:xfrm>
            <a:off x="1171977" y="664325"/>
            <a:ext cx="2260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000" b="1" dirty="0">
                <a:latin typeface="+mn-ea"/>
                <a:ea typeface="+mn-ea"/>
              </a:rPr>
              <a:t>我们身体的变化。</a:t>
            </a:r>
            <a:endParaRPr lang="zh-CN" altLang="zh-CN" sz="2000" b="1" dirty="0">
              <a:latin typeface="+mn-ea"/>
              <a:ea typeface="+mn-ea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809399" y="716273"/>
            <a:ext cx="296214" cy="29621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1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/>
          <p:cNvSpPr txBox="1"/>
          <p:nvPr/>
        </p:nvSpPr>
        <p:spPr>
          <a:xfrm>
            <a:off x="1171977" y="664325"/>
            <a:ext cx="306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000" b="1" dirty="0">
                <a:latin typeface="+mn-ea"/>
                <a:ea typeface="+mn-ea"/>
              </a:rPr>
              <a:t>来自食物的能量和营养。</a:t>
            </a:r>
            <a:endParaRPr lang="zh-CN" altLang="zh-CN" sz="2000" b="1" dirty="0">
              <a:latin typeface="+mn-ea"/>
              <a:ea typeface="+mn-ea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809399" y="716273"/>
            <a:ext cx="296214" cy="29621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2</a:t>
            </a:r>
            <a:endParaRPr lang="zh-CN" altLang="en-US" sz="2000" b="1" dirty="0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4658523" y="1738787"/>
            <a:ext cx="4168529" cy="183679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kumimoji="1"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食物具有能量。一些干燥的食物能够被点燃，说明食物蕴含着大量的能量，并且能够以燃烧的形式释放出来</a:t>
            </a:r>
            <a:r>
              <a:rPr kumimoji="1"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kumimoji="1"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0" y="1339134"/>
            <a:ext cx="4168529" cy="276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ECB"/>
              </a:clrFrom>
              <a:clrTo>
                <a:srgbClr val="FFFE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8" t="10266" r="14976" b="20626"/>
          <a:stretch>
            <a:fillRect/>
          </a:stretch>
        </p:blipFill>
        <p:spPr bwMode="auto">
          <a:xfrm>
            <a:off x="225381" y="794465"/>
            <a:ext cx="3676917" cy="355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155324" y="1101144"/>
            <a:ext cx="881973" cy="413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zh-CN" altLang="en-US" b="1" dirty="0">
                <a:latin typeface="+mj-ea"/>
                <a:ea typeface="+mj-ea"/>
              </a:rPr>
              <a:t>第一站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55324" y="1614674"/>
            <a:ext cx="881973" cy="401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zh-CN" altLang="en-US" b="1" dirty="0">
                <a:latin typeface="+mj-ea"/>
                <a:ea typeface="+mj-ea"/>
              </a:rPr>
              <a:t>第二站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21358" y="2267659"/>
            <a:ext cx="881973" cy="413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zh-CN" altLang="en-US" b="1" dirty="0">
                <a:latin typeface="+mj-ea"/>
                <a:ea typeface="+mj-ea"/>
              </a:rPr>
              <a:t>第三站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70220" y="3282344"/>
            <a:ext cx="881973" cy="413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zh-CN" altLang="en-US" b="1" dirty="0">
                <a:latin typeface="+mj-ea"/>
                <a:ea typeface="+mj-ea"/>
              </a:rPr>
              <a:t>第四站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272" y="3740853"/>
            <a:ext cx="881973" cy="401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zh-CN" altLang="en-US" b="1" dirty="0">
                <a:latin typeface="+mj-ea"/>
                <a:ea typeface="+mj-ea"/>
              </a:rPr>
              <a:t>第五站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02015" y="1666106"/>
            <a:ext cx="4360241" cy="223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2">
                    <a:lumMod val="10000"/>
                  </a:schemeClr>
                </a:solidFill>
              </a:rPr>
              <a:t>       要求：</a:t>
            </a:r>
            <a:endParaRPr lang="en-US" altLang="zh-CN" sz="2400" b="1" dirty="0">
              <a:solidFill>
                <a:schemeClr val="accent2">
                  <a:lumMod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2">
                    <a:lumMod val="10000"/>
                  </a:schemeClr>
                </a:solidFill>
              </a:rPr>
              <a:t>       </a:t>
            </a:r>
            <a:r>
              <a:rPr lang="zh-CN" altLang="zh-CN" sz="2400" b="1" dirty="0">
                <a:solidFill>
                  <a:schemeClr val="accent2">
                    <a:lumMod val="10000"/>
                  </a:schemeClr>
                </a:solidFill>
              </a:rPr>
              <a:t>判断食物在消化器官中的变化</a:t>
            </a:r>
            <a:r>
              <a:rPr lang="zh-CN" altLang="en-US" sz="2400" b="1" dirty="0">
                <a:solidFill>
                  <a:schemeClr val="accent2">
                    <a:lumMod val="10000"/>
                  </a:schemeClr>
                </a:solidFill>
              </a:rPr>
              <a:t>，</a:t>
            </a:r>
            <a:r>
              <a:rPr lang="zh-CN" altLang="zh-CN" sz="2400" b="1" dirty="0">
                <a:solidFill>
                  <a:schemeClr val="accent2">
                    <a:lumMod val="10000"/>
                  </a:schemeClr>
                </a:solidFill>
              </a:rPr>
              <a:t>是物理</a:t>
            </a:r>
            <a:r>
              <a:rPr lang="zh-CN" altLang="en-US" sz="2400" b="1" dirty="0">
                <a:solidFill>
                  <a:schemeClr val="accent2">
                    <a:lumMod val="10000"/>
                  </a:schemeClr>
                </a:solidFill>
              </a:rPr>
              <a:t>变化</a:t>
            </a:r>
            <a:r>
              <a:rPr lang="zh-CN" altLang="zh-CN" sz="2400" b="1" dirty="0">
                <a:solidFill>
                  <a:schemeClr val="accent2">
                    <a:lumMod val="10000"/>
                  </a:schemeClr>
                </a:solidFill>
              </a:rPr>
              <a:t>还是化学变化？</a:t>
            </a:r>
            <a:r>
              <a:rPr lang="zh-CN" altLang="en-US" sz="2400" b="1" dirty="0">
                <a:solidFill>
                  <a:schemeClr val="accent2">
                    <a:lumMod val="10000"/>
                  </a:schemeClr>
                </a:solidFill>
              </a:rPr>
              <a:t>写一写你判断的依据。</a:t>
            </a:r>
            <a:endParaRPr lang="zh-CN" altLang="zh-CN" sz="2400" b="1" dirty="0">
              <a:solidFill>
                <a:schemeClr val="accent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timgsa.baidu.com/timg?image&amp;quality=80&amp;size=b9999_10000&amp;sec=1580974893922&amp;di=a082c77bad4e147611135ca4414c8c01&amp;imgtype=0&amp;src=http%3A%2F%2Fimg02.hc360.com%2Fplas%2F201510%2F2015102609250917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78" y="1662353"/>
            <a:ext cx="2350972" cy="19248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91154" y="3408771"/>
            <a:ext cx="1110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碘酒</a:t>
            </a:r>
            <a:endParaRPr lang="zh-CN" alt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84521" y="3408771"/>
            <a:ext cx="845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淀粉</a:t>
            </a:r>
            <a:endParaRPr lang="zh-CN" altLang="en-US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59" y="1073433"/>
            <a:ext cx="1698886" cy="233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2905613" y="2413470"/>
            <a:ext cx="587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endParaRPr lang="zh-CN" altLang="en-US" sz="28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898145" y="2267648"/>
            <a:ext cx="3436710" cy="954107"/>
            <a:chOff x="4898145" y="2267648"/>
            <a:chExt cx="3436710" cy="954107"/>
          </a:xfrm>
        </p:grpSpPr>
        <p:sp>
          <p:nvSpPr>
            <p:cNvPr id="6" name="矩形 5"/>
            <p:cNvSpPr/>
            <p:nvPr/>
          </p:nvSpPr>
          <p:spPr>
            <a:xfrm>
              <a:off x="5786097" y="2267648"/>
              <a:ext cx="254875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产生了一种蓝紫色的物质</a:t>
              </a:r>
              <a:endPara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10" name="直接箭头连接符 9"/>
            <p:cNvCxnSpPr/>
            <p:nvPr/>
          </p:nvCxnSpPr>
          <p:spPr>
            <a:xfrm>
              <a:off x="4898145" y="2795827"/>
              <a:ext cx="969803" cy="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750" y="649718"/>
            <a:ext cx="5281282" cy="396096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02234" y="4032117"/>
            <a:ext cx="1624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淀粉</a:t>
            </a:r>
            <a:r>
              <a:rPr lang="en-US" altLang="zh-CN" sz="2400" b="1" dirty="0">
                <a:solidFill>
                  <a:schemeClr val="bg1"/>
                </a:solidFill>
              </a:rPr>
              <a:t>+</a:t>
            </a:r>
            <a:r>
              <a:rPr lang="zh-CN" altLang="en-US" sz="2400" b="1" dirty="0">
                <a:solidFill>
                  <a:schemeClr val="bg1"/>
                </a:solidFill>
              </a:rPr>
              <a:t>碘酒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441391" y="4032117"/>
            <a:ext cx="243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淀粉</a:t>
            </a:r>
            <a:r>
              <a:rPr lang="en-US" altLang="zh-CN" sz="2400" b="1" dirty="0">
                <a:solidFill>
                  <a:schemeClr val="bg1"/>
                </a:solidFill>
              </a:rPr>
              <a:t>+</a:t>
            </a:r>
            <a:r>
              <a:rPr lang="zh-CN" altLang="en-US" sz="2400" b="1" dirty="0">
                <a:solidFill>
                  <a:schemeClr val="bg1"/>
                </a:solidFill>
              </a:rPr>
              <a:t>唾液</a:t>
            </a:r>
            <a:r>
              <a:rPr lang="en-US" altLang="zh-CN" sz="2400" b="1" dirty="0">
                <a:solidFill>
                  <a:schemeClr val="bg1"/>
                </a:solidFill>
              </a:rPr>
              <a:t>+</a:t>
            </a:r>
            <a:r>
              <a:rPr lang="zh-CN" altLang="en-US" sz="2400" b="1" dirty="0">
                <a:solidFill>
                  <a:schemeClr val="bg1"/>
                </a:solidFill>
              </a:rPr>
              <a:t>碘酒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288924" y="2871989"/>
            <a:ext cx="2226967" cy="838403"/>
            <a:chOff x="6288924" y="2871989"/>
            <a:chExt cx="2226967" cy="838403"/>
          </a:xfrm>
        </p:grpSpPr>
        <p:sp>
          <p:nvSpPr>
            <p:cNvPr id="6" name="对话气泡: 圆角矩形 5"/>
            <p:cNvSpPr/>
            <p:nvPr/>
          </p:nvSpPr>
          <p:spPr>
            <a:xfrm>
              <a:off x="6345800" y="2871989"/>
              <a:ext cx="2170091" cy="817808"/>
            </a:xfrm>
            <a:prstGeom prst="wedgeRoundRectCallout">
              <a:avLst>
                <a:gd name="adj1" fmla="val -84631"/>
                <a:gd name="adj2" fmla="val 106595"/>
                <a:gd name="adj3" fmla="val 16667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6288924" y="2879395"/>
              <a:ext cx="21086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+mj-ea"/>
                  <a:ea typeface="+mj-ea"/>
                </a:rPr>
                <a:t>唾液与淀粉发生化学变化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61519" y="657428"/>
            <a:ext cx="2069512" cy="1327779"/>
            <a:chOff x="2767960" y="590756"/>
            <a:chExt cx="2069512" cy="1327779"/>
          </a:xfrm>
        </p:grpSpPr>
        <p:sp>
          <p:nvSpPr>
            <p:cNvPr id="3" name="椭圆形标注 10"/>
            <p:cNvSpPr/>
            <p:nvPr/>
          </p:nvSpPr>
          <p:spPr>
            <a:xfrm>
              <a:off x="2889007" y="695619"/>
              <a:ext cx="1827419" cy="1118054"/>
            </a:xfrm>
            <a:prstGeom prst="wedgeEllipseCallout">
              <a:avLst>
                <a:gd name="adj1" fmla="val -37979"/>
                <a:gd name="adj2" fmla="val 63485"/>
              </a:avLst>
            </a:prstGeom>
            <a:noFill/>
            <a:ln w="3810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767960" y="590756"/>
              <a:ext cx="2069512" cy="1327779"/>
              <a:chOff x="3796743" y="657906"/>
              <a:chExt cx="1839365" cy="1193481"/>
            </a:xfrm>
          </p:grpSpPr>
          <p:pic>
            <p:nvPicPr>
              <p:cNvPr id="5" name="Picture 2" descr="https://ss2.bdstatic.com/70cFvnSh_Q1YnxGkpoWK1HF6hhy/it/u=1085809534,4275265082&amp;fm=26&amp;gp=0.jpg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6743" y="657906"/>
                <a:ext cx="1839365" cy="11934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11"/>
              <p:cNvSpPr txBox="1"/>
              <p:nvPr/>
            </p:nvSpPr>
            <p:spPr>
              <a:xfrm>
                <a:off x="4077672" y="1197336"/>
                <a:ext cx="1014312" cy="414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/>
                  <a:t>淀粉</a:t>
                </a:r>
                <a:endParaRPr lang="zh-CN" altLang="en-US" sz="2400" b="1" dirty="0"/>
              </a:p>
            </p:txBody>
          </p:sp>
        </p:grpSp>
      </p:grpSp>
      <p:sp>
        <p:nvSpPr>
          <p:cNvPr id="7" name="加号 6"/>
          <p:cNvSpPr/>
          <p:nvPr/>
        </p:nvSpPr>
        <p:spPr>
          <a:xfrm>
            <a:off x="2836026" y="2480474"/>
            <a:ext cx="565598" cy="63937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右箭头 4"/>
          <p:cNvSpPr/>
          <p:nvPr/>
        </p:nvSpPr>
        <p:spPr>
          <a:xfrm>
            <a:off x="5112172" y="2618992"/>
            <a:ext cx="893784" cy="42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70616" y="1748656"/>
            <a:ext cx="2432916" cy="1917935"/>
            <a:chOff x="753242" y="1719693"/>
            <a:chExt cx="3010629" cy="2373363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73" r="8524"/>
            <a:stretch>
              <a:fillRect/>
            </a:stretch>
          </p:blipFill>
          <p:spPr>
            <a:xfrm>
              <a:off x="836777" y="1719693"/>
              <a:ext cx="2794368" cy="237336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5"/>
            <p:cNvSpPr txBox="1"/>
            <p:nvPr/>
          </p:nvSpPr>
          <p:spPr>
            <a:xfrm>
              <a:off x="753242" y="3631390"/>
              <a:ext cx="3010629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/>
                <a:t>米饭本身无甜味</a:t>
              </a:r>
              <a:endParaRPr lang="zh-CN" altLang="en-US" sz="2400" b="1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658744" y="1924010"/>
            <a:ext cx="1319216" cy="1831170"/>
            <a:chOff x="5026273" y="1864211"/>
            <a:chExt cx="1850833" cy="256909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59" t="4724" r="27325" b="6952"/>
            <a:stretch>
              <a:fillRect/>
            </a:stretch>
          </p:blipFill>
          <p:spPr>
            <a:xfrm>
              <a:off x="5026273" y="1864211"/>
              <a:ext cx="1850833" cy="208432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TextBox 16"/>
            <p:cNvSpPr txBox="1"/>
            <p:nvPr/>
          </p:nvSpPr>
          <p:spPr>
            <a:xfrm>
              <a:off x="5235598" y="3785598"/>
              <a:ext cx="1523796" cy="6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/>
                <a:t>唾液</a:t>
              </a:r>
              <a:endParaRPr lang="zh-CN" altLang="en-US" sz="2400" b="1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30621" y="1905070"/>
            <a:ext cx="2488136" cy="1790178"/>
            <a:chOff x="8711112" y="1636019"/>
            <a:chExt cx="3933508" cy="283010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7374" y="1636019"/>
              <a:ext cx="2875433" cy="231251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TextBox 17"/>
            <p:cNvSpPr txBox="1"/>
            <p:nvPr/>
          </p:nvSpPr>
          <p:spPr>
            <a:xfrm>
              <a:off x="8711112" y="3736273"/>
              <a:ext cx="3933508" cy="729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/>
                <a:t>有甜味的新物质</a:t>
              </a:r>
              <a:endParaRPr lang="zh-CN" altLang="en-US" sz="2400" b="1"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923120" y="2867001"/>
            <a:ext cx="92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麦芽糖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093641" y="1771126"/>
            <a:ext cx="2566552" cy="231422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TextBox 9"/>
          <p:cNvSpPr txBox="1"/>
          <p:nvPr/>
        </p:nvSpPr>
        <p:spPr>
          <a:xfrm>
            <a:off x="3316245" y="3891256"/>
            <a:ext cx="206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化学变化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8" grpId="0"/>
      <p:bldP spid="19" grpId="0" animBg="1"/>
      <p:bldP spid="20" grpId="0"/>
    </p:bldLst>
  </p:timing>
</p:sld>
</file>

<file path=ppt/tags/tag1.xml><?xml version="1.0" encoding="utf-8"?>
<p:tagLst xmlns:p="http://schemas.openxmlformats.org/presentationml/2006/main">
  <p:tag name="ISLIDE.ADDREMOVEWATERMARK" val="pIk2fFIUEh"/>
</p:tagLst>
</file>

<file path=ppt/tags/tag2.xml><?xml version="1.0" encoding="utf-8"?>
<p:tagLst xmlns:p="http://schemas.openxmlformats.org/presentationml/2006/main">
  <p:tag name="ISLIDE.ADDREMOVEWATERMARK" val="SourcZ8C2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1.25 微课">
      <a:majorFont>
        <a:latin typeface="Times New Roman"/>
        <a:ea typeface="楷体"/>
        <a:cs typeface=""/>
      </a:majorFont>
      <a:minorFont>
        <a:latin typeface="Times New Roman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 eaLnBrk="1" hangingPunct="1">
          <a:lnSpc>
            <a:spcPct val="130000"/>
          </a:lnSpc>
          <a:defRPr sz="2400" b="1" dirty="0" smtClean="0">
            <a:latin typeface="+mn-lt"/>
            <a:ea typeface="黑体" panose="02010609060101010101" pitchFamily="49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1154</Words>
  <Application>WPS 演示</Application>
  <PresentationFormat>全屏显示(16:9)</PresentationFormat>
  <Paragraphs>148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</vt:lpstr>
      <vt:lpstr>宋体</vt:lpstr>
      <vt:lpstr>Wingdings</vt:lpstr>
      <vt:lpstr>黑体</vt:lpstr>
      <vt:lpstr>Times New Roman</vt:lpstr>
      <vt:lpstr>微软雅黑</vt:lpstr>
      <vt:lpstr>Arial Unicode MS</vt:lpstr>
      <vt:lpstr>等线</vt:lpstr>
      <vt:lpstr>楷体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状元成才路</Company>
  <LinksUpToDate>false</LinksUpToDate>
  <SharedDoc>false</SharedDoc>
  <HyperlinksChanged>false</HyperlinksChanged>
  <AppVersion>14.0000</AppVersion>
  <Manager>状元成才路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creator>状元成才路; User</dc:creator>
  <cp:keywords>状元成才路</cp:keywords>
  <dc:description>状元成才路</dc:description>
  <dc:subject>状元成才路</dc:subject>
  <cp:category>状元成才路</cp:category>
  <cp:lastModifiedBy>nk</cp:lastModifiedBy>
  <cp:revision>406</cp:revision>
  <dcterms:created xsi:type="dcterms:W3CDTF">2016-01-14T07:05:00Z</dcterms:created>
  <dcterms:modified xsi:type="dcterms:W3CDTF">2023-11-24T08:55:46Z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D0AAB4A720DC40528940D2B0488BBC9A</vt:lpwstr>
  </property>
  <property fmtid="{D5CDD505-2E9C-101B-9397-08002B2CF9AE}" pid="3" name="KSOProductBuildVer">
    <vt:lpwstr>2052-11.8.2.11734</vt:lpwstr>
  </property>
</Properties>
</file>