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notesMasterIdLst>
    <p:notesMasterId r:id="rId15"/>
  </p:notesMasterIdLst>
  <p:sldIdLst>
    <p:sldId id="316" r:id="rId2"/>
    <p:sldId id="256" r:id="rId3"/>
    <p:sldId id="310" r:id="rId4"/>
    <p:sldId id="268" r:id="rId5"/>
    <p:sldId id="270" r:id="rId6"/>
    <p:sldId id="341" r:id="rId7"/>
    <p:sldId id="315" r:id="rId8"/>
    <p:sldId id="343" r:id="rId9"/>
    <p:sldId id="340" r:id="rId10"/>
    <p:sldId id="317" r:id="rId11"/>
    <p:sldId id="335" r:id="rId12"/>
    <p:sldId id="342" r:id="rId13"/>
    <p:sldId id="328" r:id="rId1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4BE"/>
    <a:srgbClr val="2879F0"/>
    <a:srgbClr val="F25C7C"/>
    <a:srgbClr val="F3994F"/>
    <a:srgbClr val="F3F666"/>
    <a:srgbClr val="52EC6F"/>
    <a:srgbClr val="F26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18" autoAdjust="0"/>
  </p:normalViewPr>
  <p:slideViewPr>
    <p:cSldViewPr snapToGrid="0">
      <p:cViewPr varScale="1">
        <p:scale>
          <a:sx n="114" d="100"/>
          <a:sy n="114" d="100"/>
        </p:scale>
        <p:origin x="56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BFF438-3017-4855-918A-F0494384B5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8608218-5CE7-49AB-A1A0-6C409ADC55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0C3307-B5CB-420A-934D-B25BF8E30462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BB06FBEC-6489-46C8-B520-23677AB1F1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A87D8BC9-E723-44BE-88DD-A79AF410B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E33656-C9BE-481C-9A1B-C1FDF6AF92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3C0CE5-CFC1-4109-9A16-2249CA13F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941FD4-D77E-40A0-9F21-C618413D25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A2CD3D17-5E17-42B2-B8CF-3263F3480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D7D2CD17-4229-4790-B13D-69D10CF46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D7A926CC-5278-4763-802B-0F704B7E73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8F3B26B-2A36-4351-890D-E4E4B41BF79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28DA3181-59FC-4FA1-87CA-B306FADC3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2DC9082E-110A-42E0-9173-70D13A15F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3A351173-8036-4B27-BB7B-6CF859B4D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3228E92-B33F-451D-9855-6ADF068D1D9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A3ABFDCC-9965-48CF-86E7-B00EBB735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FE1CEB6F-8999-477E-80CA-27F0A1FE5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C2D0FCFD-0893-4576-AAF5-B59989873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83E1E60-3EAF-4063-88C1-4CE5D95F6AE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A4448D8F-AA43-4510-92ED-19DFA08A87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B5388FA7-EE8C-413D-AB03-2E005F029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D954D7FF-3D8A-4F38-83BD-1EBD4C69E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8014B66-6EF1-4FB8-9D32-167DD0826FB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3BF5CF41-C7D7-403A-859D-046F11D872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3DA7C48B-3A1C-4FEA-B7B9-D4C79F612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4CDC885C-239F-4A5F-A41B-6DD19304A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7BF833E-1C2C-41EE-BC7B-FB3A45391B9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5EB95E9D-F406-43D5-AA75-77CE9B7F7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8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ADB58F43-E400-4595-81D3-DD8CBC131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0"/>
            <a:ext cx="51657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A3E9E191-F3C0-4771-ACB7-C65BBB8F38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1D540075-6F74-4605-8B13-43C5F7A261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FD40AA9-F56B-42A4-A807-007340919F82}"/>
              </a:ext>
            </a:extLst>
          </p:cNvPr>
          <p:cNvSpPr/>
          <p:nvPr userDrawn="1"/>
        </p:nvSpPr>
        <p:spPr>
          <a:xfrm>
            <a:off x="1020763" y="1042988"/>
            <a:ext cx="7286625" cy="279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9">
            <a:extLst>
              <a:ext uri="{FF2B5EF4-FFF2-40B4-BE49-F238E27FC236}">
                <a16:creationId xmlns:a16="http://schemas.microsoft.com/office/drawing/2014/main" id="{9D00FB53-3EB5-4801-A157-EA27B3109A7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39838" y="1198563"/>
            <a:ext cx="6883400" cy="412750"/>
            <a:chOff x="2257425" y="1552575"/>
            <a:chExt cx="3829050" cy="852487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C485B458-ED5B-413B-8B73-78457C3F9C58}"/>
                </a:ext>
              </a:extLst>
            </p:cNvPr>
            <p:cNvCxnSpPr/>
            <p:nvPr/>
          </p:nvCxnSpPr>
          <p:spPr>
            <a:xfrm>
              <a:off x="2271554" y="1552575"/>
              <a:ext cx="0" cy="849207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04A8980-0B98-48E2-90F5-DA3125C0E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7425" y="1572248"/>
              <a:ext cx="3829050" cy="0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DDE95C4-B7ED-4F42-A027-E413D9B71E59}"/>
                </a:ext>
              </a:extLst>
            </p:cNvPr>
            <p:cNvCxnSpPr/>
            <p:nvPr/>
          </p:nvCxnSpPr>
          <p:spPr>
            <a:xfrm>
              <a:off x="6067047" y="1555853"/>
              <a:ext cx="0" cy="849209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3">
            <a:extLst>
              <a:ext uri="{FF2B5EF4-FFF2-40B4-BE49-F238E27FC236}">
                <a16:creationId xmlns:a16="http://schemas.microsoft.com/office/drawing/2014/main" id="{2EFA8E66-B84C-4216-B369-9C2FB3E9AB37}"/>
              </a:ext>
            </a:extLst>
          </p:cNvPr>
          <p:cNvGrpSpPr>
            <a:grpSpLocks/>
          </p:cNvGrpSpPr>
          <p:nvPr userDrawn="1"/>
        </p:nvGrpSpPr>
        <p:grpSpPr bwMode="auto">
          <a:xfrm flipV="1">
            <a:off x="1239838" y="3132138"/>
            <a:ext cx="6883400" cy="411162"/>
            <a:chOff x="2257425" y="1552575"/>
            <a:chExt cx="3829050" cy="852487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EE1101B-874E-4294-8C8B-8023B052F1CA}"/>
                </a:ext>
              </a:extLst>
            </p:cNvPr>
            <p:cNvCxnSpPr/>
            <p:nvPr/>
          </p:nvCxnSpPr>
          <p:spPr>
            <a:xfrm>
              <a:off x="2271554" y="1552575"/>
              <a:ext cx="0" cy="849197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2934B0E-CAAD-46B1-8029-C429A126BD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7425" y="1572324"/>
              <a:ext cx="3829050" cy="0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B3E0664-1EC1-40C1-B6F2-0DFAAF7F933F}"/>
                </a:ext>
              </a:extLst>
            </p:cNvPr>
            <p:cNvCxnSpPr/>
            <p:nvPr/>
          </p:nvCxnSpPr>
          <p:spPr>
            <a:xfrm>
              <a:off x="6067047" y="1555865"/>
              <a:ext cx="0" cy="849197"/>
            </a:xfrm>
            <a:prstGeom prst="line">
              <a:avLst/>
            </a:prstGeom>
            <a:ln w="25400">
              <a:solidFill>
                <a:srgbClr val="77B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6102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BFF1A51A-4764-4421-9144-27297CDD1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8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309EF94D-1419-4577-9C83-F4BF20560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0"/>
            <a:ext cx="51657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9A7A8809-15AF-4912-BC5D-7694B0C5A6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04B9E76D-F8A7-48BF-B42D-FD563BF8A0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984B0D9-3473-46C3-B259-7CD64FE17000}"/>
              </a:ext>
            </a:extLst>
          </p:cNvPr>
          <p:cNvSpPr/>
          <p:nvPr userDrawn="1"/>
        </p:nvSpPr>
        <p:spPr>
          <a:xfrm>
            <a:off x="0" y="377825"/>
            <a:ext cx="9155113" cy="43656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909B67E-6F61-437E-8A4D-DA81184D0B8F}"/>
              </a:ext>
            </a:extLst>
          </p:cNvPr>
          <p:cNvSpPr/>
          <p:nvPr userDrawn="1"/>
        </p:nvSpPr>
        <p:spPr>
          <a:xfrm>
            <a:off x="0" y="368300"/>
            <a:ext cx="9155113" cy="92075"/>
          </a:xfrm>
          <a:prstGeom prst="rect">
            <a:avLst/>
          </a:prstGeom>
          <a:solidFill>
            <a:srgbClr val="ABD6B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2EB09B-3042-4AFF-9250-68D5FA6F7ECF}"/>
              </a:ext>
            </a:extLst>
          </p:cNvPr>
          <p:cNvSpPr/>
          <p:nvPr userDrawn="1"/>
        </p:nvSpPr>
        <p:spPr>
          <a:xfrm>
            <a:off x="0" y="4660900"/>
            <a:ext cx="9155113" cy="93663"/>
          </a:xfrm>
          <a:prstGeom prst="rect">
            <a:avLst/>
          </a:prstGeom>
          <a:solidFill>
            <a:srgbClr val="ABD6B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985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3A59A1B2-9377-47B0-816F-9B4F5AC57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88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AD30ADBA-BE56-4861-B070-3AE74766D1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0"/>
            <a:ext cx="51657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4EE75415-8A04-4CB5-AFF9-72B3D8B505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69E7ECC-25AA-4990-B766-0710F2128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8">
            <a:extLst>
              <a:ext uri="{FF2B5EF4-FFF2-40B4-BE49-F238E27FC236}">
                <a16:creationId xmlns:a16="http://schemas.microsoft.com/office/drawing/2014/main" id="{9C128CA4-7024-41E8-AC57-8FD368900813}"/>
              </a:ext>
            </a:extLst>
          </p:cNvPr>
          <p:cNvSpPr/>
          <p:nvPr userDrawn="1"/>
        </p:nvSpPr>
        <p:spPr>
          <a:xfrm>
            <a:off x="207963" y="200025"/>
            <a:ext cx="8724900" cy="4743450"/>
          </a:xfrm>
          <a:prstGeom prst="roundRect">
            <a:avLst>
              <a:gd name="adj" fmla="val 6508"/>
            </a:avLst>
          </a:prstGeom>
          <a:solidFill>
            <a:schemeClr val="bg1"/>
          </a:solidFill>
          <a:ln w="50800">
            <a:solidFill>
              <a:srgbClr val="AB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2957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0E5D7FCA-8EE9-4C34-8D04-ECADFFC735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AA47ABC2-1D35-42DB-A758-F2F6274FBA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4CF6A4C2-55A3-4004-87CF-0BBD179CC8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>
            <a:extLst>
              <a:ext uri="{FF2B5EF4-FFF2-40B4-BE49-F238E27FC236}">
                <a16:creationId xmlns:a16="http://schemas.microsoft.com/office/drawing/2014/main" id="{6CDF54B2-458A-41AF-8EE6-C12B9115E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1065285"/>
            <a:ext cx="680894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+mn-ea"/>
                <a:ea typeface="+mn-ea"/>
                <a:sym typeface="华文新魏" panose="02010800040101010101" pitchFamily="2" charset="-122"/>
              </a:rPr>
              <a:t>解决实际问题的主要步骤：</a:t>
            </a:r>
            <a:endParaRPr lang="en-US" sz="3200" b="1" dirty="0">
              <a:solidFill>
                <a:srgbClr val="000000"/>
              </a:solidFill>
              <a:latin typeface="+mn-ea"/>
              <a:ea typeface="+mn-ea"/>
              <a:sym typeface="华文新魏" panose="02010800040101010101" pitchFamily="2" charset="-122"/>
            </a:endParaRP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DA237801-A926-421F-993B-BD32A1FFF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8" y="1620432"/>
            <a:ext cx="8479614" cy="30172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认真读题，理解题意，找出已知信息和所求问题。</a:t>
            </a:r>
          </a:p>
          <a:p>
            <a:pPr algn="just" hangingPunct="1"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分析题目中的数量关系，确定先算什么，再算什么，</a:t>
            </a:r>
            <a:endParaRPr lang="en-US" altLang="zh-CN" sz="2600" b="1" dirty="0">
              <a:solidFill>
                <a:srgbClr val="FF0000"/>
              </a:solidFill>
              <a:latin typeface="+mn-lt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algn="just" hangingPunct="1"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   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最后算什么。</a:t>
            </a:r>
          </a:p>
          <a:p>
            <a:pPr algn="just" hangingPunct="1"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3.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判断解决问题的运算方法，列出算式，算出得数。</a:t>
            </a:r>
          </a:p>
          <a:p>
            <a:pPr algn="just" hangingPunct="1"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4.</a:t>
            </a: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黑体" panose="02010609060101010101" pitchFamily="49" charset="-122"/>
              </a:rPr>
              <a:t>进行检验，写出答案。</a:t>
            </a:r>
          </a:p>
        </p:txBody>
      </p:sp>
      <p:grpSp>
        <p:nvGrpSpPr>
          <p:cNvPr id="9220" name="组合 7">
            <a:extLst>
              <a:ext uri="{FF2B5EF4-FFF2-40B4-BE49-F238E27FC236}">
                <a16:creationId xmlns:a16="http://schemas.microsoft.com/office/drawing/2014/main" id="{94E2BF0F-B03C-466F-9B74-507435ED1939}"/>
              </a:ext>
            </a:extLst>
          </p:cNvPr>
          <p:cNvGrpSpPr>
            <a:grpSpLocks/>
          </p:cNvGrpSpPr>
          <p:nvPr/>
        </p:nvGrpSpPr>
        <p:grpSpPr bwMode="auto">
          <a:xfrm>
            <a:off x="29400" y="444011"/>
            <a:ext cx="2294414" cy="615950"/>
            <a:chOff x="36514" y="512359"/>
            <a:chExt cx="2294001" cy="617034"/>
          </a:xfrm>
        </p:grpSpPr>
        <p:sp>
          <p:nvSpPr>
            <p:cNvPr id="9" name="圆角矩形 34">
              <a:extLst>
                <a:ext uri="{FF2B5EF4-FFF2-40B4-BE49-F238E27FC236}">
                  <a16:creationId xmlns:a16="http://schemas.microsoft.com/office/drawing/2014/main" id="{BABFAD8D-8B56-422B-9038-5E79A4D91C93}"/>
                </a:ext>
              </a:extLst>
            </p:cNvPr>
            <p:cNvSpPr/>
            <p:nvPr/>
          </p:nvSpPr>
          <p:spPr>
            <a:xfrm>
              <a:off x="238327" y="556887"/>
              <a:ext cx="1868152" cy="572506"/>
            </a:xfrm>
            <a:prstGeom prst="roundRect">
              <a:avLst>
                <a:gd name="adj" fmla="val 17501"/>
              </a:avLst>
            </a:prstGeom>
            <a:solidFill>
              <a:srgbClr val="ABD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E5FF4917-92FE-41AA-8DB9-7770AC3C1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4" y="512359"/>
              <a:ext cx="2294001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复习导入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>
            <a:extLst>
              <a:ext uri="{FF2B5EF4-FFF2-40B4-BE49-F238E27FC236}">
                <a16:creationId xmlns:a16="http://schemas.microsoft.com/office/drawing/2014/main" id="{F2056E38-0334-45E7-994B-2BD13EE4D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49" y="963613"/>
            <a:ext cx="870910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一种食用油，原来每升售价为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元。现在由于成本提高，单价提高了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25%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。原来买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10L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的钱，现在能买多少升？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FF8B3E-8887-4151-8B1B-63F556291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2662238"/>
            <a:ext cx="5851894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12×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25%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（元）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4638F2-150F-431A-AF6D-B9320C161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3270250"/>
            <a:ext cx="4344546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12×10÷15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3760DBE-0836-4F62-8D39-AEA3470CB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712" y="3900488"/>
            <a:ext cx="3899341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答：现在能买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8L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1">
            <a:extLst>
              <a:ext uri="{FF2B5EF4-FFF2-40B4-BE49-F238E27FC236}">
                <a16:creationId xmlns:a16="http://schemas.microsoft.com/office/drawing/2014/main" id="{7A412B26-488C-4181-A96F-C3561B89B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49" y="933450"/>
            <a:ext cx="868250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小明一家三口开车从北京去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560km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外的爷爷家。汽车每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100km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耗油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8L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，按照这个耗油量，出发时加满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60L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汽油，中途不加油能到达爷爷家吗？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66B761-FD56-4C01-93C7-676D46F0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289" y="2794000"/>
            <a:ext cx="5179296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560÷100×8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44.8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B8FA4D7-40C8-4DD6-B8F8-9BD32ADBE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64" y="3328988"/>
            <a:ext cx="191297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44.8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50EEAB6-0678-4A68-A678-787F76CDC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289" y="3973991"/>
            <a:ext cx="4315048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答：能到达爷爷家。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">
            <a:extLst>
              <a:ext uri="{FF2B5EF4-FFF2-40B4-BE49-F238E27FC236}">
                <a16:creationId xmlns:a16="http://schemas.microsoft.com/office/drawing/2014/main" id="{3DDA5131-EB6C-48D5-AF78-269AAA50F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851025"/>
            <a:ext cx="83566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如果一个人的寿命是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80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岁，这个人一生的呼吸大约有多少次？心跳大约有多少次？你能提出一些数学问题并解决吗？</a:t>
            </a:r>
          </a:p>
        </p:txBody>
      </p:sp>
      <p:grpSp>
        <p:nvGrpSpPr>
          <p:cNvPr id="5" name="组合 38">
            <a:extLst>
              <a:ext uri="{FF2B5EF4-FFF2-40B4-BE49-F238E27FC236}">
                <a16:creationId xmlns:a16="http://schemas.microsoft.com/office/drawing/2014/main" id="{B07EE489-9DA7-43BD-9D38-BBFF0FC9B02D}"/>
              </a:ext>
            </a:extLst>
          </p:cNvPr>
          <p:cNvGrpSpPr/>
          <p:nvPr/>
        </p:nvGrpSpPr>
        <p:grpSpPr bwMode="auto">
          <a:xfrm>
            <a:off x="504743" y="759923"/>
            <a:ext cx="1709737" cy="604837"/>
            <a:chOff x="1219312" y="1947250"/>
            <a:chExt cx="1708571" cy="60379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B217454-A280-4E5E-A4CA-EF6040EBF10F}"/>
                </a:ext>
              </a:extLst>
            </p:cNvPr>
            <p:cNvSpPr/>
            <p:nvPr/>
          </p:nvSpPr>
          <p:spPr>
            <a:xfrm>
              <a:off x="1687305" y="1947250"/>
              <a:ext cx="1240578" cy="58477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zh-CN" altLang="en-US" sz="3200" b="1" dirty="0">
                  <a:solidFill>
                    <a:srgbClr val="04AE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</a:t>
              </a:r>
            </a:p>
          </p:txBody>
        </p:sp>
        <p:pic>
          <p:nvPicPr>
            <p:cNvPr id="7" name="Picture 8" descr="C:\Users\iamisis\Desktop\MetroStation_2.0_XiaZaiBa\metrostation_by_yankoa-d312tty\PNG\Network\Blue\MB_0036_search.png">
              <a:extLst>
                <a:ext uri="{FF2B5EF4-FFF2-40B4-BE49-F238E27FC236}">
                  <a16:creationId xmlns:a16="http://schemas.microsoft.com/office/drawing/2014/main" id="{318AF6ED-D15E-4E1F-B590-EB1B4F74C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312" y="2008709"/>
              <a:ext cx="503375" cy="49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1011B30-2C23-4646-94FE-2A4957431DF0}"/>
                </a:ext>
              </a:extLst>
            </p:cNvPr>
            <p:cNvCxnSpPr/>
            <p:nvPr/>
          </p:nvCxnSpPr>
          <p:spPr>
            <a:xfrm>
              <a:off x="1731724" y="2484483"/>
              <a:ext cx="870944" cy="0"/>
            </a:xfrm>
            <a:prstGeom prst="line">
              <a:avLst/>
            </a:prstGeom>
            <a:ln w="28575">
              <a:solidFill>
                <a:srgbClr val="04B3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E356424-B81D-46A7-92BE-6BCEFDC33E5E}"/>
                </a:ext>
              </a:extLst>
            </p:cNvPr>
            <p:cNvCxnSpPr/>
            <p:nvPr/>
          </p:nvCxnSpPr>
          <p:spPr>
            <a:xfrm>
              <a:off x="1233589" y="2551043"/>
              <a:ext cx="1369079" cy="0"/>
            </a:xfrm>
            <a:prstGeom prst="line">
              <a:avLst/>
            </a:prstGeom>
            <a:ln w="28575">
              <a:solidFill>
                <a:srgbClr val="04B3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8">
            <a:extLst>
              <a:ext uri="{FF2B5EF4-FFF2-40B4-BE49-F238E27FC236}">
                <a16:creationId xmlns:a16="http://schemas.microsoft.com/office/drawing/2014/main" id="{D83757BE-0614-4B0D-AD5D-38201A8952DF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26631" name="图片 9">
              <a:extLst>
                <a:ext uri="{FF2B5EF4-FFF2-40B4-BE49-F238E27FC236}">
                  <a16:creationId xmlns:a16="http://schemas.microsoft.com/office/drawing/2014/main" id="{46226611-DFFC-47AA-98CE-9BD38AE24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矩形 2">
              <a:extLst>
                <a:ext uri="{FF2B5EF4-FFF2-40B4-BE49-F238E27FC236}">
                  <a16:creationId xmlns:a16="http://schemas.microsoft.com/office/drawing/2014/main" id="{D78FC20B-64F1-41DB-B76C-BA5315EA7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grpSp>
        <p:nvGrpSpPr>
          <p:cNvPr id="26628" name="组合 12">
            <a:extLst>
              <a:ext uri="{FF2B5EF4-FFF2-40B4-BE49-F238E27FC236}">
                <a16:creationId xmlns:a16="http://schemas.microsoft.com/office/drawing/2014/main" id="{E75C0917-8E71-4698-84C2-13DFEEC2B8E7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512763"/>
            <a:ext cx="1890713" cy="615950"/>
            <a:chOff x="238327" y="512359"/>
            <a:chExt cx="1890373" cy="617034"/>
          </a:xfrm>
        </p:grpSpPr>
        <p:sp>
          <p:nvSpPr>
            <p:cNvPr id="14" name="圆角矩形 34">
              <a:extLst>
                <a:ext uri="{FF2B5EF4-FFF2-40B4-BE49-F238E27FC236}">
                  <a16:creationId xmlns:a16="http://schemas.microsoft.com/office/drawing/2014/main" id="{0216084C-C210-4348-8EA1-B3263125FFAC}"/>
                </a:ext>
              </a:extLst>
            </p:cNvPr>
            <p:cNvSpPr/>
            <p:nvPr/>
          </p:nvSpPr>
          <p:spPr>
            <a:xfrm>
              <a:off x="238327" y="556887"/>
              <a:ext cx="1868152" cy="572506"/>
            </a:xfrm>
            <a:prstGeom prst="roundRect">
              <a:avLst>
                <a:gd name="adj" fmla="val 17501"/>
              </a:avLst>
            </a:prstGeom>
            <a:solidFill>
              <a:srgbClr val="ABD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97EA0A67-053D-4596-A2D6-73EBFF89F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27" y="512359"/>
              <a:ext cx="189037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docimg5.docs.qq.com/image/AgAABsfO-eVuNsLQ97NFJo9kPCW4F0eR.png?w=904&amp;h=912">
            <a:extLst>
              <a:ext uri="{FF2B5EF4-FFF2-40B4-BE49-F238E27FC236}">
                <a16:creationId xmlns:a16="http://schemas.microsoft.com/office/drawing/2014/main" id="{7101A03C-A95C-4A3B-889A-6BDD4CA07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31" y="1633684"/>
            <a:ext cx="990753" cy="99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66" name="组合 9">
            <a:extLst>
              <a:ext uri="{FF2B5EF4-FFF2-40B4-BE49-F238E27FC236}">
                <a16:creationId xmlns:a16="http://schemas.microsoft.com/office/drawing/2014/main" id="{FC24517D-EF7A-4E6E-AF9B-663C324CF3DF}"/>
              </a:ext>
            </a:extLst>
          </p:cNvPr>
          <p:cNvGrpSpPr>
            <a:grpSpLocks/>
          </p:cNvGrpSpPr>
          <p:nvPr/>
        </p:nvGrpSpPr>
        <p:grpSpPr bwMode="auto">
          <a:xfrm>
            <a:off x="2668587" y="1809751"/>
            <a:ext cx="4529736" cy="1227138"/>
            <a:chOff x="2128538" y="1740941"/>
            <a:chExt cx="4529595" cy="1227306"/>
          </a:xfrm>
        </p:grpSpPr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EF1C60E6-EF98-476C-BB22-1D62EA06A1C3}"/>
                </a:ext>
              </a:extLst>
            </p:cNvPr>
            <p:cNvSpPr txBox="1"/>
            <p:nvPr/>
          </p:nvSpPr>
          <p:spPr>
            <a:xfrm>
              <a:off x="2879402" y="1740941"/>
              <a:ext cx="3778731" cy="708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4000" b="1" dirty="0">
                  <a:latin typeface="幼圆" panose="02010509060101010101" pitchFamily="49" charset="-122"/>
                  <a:ea typeface="幼圆" panose="02010509060101010101" pitchFamily="49" charset="-122"/>
                  <a:cs typeface="+mj-cs"/>
                </a:rPr>
                <a:t>数的运算（</a:t>
              </a:r>
              <a:r>
                <a:rPr lang="en-US" altLang="zh-CN" sz="4000" b="1" dirty="0">
                  <a:latin typeface="幼圆" panose="02010509060101010101" pitchFamily="49" charset="-122"/>
                  <a:ea typeface="幼圆" panose="02010509060101010101" pitchFamily="49" charset="-122"/>
                  <a:cs typeface="+mj-cs"/>
                </a:rPr>
                <a:t>4</a:t>
              </a:r>
              <a:r>
                <a:rPr lang="zh-CN" altLang="en-US" sz="4000" b="1" dirty="0">
                  <a:latin typeface="幼圆" panose="02010509060101010101" pitchFamily="49" charset="-122"/>
                  <a:ea typeface="幼圆" panose="02010509060101010101" pitchFamily="49" charset="-122"/>
                  <a:cs typeface="+mj-cs"/>
                </a:rPr>
                <a:t>）</a:t>
              </a:r>
            </a:p>
          </p:txBody>
        </p:sp>
        <p:sp>
          <p:nvSpPr>
            <p:cNvPr id="12" name="副标题 6">
              <a:extLst>
                <a:ext uri="{FF2B5EF4-FFF2-40B4-BE49-F238E27FC236}">
                  <a16:creationId xmlns:a16="http://schemas.microsoft.com/office/drawing/2014/main" id="{A78317A3-431E-4B73-8E23-94ACCCA4D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035" y="2496694"/>
              <a:ext cx="2414227" cy="47155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2400" b="1" dirty="0">
                  <a:latin typeface="+mj-lt"/>
                  <a:ea typeface="楷体" panose="02010609060101010101" pitchFamily="49" charset="-122"/>
                </a:rPr>
                <a:t>R</a:t>
              </a:r>
              <a:r>
                <a:rPr lang="zh-CN" altLang="en-US" sz="2400" b="1" dirty="0">
                  <a:latin typeface="+mj-lt"/>
                  <a:ea typeface="楷体" panose="02010609060101010101" pitchFamily="49" charset="-122"/>
                </a:rPr>
                <a:t>·六年级下册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9F82C29-4A2A-4A15-8E76-4028E09D0C42}"/>
                </a:ext>
              </a:extLst>
            </p:cNvPr>
            <p:cNvCxnSpPr>
              <a:cxnSpLocks/>
            </p:cNvCxnSpPr>
            <p:nvPr/>
          </p:nvCxnSpPr>
          <p:spPr>
            <a:xfrm>
              <a:off x="2128538" y="2530037"/>
              <a:ext cx="39543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3D9FE5E5-F31F-4DEB-813C-A9449D19BB80}"/>
              </a:ext>
            </a:extLst>
          </p:cNvPr>
          <p:cNvGrpSpPr>
            <a:grpSpLocks/>
          </p:cNvGrpSpPr>
          <p:nvPr/>
        </p:nvGrpSpPr>
        <p:grpSpPr bwMode="auto">
          <a:xfrm>
            <a:off x="1207113" y="3492045"/>
            <a:ext cx="6746263" cy="1530289"/>
            <a:chOff x="564223" y="3239295"/>
            <a:chExt cx="6747445" cy="1529909"/>
          </a:xfrm>
        </p:grpSpPr>
        <p:pic>
          <p:nvPicPr>
            <p:cNvPr id="13326" name="图片 12">
              <a:extLst>
                <a:ext uri="{FF2B5EF4-FFF2-40B4-BE49-F238E27FC236}">
                  <a16:creationId xmlns:a16="http://schemas.microsoft.com/office/drawing/2014/main" id="{8760370F-F1C4-4565-BA2D-BA9A9572C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4223" y="3239295"/>
              <a:ext cx="1064987" cy="152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AutoShape 27">
              <a:extLst>
                <a:ext uri="{FF2B5EF4-FFF2-40B4-BE49-F238E27FC236}">
                  <a16:creationId xmlns:a16="http://schemas.microsoft.com/office/drawing/2014/main" id="{37D23FD8-078C-48BB-AFFA-31F2D0F39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978" y="3303408"/>
              <a:ext cx="5082690" cy="1223311"/>
            </a:xfrm>
            <a:prstGeom prst="wedgeRoundRectCallout">
              <a:avLst>
                <a:gd name="adj1" fmla="val -55667"/>
                <a:gd name="adj2" fmla="val -1723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题目中已知的是什么信息？要求的是什么问题？</a:t>
              </a:r>
            </a:p>
          </p:txBody>
        </p:sp>
      </p:grpSp>
      <p:grpSp>
        <p:nvGrpSpPr>
          <p:cNvPr id="13315" name="组合 1">
            <a:extLst>
              <a:ext uri="{FF2B5EF4-FFF2-40B4-BE49-F238E27FC236}">
                <a16:creationId xmlns:a16="http://schemas.microsoft.com/office/drawing/2014/main" id="{4E964731-A7B0-4D7C-8384-A49B6A86F0B6}"/>
              </a:ext>
            </a:extLst>
          </p:cNvPr>
          <p:cNvGrpSpPr>
            <a:grpSpLocks/>
          </p:cNvGrpSpPr>
          <p:nvPr/>
        </p:nvGrpSpPr>
        <p:grpSpPr bwMode="auto">
          <a:xfrm>
            <a:off x="968375" y="1014413"/>
            <a:ext cx="7277100" cy="2399503"/>
            <a:chOff x="905742" y="493801"/>
            <a:chExt cx="7278539" cy="2398896"/>
          </a:xfrm>
        </p:grpSpPr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6E78E92E-C5E9-4771-886D-9B4477835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742" y="493801"/>
              <a:ext cx="7278539" cy="239889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3200" b="1" dirty="0">
                  <a:latin typeface="+mj-lt"/>
                  <a:ea typeface="黑体" panose="02010609060101010101" pitchFamily="49" charset="-122"/>
                </a:rPr>
                <a:t>  六年级举行“小发明”比赛，六（</a:t>
              </a:r>
              <a:r>
                <a:rPr lang="en-US" altLang="zh-CN" sz="3200" b="1" dirty="0">
                  <a:latin typeface="+mj-lt"/>
                  <a:ea typeface="黑体" panose="02010609060101010101" pitchFamily="49" charset="-122"/>
                </a:rPr>
                <a:t>1</a:t>
              </a:r>
              <a:r>
                <a:rPr lang="zh-CN" altLang="en-US" sz="3200" b="1" dirty="0">
                  <a:latin typeface="+mj-lt"/>
                  <a:ea typeface="黑体" panose="02010609060101010101" pitchFamily="49" charset="-122"/>
                </a:rPr>
                <a:t>）班同学交了</a:t>
              </a:r>
              <a:r>
                <a:rPr lang="en-US" altLang="zh-CN" sz="3200" b="1" dirty="0">
                  <a:latin typeface="+mj-lt"/>
                  <a:ea typeface="黑体" panose="02010609060101010101" pitchFamily="49" charset="-122"/>
                </a:rPr>
                <a:t>32</a:t>
              </a:r>
              <a:r>
                <a:rPr lang="zh-CN" altLang="en-US" sz="3200" b="1" dirty="0">
                  <a:latin typeface="+mj-lt"/>
                  <a:ea typeface="黑体" panose="02010609060101010101" pitchFamily="49" charset="-122"/>
                </a:rPr>
                <a:t>件作品，六（</a:t>
              </a:r>
              <a:r>
                <a:rPr lang="en-US" altLang="zh-CN" sz="3200" b="1" dirty="0">
                  <a:latin typeface="+mj-lt"/>
                  <a:ea typeface="黑体" panose="02010609060101010101" pitchFamily="49" charset="-122"/>
                </a:rPr>
                <a:t>2</a:t>
              </a:r>
              <a:r>
                <a:rPr lang="zh-CN" altLang="en-US" sz="3200" b="1" dirty="0">
                  <a:latin typeface="+mj-lt"/>
                  <a:ea typeface="黑体" panose="02010609060101010101" pitchFamily="49" charset="-122"/>
                </a:rPr>
                <a:t>）班比六（</a:t>
              </a:r>
              <a:r>
                <a:rPr lang="en-US" altLang="zh-CN" sz="3200" b="1" dirty="0">
                  <a:latin typeface="+mj-lt"/>
                  <a:ea typeface="黑体" panose="02010609060101010101" pitchFamily="49" charset="-122"/>
                </a:rPr>
                <a:t>1</a:t>
              </a:r>
              <a:r>
                <a:rPr lang="zh-CN" altLang="en-US" sz="3200" b="1" dirty="0">
                  <a:latin typeface="+mj-lt"/>
                  <a:ea typeface="黑体" panose="02010609060101010101" pitchFamily="49" charset="-122"/>
                </a:rPr>
                <a:t>）班多交    ，两个班共交了多少件作品？</a:t>
              </a:r>
            </a:p>
          </p:txBody>
        </p:sp>
        <p:graphicFrame>
          <p:nvGraphicFramePr>
            <p:cNvPr id="13325" name="对象 18">
              <a:extLst>
                <a:ext uri="{FF2B5EF4-FFF2-40B4-BE49-F238E27FC236}">
                  <a16:creationId xmlns:a16="http://schemas.microsoft.com/office/drawing/2014/main" id="{388FBCDD-9747-4F3E-9A0A-A15C2480E1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56618" y="1601995"/>
            <a:ext cx="287867" cy="824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9639" imgH="393529" progId="Equation.DSMT4">
                    <p:embed/>
                  </p:oleObj>
                </mc:Choice>
                <mc:Fallback>
                  <p:oleObj name="Equation" r:id="rId3" imgW="139639" imgH="393529" progId="Equation.DSMT4">
                    <p:embed/>
                    <p:pic>
                      <p:nvPicPr>
                        <p:cNvPr id="0" name="对象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6618" y="1601995"/>
                          <a:ext cx="287867" cy="824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726003E-6178-4B1B-9F3B-82DAC82064E5}"/>
              </a:ext>
            </a:extLst>
          </p:cNvPr>
          <p:cNvCxnSpPr/>
          <p:nvPr/>
        </p:nvCxnSpPr>
        <p:spPr>
          <a:xfrm>
            <a:off x="6616700" y="1638300"/>
            <a:ext cx="1189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80740D4-5609-419B-AFBB-5FED2AC61CC5}"/>
              </a:ext>
            </a:extLst>
          </p:cNvPr>
          <p:cNvCxnSpPr/>
          <p:nvPr/>
        </p:nvCxnSpPr>
        <p:spPr>
          <a:xfrm>
            <a:off x="1044575" y="2154238"/>
            <a:ext cx="67675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046B5E2-542A-4631-B6A3-728FEFF015AB}"/>
              </a:ext>
            </a:extLst>
          </p:cNvPr>
          <p:cNvCxnSpPr>
            <a:cxnSpLocks/>
          </p:cNvCxnSpPr>
          <p:nvPr/>
        </p:nvCxnSpPr>
        <p:spPr>
          <a:xfrm>
            <a:off x="968375" y="2908300"/>
            <a:ext cx="29416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E5B3B7D-A6CD-493C-AFF4-258D89C1D6BE}"/>
              </a:ext>
            </a:extLst>
          </p:cNvPr>
          <p:cNvSpPr/>
          <p:nvPr/>
        </p:nvSpPr>
        <p:spPr>
          <a:xfrm>
            <a:off x="5341938" y="2239963"/>
            <a:ext cx="2509837" cy="55562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C7F7974-8635-4B5E-ACC1-536EDC818901}"/>
              </a:ext>
            </a:extLst>
          </p:cNvPr>
          <p:cNvSpPr/>
          <p:nvPr/>
        </p:nvSpPr>
        <p:spPr>
          <a:xfrm>
            <a:off x="968375" y="2914650"/>
            <a:ext cx="1296988" cy="44767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ECF717D-CC6C-457C-A9E1-54A54F3750F0}"/>
              </a:ext>
            </a:extLst>
          </p:cNvPr>
          <p:cNvGrpSpPr>
            <a:grpSpLocks/>
          </p:cNvGrpSpPr>
          <p:nvPr/>
        </p:nvGrpSpPr>
        <p:grpSpPr bwMode="auto">
          <a:xfrm>
            <a:off x="726143" y="361731"/>
            <a:ext cx="1868488" cy="583175"/>
            <a:chOff x="238327" y="528776"/>
            <a:chExt cx="1868152" cy="584201"/>
          </a:xfrm>
        </p:grpSpPr>
        <p:sp>
          <p:nvSpPr>
            <p:cNvPr id="19" name="圆角矩形 34">
              <a:extLst>
                <a:ext uri="{FF2B5EF4-FFF2-40B4-BE49-F238E27FC236}">
                  <a16:creationId xmlns:a16="http://schemas.microsoft.com/office/drawing/2014/main" id="{0A2C5386-A54C-4A47-98CC-7CE30B487FA6}"/>
                </a:ext>
              </a:extLst>
            </p:cNvPr>
            <p:cNvSpPr/>
            <p:nvPr/>
          </p:nvSpPr>
          <p:spPr>
            <a:xfrm>
              <a:off x="238327" y="534623"/>
              <a:ext cx="1868152" cy="572506"/>
            </a:xfrm>
            <a:prstGeom prst="roundRect">
              <a:avLst>
                <a:gd name="adj" fmla="val 17501"/>
              </a:avLst>
            </a:prstGeom>
            <a:noFill/>
            <a:ln>
              <a:solidFill>
                <a:srgbClr val="ABD6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D67BBB0C-6A7A-4518-BBC3-EDC81E920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23" y="528776"/>
              <a:ext cx="1627960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hangingPunct="1"/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练与学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>
            <a:extLst>
              <a:ext uri="{FF2B5EF4-FFF2-40B4-BE49-F238E27FC236}">
                <a16:creationId xmlns:a16="http://schemas.microsoft.com/office/drawing/2014/main" id="{9501DBA6-F623-40B9-B977-1529157E9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2465388"/>
            <a:ext cx="2032000" cy="60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六（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）班：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41C378A0-3226-4300-9313-896DE8951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3941763"/>
            <a:ext cx="2032000" cy="60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六（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）班：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220121A-C492-419A-8A95-31EF17EE7DD6}"/>
              </a:ext>
            </a:extLst>
          </p:cNvPr>
          <p:cNvGrpSpPr>
            <a:grpSpLocks/>
          </p:cNvGrpSpPr>
          <p:nvPr/>
        </p:nvGrpSpPr>
        <p:grpSpPr bwMode="auto">
          <a:xfrm>
            <a:off x="1323473" y="616969"/>
            <a:ext cx="6129232" cy="1465616"/>
            <a:chOff x="130968" y="3091585"/>
            <a:chExt cx="6133592" cy="1464934"/>
          </a:xfrm>
        </p:grpSpPr>
        <p:pic>
          <p:nvPicPr>
            <p:cNvPr id="14370" name="图片 12">
              <a:extLst>
                <a:ext uri="{FF2B5EF4-FFF2-40B4-BE49-F238E27FC236}">
                  <a16:creationId xmlns:a16="http://schemas.microsoft.com/office/drawing/2014/main" id="{71A939C5-E917-49E1-B32F-5676D0483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30968" y="3091585"/>
              <a:ext cx="1108142" cy="1464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1" name="AutoShape 27">
              <a:extLst>
                <a:ext uri="{FF2B5EF4-FFF2-40B4-BE49-F238E27FC236}">
                  <a16:creationId xmlns:a16="http://schemas.microsoft.com/office/drawing/2014/main" id="{E73507B2-836A-4E26-8070-84AA71A99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826" y="3500090"/>
              <a:ext cx="4461734" cy="713901"/>
            </a:xfrm>
            <a:prstGeom prst="wedgeRoundRectCallout">
              <a:avLst>
                <a:gd name="adj1" fmla="val -61042"/>
                <a:gd name="adj2" fmla="val -394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我们来画一画线段图！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D8CD38C-1B49-40AA-93CB-416DD717392C}"/>
              </a:ext>
            </a:extLst>
          </p:cNvPr>
          <p:cNvGrpSpPr>
            <a:grpSpLocks/>
          </p:cNvGrpSpPr>
          <p:nvPr/>
        </p:nvGrpSpPr>
        <p:grpSpPr bwMode="auto">
          <a:xfrm>
            <a:off x="2624138" y="2735263"/>
            <a:ext cx="3317875" cy="177800"/>
            <a:chOff x="2627378" y="2487389"/>
            <a:chExt cx="3319717" cy="177701"/>
          </a:xfrm>
        </p:grpSpPr>
        <p:grpSp>
          <p:nvGrpSpPr>
            <p:cNvPr id="14363" name="组合 36">
              <a:extLst>
                <a:ext uri="{FF2B5EF4-FFF2-40B4-BE49-F238E27FC236}">
                  <a16:creationId xmlns:a16="http://schemas.microsoft.com/office/drawing/2014/main" id="{B591A610-06C7-492B-A027-68A32DC616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7378" y="2490449"/>
              <a:ext cx="3319717" cy="174641"/>
              <a:chOff x="2627378" y="2490449"/>
              <a:chExt cx="3319717" cy="174641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78C7BBBD-7D8E-4341-A7CC-D1081C502B06}"/>
                  </a:ext>
                </a:extLst>
              </p:cNvPr>
              <p:cNvCxnSpPr/>
              <p:nvPr/>
            </p:nvCxnSpPr>
            <p:spPr>
              <a:xfrm>
                <a:off x="2627378" y="2647637"/>
                <a:ext cx="330859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6E6BD32D-E4E8-4DE0-82D5-575548C4C549}"/>
                  </a:ext>
                </a:extLst>
              </p:cNvPr>
              <p:cNvCxnSpPr/>
              <p:nvPr/>
            </p:nvCxnSpPr>
            <p:spPr>
              <a:xfrm flipV="1">
                <a:off x="2635319" y="2493735"/>
                <a:ext cx="0" cy="1713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6847D1AA-54DB-434B-AB52-20FEA0EA525C}"/>
                  </a:ext>
                </a:extLst>
              </p:cNvPr>
              <p:cNvCxnSpPr/>
              <p:nvPr/>
            </p:nvCxnSpPr>
            <p:spPr>
              <a:xfrm flipV="1">
                <a:off x="5947095" y="2490562"/>
                <a:ext cx="0" cy="1713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9905D46F-BD1E-407F-AE45-26C0563826C2}"/>
                </a:ext>
              </a:extLst>
            </p:cNvPr>
            <p:cNvCxnSpPr/>
            <p:nvPr/>
          </p:nvCxnSpPr>
          <p:spPr>
            <a:xfrm flipV="1">
              <a:off x="4282471" y="2490562"/>
              <a:ext cx="0" cy="171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1FC940E-B12F-44F3-925F-EA23F35928B0}"/>
                </a:ext>
              </a:extLst>
            </p:cNvPr>
            <p:cNvCxnSpPr/>
            <p:nvPr/>
          </p:nvCxnSpPr>
          <p:spPr>
            <a:xfrm flipV="1">
              <a:off x="3459690" y="2490562"/>
              <a:ext cx="0" cy="171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11F52B87-2254-4897-968B-847CC033D0ED}"/>
                </a:ext>
              </a:extLst>
            </p:cNvPr>
            <p:cNvCxnSpPr/>
            <p:nvPr/>
          </p:nvCxnSpPr>
          <p:spPr>
            <a:xfrm flipV="1">
              <a:off x="5113194" y="2487389"/>
              <a:ext cx="0" cy="171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69D4E25-08A5-48B5-8F5B-5DEFBF5654E0}"/>
              </a:ext>
            </a:extLst>
          </p:cNvPr>
          <p:cNvGrpSpPr>
            <a:grpSpLocks/>
          </p:cNvGrpSpPr>
          <p:nvPr/>
        </p:nvGrpSpPr>
        <p:grpSpPr bwMode="auto">
          <a:xfrm>
            <a:off x="2624138" y="4211638"/>
            <a:ext cx="4162425" cy="188912"/>
            <a:chOff x="3045398" y="2649994"/>
            <a:chExt cx="4161822" cy="189000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0823C630-EA7E-4B3C-9AA9-7DA1824FB180}"/>
                </a:ext>
              </a:extLst>
            </p:cNvPr>
            <p:cNvCxnSpPr/>
            <p:nvPr/>
          </p:nvCxnSpPr>
          <p:spPr>
            <a:xfrm>
              <a:off x="3045398" y="2821524"/>
              <a:ext cx="416182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14E68AB-B15E-4074-9FCE-7ED5212BA4BB}"/>
                </a:ext>
              </a:extLst>
            </p:cNvPr>
            <p:cNvCxnSpPr/>
            <p:nvPr/>
          </p:nvCxnSpPr>
          <p:spPr>
            <a:xfrm flipV="1">
              <a:off x="3053334" y="2667464"/>
              <a:ext cx="0" cy="171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FB1CBA5A-8E6C-4708-B420-883943D870AB}"/>
                </a:ext>
              </a:extLst>
            </p:cNvPr>
            <p:cNvCxnSpPr/>
            <p:nvPr/>
          </p:nvCxnSpPr>
          <p:spPr>
            <a:xfrm flipV="1">
              <a:off x="7194522" y="2649994"/>
              <a:ext cx="0" cy="171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左大括号 29">
            <a:extLst>
              <a:ext uri="{FF2B5EF4-FFF2-40B4-BE49-F238E27FC236}">
                <a16:creationId xmlns:a16="http://schemas.microsoft.com/office/drawing/2014/main" id="{911E879D-8CC5-4A1E-9474-F39F0BC9A020}"/>
              </a:ext>
            </a:extLst>
          </p:cNvPr>
          <p:cNvSpPr/>
          <p:nvPr/>
        </p:nvSpPr>
        <p:spPr>
          <a:xfrm rot="16200000">
            <a:off x="4123531" y="1469232"/>
            <a:ext cx="328613" cy="3308350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7287A2CD-26C7-4231-8D5C-47E7C5777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8" y="3225800"/>
            <a:ext cx="987425" cy="60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32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件</a:t>
            </a:r>
          </a:p>
        </p:txBody>
      </p:sp>
      <p:sp>
        <p:nvSpPr>
          <p:cNvPr id="32" name="左大括号 31">
            <a:extLst>
              <a:ext uri="{FF2B5EF4-FFF2-40B4-BE49-F238E27FC236}">
                <a16:creationId xmlns:a16="http://schemas.microsoft.com/office/drawing/2014/main" id="{581E87FA-0191-4FDE-9A32-F74B7DF5502A}"/>
              </a:ext>
            </a:extLst>
          </p:cNvPr>
          <p:cNvSpPr/>
          <p:nvPr/>
        </p:nvSpPr>
        <p:spPr>
          <a:xfrm rot="5400000">
            <a:off x="6192044" y="3588544"/>
            <a:ext cx="322263" cy="841375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842795D6-24A2-4EC0-BEC0-CE2356427307}"/>
              </a:ext>
            </a:extLst>
          </p:cNvPr>
          <p:cNvCxnSpPr/>
          <p:nvPr/>
        </p:nvCxnSpPr>
        <p:spPr>
          <a:xfrm flipV="1">
            <a:off x="5948363" y="2795588"/>
            <a:ext cx="0" cy="15875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501E6F9-EB28-4055-8751-D67597EE1DD6}"/>
              </a:ext>
            </a:extLst>
          </p:cNvPr>
          <p:cNvGrpSpPr>
            <a:grpSpLocks/>
          </p:cNvGrpSpPr>
          <p:nvPr/>
        </p:nvGrpSpPr>
        <p:grpSpPr bwMode="auto">
          <a:xfrm>
            <a:off x="6015038" y="2681288"/>
            <a:ext cx="1476375" cy="1214437"/>
            <a:chOff x="6404316" y="2457284"/>
            <a:chExt cx="2173626" cy="1214674"/>
          </a:xfrm>
        </p:grpSpPr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6CB06B4B-E832-4815-88B6-96BA89C4B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4316" y="2457284"/>
              <a:ext cx="2173626" cy="107653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2800" b="1" dirty="0">
                  <a:latin typeface="+mj-lt"/>
                  <a:ea typeface="黑体" panose="02010609060101010101" pitchFamily="49" charset="-122"/>
                </a:rPr>
                <a:t>比六（</a:t>
              </a:r>
              <a:r>
                <a:rPr lang="en-US" altLang="zh-CN" sz="2800" b="1" dirty="0">
                  <a:latin typeface="+mj-lt"/>
                  <a:ea typeface="黑体" panose="02010609060101010101" pitchFamily="49" charset="-122"/>
                </a:rPr>
                <a:t>1</a:t>
              </a:r>
              <a:r>
                <a:rPr lang="zh-CN" altLang="en-US" sz="2800" b="1" dirty="0">
                  <a:latin typeface="+mj-lt"/>
                  <a:ea typeface="黑体" panose="02010609060101010101" pitchFamily="49" charset="-122"/>
                </a:rPr>
                <a:t>）班多</a:t>
              </a:r>
            </a:p>
          </p:txBody>
        </p:sp>
        <p:graphicFrame>
          <p:nvGraphicFramePr>
            <p:cNvPr id="14359" name="对象 18">
              <a:extLst>
                <a:ext uri="{FF2B5EF4-FFF2-40B4-BE49-F238E27FC236}">
                  <a16:creationId xmlns:a16="http://schemas.microsoft.com/office/drawing/2014/main" id="{3A2C8A8F-6BDE-4816-88DF-142331BCD3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13855" y="2847432"/>
            <a:ext cx="459277" cy="824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639" imgH="393529" progId="Equation.DSMT4">
                    <p:embed/>
                  </p:oleObj>
                </mc:Choice>
                <mc:Fallback>
                  <p:oleObj name="Equation" r:id="rId4" imgW="139639" imgH="393529" progId="Equation.DSMT4">
                    <p:embed/>
                    <p:pic>
                      <p:nvPicPr>
                        <p:cNvPr id="0" name="对象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3855" y="2847432"/>
                          <a:ext cx="459277" cy="824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左大括号 36">
            <a:extLst>
              <a:ext uri="{FF2B5EF4-FFF2-40B4-BE49-F238E27FC236}">
                <a16:creationId xmlns:a16="http://schemas.microsoft.com/office/drawing/2014/main" id="{194A45AE-B085-4185-9FC3-60B9D584C2BF}"/>
              </a:ext>
            </a:extLst>
          </p:cNvPr>
          <p:cNvSpPr/>
          <p:nvPr/>
        </p:nvSpPr>
        <p:spPr>
          <a:xfrm rot="10800000">
            <a:off x="7624763" y="2830513"/>
            <a:ext cx="346075" cy="1552575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ABBA4E7B-B775-4DAC-984D-54E21D02D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013" y="3302000"/>
            <a:ext cx="942975" cy="60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？件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B970E79-8145-42CF-854A-ACA001EEDF60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4219575"/>
            <a:ext cx="3321050" cy="177800"/>
            <a:chOff x="2627378" y="2487389"/>
            <a:chExt cx="3319717" cy="177701"/>
          </a:xfrm>
        </p:grpSpPr>
        <p:grpSp>
          <p:nvGrpSpPr>
            <p:cNvPr id="14351" name="组合 36">
              <a:extLst>
                <a:ext uri="{FF2B5EF4-FFF2-40B4-BE49-F238E27FC236}">
                  <a16:creationId xmlns:a16="http://schemas.microsoft.com/office/drawing/2014/main" id="{0CA21F1F-D82D-451E-81CE-DC6213D74A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7378" y="2490449"/>
              <a:ext cx="3319717" cy="174641"/>
              <a:chOff x="2627378" y="2490449"/>
              <a:chExt cx="3319717" cy="174641"/>
            </a:xfrm>
          </p:grpSpPr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0ED27D23-1287-445F-9D71-F56A5E56F0FE}"/>
                  </a:ext>
                </a:extLst>
              </p:cNvPr>
              <p:cNvCxnSpPr/>
              <p:nvPr/>
            </p:nvCxnSpPr>
            <p:spPr>
              <a:xfrm>
                <a:off x="2627378" y="2647638"/>
                <a:ext cx="33086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3F483EF1-2209-4E5D-B613-F0CED3847C0E}"/>
                  </a:ext>
                </a:extLst>
              </p:cNvPr>
              <p:cNvCxnSpPr/>
              <p:nvPr/>
            </p:nvCxnSpPr>
            <p:spPr>
              <a:xfrm flipV="1">
                <a:off x="2635312" y="2493735"/>
                <a:ext cx="0" cy="1713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66DB292F-40A1-4FF0-BEDC-86FE39A8755E}"/>
                  </a:ext>
                </a:extLst>
              </p:cNvPr>
              <p:cNvCxnSpPr/>
              <p:nvPr/>
            </p:nvCxnSpPr>
            <p:spPr>
              <a:xfrm flipV="1">
                <a:off x="5947095" y="2490562"/>
                <a:ext cx="0" cy="1713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E8D03CE8-0AE9-41AA-B85E-78645D12630E}"/>
                </a:ext>
              </a:extLst>
            </p:cNvPr>
            <p:cNvCxnSpPr/>
            <p:nvPr/>
          </p:nvCxnSpPr>
          <p:spPr>
            <a:xfrm flipV="1">
              <a:off x="4280889" y="2490562"/>
              <a:ext cx="0" cy="171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979DD504-D4FB-4C17-8E09-2C0BF00F2CF5}"/>
                </a:ext>
              </a:extLst>
            </p:cNvPr>
            <p:cNvCxnSpPr/>
            <p:nvPr/>
          </p:nvCxnSpPr>
          <p:spPr>
            <a:xfrm flipV="1">
              <a:off x="3458894" y="2490562"/>
              <a:ext cx="0" cy="171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282541B9-27FE-40C0-894A-BD7602CCB685}"/>
                </a:ext>
              </a:extLst>
            </p:cNvPr>
            <p:cNvCxnSpPr/>
            <p:nvPr/>
          </p:nvCxnSpPr>
          <p:spPr>
            <a:xfrm flipV="1">
              <a:off x="5113992" y="2487389"/>
              <a:ext cx="0" cy="171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0" grpId="0" animBg="1"/>
      <p:bldP spid="31" grpId="0"/>
      <p:bldP spid="32" grpId="0" animBg="1"/>
      <p:bldP spid="37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">
            <a:extLst>
              <a:ext uri="{FF2B5EF4-FFF2-40B4-BE49-F238E27FC236}">
                <a16:creationId xmlns:a16="http://schemas.microsoft.com/office/drawing/2014/main" id="{6BCDFF97-9F55-432F-970B-56A9BE692716}"/>
              </a:ext>
            </a:extLst>
          </p:cNvPr>
          <p:cNvGrpSpPr>
            <a:grpSpLocks/>
          </p:cNvGrpSpPr>
          <p:nvPr/>
        </p:nvGrpSpPr>
        <p:grpSpPr bwMode="auto">
          <a:xfrm>
            <a:off x="1125538" y="1027113"/>
            <a:ext cx="6767512" cy="935037"/>
            <a:chOff x="1141592" y="469741"/>
            <a:chExt cx="6766275" cy="934598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71525577-FC88-41D8-8696-580A30FF0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592" y="595094"/>
              <a:ext cx="6766275" cy="62676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3200" b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六（</a:t>
              </a:r>
              <a:r>
                <a:rPr lang="en-US" altLang="zh-CN" sz="3200" b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2</a:t>
              </a:r>
              <a:r>
                <a:rPr lang="zh-CN" altLang="en-US" sz="3200" b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）班：</a:t>
              </a:r>
              <a:r>
                <a:rPr lang="en-US" altLang="zh-CN" sz="3200" b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32×</a:t>
              </a:r>
              <a:r>
                <a:rPr lang="zh-CN" altLang="en-US" sz="3200" b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（</a:t>
              </a:r>
              <a:r>
                <a:rPr lang="en-US" altLang="zh-CN" sz="3200" b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1+    </a:t>
              </a:r>
              <a:r>
                <a:rPr lang="zh-CN" altLang="en-US" sz="3200" b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）</a:t>
              </a:r>
              <a:r>
                <a:rPr lang="en-US" altLang="zh-CN" sz="3200" b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= 40</a:t>
              </a:r>
              <a:r>
                <a:rPr lang="zh-CN" altLang="en-US" sz="3200" b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（件）</a:t>
              </a:r>
            </a:p>
          </p:txBody>
        </p:sp>
        <p:graphicFrame>
          <p:nvGraphicFramePr>
            <p:cNvPr id="16390" name="对象 18">
              <a:extLst>
                <a:ext uri="{FF2B5EF4-FFF2-40B4-BE49-F238E27FC236}">
                  <a16:creationId xmlns:a16="http://schemas.microsoft.com/office/drawing/2014/main" id="{0051A751-B532-4D20-9E18-75047327EF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56201" y="469741"/>
            <a:ext cx="353632" cy="934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9639" imgH="393529" progId="Equation.DSMT4">
                    <p:embed/>
                  </p:oleObj>
                </mc:Choice>
                <mc:Fallback>
                  <p:oleObj name="Equation" r:id="rId3" imgW="139639" imgH="393529" progId="Equation.DSMT4">
                    <p:embed/>
                    <p:pic>
                      <p:nvPicPr>
                        <p:cNvPr id="0" name="对象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6201" y="469741"/>
                          <a:ext cx="353632" cy="934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12">
            <a:extLst>
              <a:ext uri="{FF2B5EF4-FFF2-40B4-BE49-F238E27FC236}">
                <a16:creationId xmlns:a16="http://schemas.microsoft.com/office/drawing/2014/main" id="{E010F565-A499-4A6A-A2F1-3A850D470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914023"/>
            <a:ext cx="8337550" cy="147617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而六（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）班交了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32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件，所以两个班一共交了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      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40+32=72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（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49" charset="-122"/>
              </a:rPr>
              <a:t>件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E84D545B-51FD-4129-9ED9-AD2B0E884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3511478"/>
            <a:ext cx="6615112" cy="627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答：两个班共交了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72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件作品。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8203">
            <a:extLst>
              <a:ext uri="{FF2B5EF4-FFF2-40B4-BE49-F238E27FC236}">
                <a16:creationId xmlns:a16="http://schemas.microsoft.com/office/drawing/2014/main" id="{B1220677-90BC-48C8-AE6B-D6321A752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1271623"/>
            <a:ext cx="8834437" cy="19495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        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1. 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书店第一季度的营业额为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15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万元，第二季度的营业额为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16.5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万元。第二季度的营业额比第一季度增长了百分之多少？</a:t>
            </a:r>
          </a:p>
        </p:txBody>
      </p:sp>
      <p:sp>
        <p:nvSpPr>
          <p:cNvPr id="21" name="文本框 8203">
            <a:extLst>
              <a:ext uri="{FF2B5EF4-FFF2-40B4-BE49-F238E27FC236}">
                <a16:creationId xmlns:a16="http://schemas.microsoft.com/office/drawing/2014/main" id="{A4BBD066-B9E3-40AA-9AB0-A33993A69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314" y="3245209"/>
            <a:ext cx="4608512" cy="592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16.5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15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÷15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10%</a:t>
            </a:r>
          </a:p>
        </p:txBody>
      </p:sp>
      <p:sp>
        <p:nvSpPr>
          <p:cNvPr id="22" name="文本框 8203">
            <a:extLst>
              <a:ext uri="{FF2B5EF4-FFF2-40B4-BE49-F238E27FC236}">
                <a16:creationId xmlns:a16="http://schemas.microsoft.com/office/drawing/2014/main" id="{E67C9909-9460-40DB-A210-B278EE20A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51" y="3984410"/>
            <a:ext cx="851217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答：第二季度的营业额比第一季度增长了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10%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9" name="Picture 6" descr="https://docimg3.docs.qq.com/image/AgAABsfO-eWs6cjOxWJIUYopHa2HhVT2.png?w=266&amp;h=84">
            <a:extLst>
              <a:ext uri="{FF2B5EF4-FFF2-40B4-BE49-F238E27FC236}">
                <a16:creationId xmlns:a16="http://schemas.microsoft.com/office/drawing/2014/main" id="{A03EA84C-92B8-42C0-ABAF-25BE7CE71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7" y="594810"/>
            <a:ext cx="1903568" cy="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203">
            <a:extLst>
              <a:ext uri="{FF2B5EF4-FFF2-40B4-BE49-F238E27FC236}">
                <a16:creationId xmlns:a16="http://schemas.microsoft.com/office/drawing/2014/main" id="{84220E78-D6AF-4482-8CD7-9B1BAFF25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981" y="1040362"/>
            <a:ext cx="8075819" cy="1949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2. 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学生夏令营组织远足，原计划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小时走完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11.25km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，实际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</a:rPr>
              <a:t>2.5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小时就走完了全程。实际比原计划每小时多走多少千米？</a:t>
            </a:r>
          </a:p>
        </p:txBody>
      </p:sp>
      <p:sp>
        <p:nvSpPr>
          <p:cNvPr id="5" name="文本框 8203">
            <a:extLst>
              <a:ext uri="{FF2B5EF4-FFF2-40B4-BE49-F238E27FC236}">
                <a16:creationId xmlns:a16="http://schemas.microsoft.com/office/drawing/2014/main" id="{D120518E-4F7C-4DF4-9827-9856BC0D6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360" y="2988158"/>
            <a:ext cx="6124575" cy="592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11.25÷2.5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11.25÷3=0.75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km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文本框 8203">
            <a:extLst>
              <a:ext uri="{FF2B5EF4-FFF2-40B4-BE49-F238E27FC236}">
                <a16:creationId xmlns:a16="http://schemas.microsoft.com/office/drawing/2014/main" id="{3018428C-1905-4AC6-BAF5-365455491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02" y="3663673"/>
            <a:ext cx="7186613" cy="592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答：实际比原计划每小时多走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0.75km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楷体" panose="02010609060101010101" pitchFamily="49" charset="-122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>
            <a:extLst>
              <a:ext uri="{FF2B5EF4-FFF2-40B4-BE49-F238E27FC236}">
                <a16:creationId xmlns:a16="http://schemas.microsoft.com/office/drawing/2014/main" id="{9161E827-CF74-48A6-B4C0-C1035ECCF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96" y="1099577"/>
            <a:ext cx="4534055" cy="324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六年级办公室买进一包白纸，计划每天用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张，可以用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天。由于注意了节约用纸，实际每天只用了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张，实际比计划多用多少天？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51FF0C6-7AA2-4B8E-BF1D-8BCD7B486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039" y="1673225"/>
            <a:ext cx="3674083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（天）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899FF34-2605-4D81-9CB5-69C832D78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452" y="1065213"/>
            <a:ext cx="430847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25×20÷20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（天）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594FB1C-BCAE-4311-88FC-4AA4F6BDB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114" y="2214563"/>
            <a:ext cx="4257877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解：设实际可用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天。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97C599-889B-44A6-8FE1-7C99F30B6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451" y="2760663"/>
            <a:ext cx="2561891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=20×25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5692AE-94CC-4839-BAA2-42905089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713" y="2744263"/>
            <a:ext cx="1158409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=25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FDE8FD1-1AFD-4779-8774-A76A0D87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040" y="3387725"/>
            <a:ext cx="3471862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（天）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4D90549-3382-46D1-AA08-8CD928771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115" y="3990975"/>
            <a:ext cx="538797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答：实际比计划多用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天。</a:t>
            </a:r>
          </a:p>
        </p:txBody>
      </p:sp>
      <p:grpSp>
        <p:nvGrpSpPr>
          <p:cNvPr id="20490" name="组合 15">
            <a:extLst>
              <a:ext uri="{FF2B5EF4-FFF2-40B4-BE49-F238E27FC236}">
                <a16:creationId xmlns:a16="http://schemas.microsoft.com/office/drawing/2014/main" id="{9644A2B8-BE03-47F5-B1B2-F2C6A9F30690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512763"/>
            <a:ext cx="1890713" cy="615950"/>
            <a:chOff x="238327" y="512359"/>
            <a:chExt cx="1890373" cy="617034"/>
          </a:xfrm>
        </p:grpSpPr>
        <p:sp>
          <p:nvSpPr>
            <p:cNvPr id="17" name="圆角矩形 34">
              <a:extLst>
                <a:ext uri="{FF2B5EF4-FFF2-40B4-BE49-F238E27FC236}">
                  <a16:creationId xmlns:a16="http://schemas.microsoft.com/office/drawing/2014/main" id="{3CE95E4D-F479-4762-8142-F07C50A7F853}"/>
                </a:ext>
              </a:extLst>
            </p:cNvPr>
            <p:cNvSpPr/>
            <p:nvPr/>
          </p:nvSpPr>
          <p:spPr>
            <a:xfrm>
              <a:off x="238327" y="556887"/>
              <a:ext cx="1868152" cy="572506"/>
            </a:xfrm>
            <a:prstGeom prst="roundRect">
              <a:avLst>
                <a:gd name="adj" fmla="val 17501"/>
              </a:avLst>
            </a:prstGeom>
            <a:solidFill>
              <a:srgbClr val="ABD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9645F759-B11B-4667-AEF3-168DF4D0C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27" y="512359"/>
              <a:ext cx="189037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8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0FBCB9F9-2339-4B5E-9DF6-5C75B91C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85" y="862245"/>
            <a:ext cx="8820615" cy="22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一个旅游景点去年全年接待游客约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196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万人，上半年接待游客数是全年的    。第三季度接待游客数是上半年的    ，第三季度接待游客多少人？</a:t>
            </a:r>
          </a:p>
        </p:txBody>
      </p:sp>
      <p:graphicFrame>
        <p:nvGraphicFramePr>
          <p:cNvPr id="21507" name="Object 14">
            <a:extLst>
              <a:ext uri="{FF2B5EF4-FFF2-40B4-BE49-F238E27FC236}">
                <a16:creationId xmlns:a16="http://schemas.microsoft.com/office/drawing/2014/main" id="{2A710E49-EEBC-4E20-AA2D-DD9BB71B4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490849"/>
              </p:ext>
            </p:extLst>
          </p:nvPr>
        </p:nvGraphicFramePr>
        <p:xfrm>
          <a:off x="5331289" y="1557570"/>
          <a:ext cx="41433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Equation.DSMT4">
                  <p:embed/>
                </p:oleObj>
              </mc:Choice>
              <mc:Fallback>
                <p:oleObj name="Equation" r:id="rId2" imgW="152334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289" y="1557570"/>
                        <a:ext cx="414338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14">
            <a:extLst>
              <a:ext uri="{FF2B5EF4-FFF2-40B4-BE49-F238E27FC236}">
                <a16:creationId xmlns:a16="http://schemas.microsoft.com/office/drawing/2014/main" id="{335E42B9-837A-4B15-B48F-9C3AA92E1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120048"/>
              </p:ext>
            </p:extLst>
          </p:nvPr>
        </p:nvGraphicFramePr>
        <p:xfrm>
          <a:off x="3258324" y="2224320"/>
          <a:ext cx="414338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393529" progId="Equation.DSMT4">
                  <p:embed/>
                </p:oleObj>
              </mc:Choice>
              <mc:Fallback>
                <p:oleObj name="Equation" r:id="rId4" imgW="152334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324" y="2224320"/>
                        <a:ext cx="414338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组合 3">
            <a:extLst>
              <a:ext uri="{FF2B5EF4-FFF2-40B4-BE49-F238E27FC236}">
                <a16:creationId xmlns:a16="http://schemas.microsoft.com/office/drawing/2014/main" id="{E35F2067-7F11-423F-9098-6388B6643A0C}"/>
              </a:ext>
            </a:extLst>
          </p:cNvPr>
          <p:cNvGrpSpPr>
            <a:grpSpLocks/>
          </p:cNvGrpSpPr>
          <p:nvPr/>
        </p:nvGrpSpPr>
        <p:grpSpPr bwMode="auto">
          <a:xfrm>
            <a:off x="2535238" y="3103563"/>
            <a:ext cx="4410075" cy="1074737"/>
            <a:chOff x="1538616" y="1327313"/>
            <a:chExt cx="4412076" cy="1074738"/>
          </a:xfrm>
        </p:grpSpPr>
        <p:graphicFrame>
          <p:nvGraphicFramePr>
            <p:cNvPr id="21511" name="Object 14">
              <a:extLst>
                <a:ext uri="{FF2B5EF4-FFF2-40B4-BE49-F238E27FC236}">
                  <a16:creationId xmlns:a16="http://schemas.microsoft.com/office/drawing/2014/main" id="{FD3CC95C-6AB4-4649-B7BA-37BF696314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8616" y="1327313"/>
            <a:ext cx="2762509" cy="1074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16000" imgH="393700" progId="Equation.DSMT4">
                    <p:embed/>
                  </p:oleObj>
                </mc:Choice>
                <mc:Fallback>
                  <p:oleObj name="Equation" r:id="rId6" imgW="1016000" imgH="3937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8616" y="1327313"/>
                          <a:ext cx="2762509" cy="1074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2" name="文本框 2">
              <a:extLst>
                <a:ext uri="{FF2B5EF4-FFF2-40B4-BE49-F238E27FC236}">
                  <a16:creationId xmlns:a16="http://schemas.microsoft.com/office/drawing/2014/main" id="{038973D4-70F9-4C46-9250-25F37295B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139" y="1521773"/>
              <a:ext cx="1832553" cy="62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（万人）</a:t>
              </a:r>
            </a:p>
          </p:txBody>
        </p:sp>
      </p:grpSp>
      <p:sp>
        <p:nvSpPr>
          <p:cNvPr id="19" name="矩形 4">
            <a:extLst>
              <a:ext uri="{FF2B5EF4-FFF2-40B4-BE49-F238E27FC236}">
                <a16:creationId xmlns:a16="http://schemas.microsoft.com/office/drawing/2014/main" id="{8E6DC134-510C-4869-B078-7A642776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4079875"/>
            <a:ext cx="5949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答：第三季度接待游客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63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万人。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638</Words>
  <Application>Microsoft Office PowerPoint</Application>
  <PresentationFormat>全屏显示(16:9)</PresentationFormat>
  <Paragraphs>56</Paragraphs>
  <Slides>13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黑体</vt:lpstr>
      <vt:lpstr>楷体</vt:lpstr>
      <vt:lpstr>宋体</vt:lpstr>
      <vt:lpstr>微软雅黑</vt:lpstr>
      <vt:lpstr>幼圆</vt:lpstr>
      <vt:lpstr>Arial</vt:lpstr>
      <vt:lpstr>Times New Roman</vt:lpstr>
      <vt:lpstr>3_Office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dc:description>声  明_x000d_
_x000d_
本文件仅用于个人学习、研究或欣赏，以及其他非商业性或非盈利性用途，但同时应遵守著作权法及其他相关法律的规定，不得侵犯本司及相关权利人的合法权利。_x000d_
除此以外，将本文件任何内容用于其他用途时，应获得授权，如发现未经授权用于商业或盈利用途将追加侵权者的法律责任。_x000d_
_x000d_
武汉天成贵龙文化传播有限公司_x000d_
湖北山河律师事务所</dc:description>
  <cp:lastModifiedBy>魏洲 许</cp:lastModifiedBy>
  <cp:revision>206</cp:revision>
  <dcterms:created xsi:type="dcterms:W3CDTF">2017-09-12T01:24:55Z</dcterms:created>
  <dcterms:modified xsi:type="dcterms:W3CDTF">2023-02-12T15:46:05Z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