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  <p:sldMasterId id="2147483760" r:id="rId2"/>
  </p:sldMasterIdLst>
  <p:notesMasterIdLst>
    <p:notesMasterId r:id="rId14"/>
  </p:notesMasterIdLst>
  <p:sldIdLst>
    <p:sldId id="256" r:id="rId3"/>
    <p:sldId id="415" r:id="rId4"/>
    <p:sldId id="416" r:id="rId5"/>
    <p:sldId id="417" r:id="rId6"/>
    <p:sldId id="418" r:id="rId7"/>
    <p:sldId id="433" r:id="rId8"/>
    <p:sldId id="420" r:id="rId9"/>
    <p:sldId id="421" r:id="rId10"/>
    <p:sldId id="422" r:id="rId11"/>
    <p:sldId id="423" r:id="rId12"/>
    <p:sldId id="424" r:id="rId13"/>
  </p:sldIdLst>
  <p:sldSz cx="9144000" cy="5143500" type="screen16x9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8">
          <p15:clr>
            <a:srgbClr val="A4A3A4"/>
          </p15:clr>
        </p15:guide>
        <p15:guide id="2" pos="28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99FF"/>
    <a:srgbClr val="FF7C80"/>
    <a:srgbClr val="FFFFFF"/>
    <a:srgbClr val="E96678"/>
    <a:srgbClr val="C9ECFA"/>
    <a:srgbClr val="FFFFCC"/>
    <a:srgbClr val="EBF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94660" autoAdjust="0"/>
  </p:normalViewPr>
  <p:slideViewPr>
    <p:cSldViewPr snapToGrid="0">
      <p:cViewPr varScale="1">
        <p:scale>
          <a:sx n="108" d="100"/>
          <a:sy n="108" d="100"/>
        </p:scale>
        <p:origin x="874" y="72"/>
      </p:cViewPr>
      <p:guideLst>
        <p:guide orient="horz" pos="1638"/>
        <p:guide pos="2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0800CC12-81E8-4BF7-B275-A8627356A7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4FE9F41-53E5-49CB-9421-F77208AAE34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>
              <a:defRPr/>
            </a:pPr>
            <a:fld id="{75516634-AEA1-4DBC-89DD-2D4A39D78643}" type="datetimeFigureOut">
              <a:rPr lang="zh-CN" altLang="en-US"/>
              <a:pPr>
                <a:defRPr/>
              </a:pPr>
              <a:t>2023/2/12</a:t>
            </a:fld>
            <a:endParaRPr lang="zh-CN" altLang="en-US">
              <a:cs typeface="+mn-cs"/>
            </a:endParaRPr>
          </a:p>
        </p:txBody>
      </p:sp>
      <p:sp>
        <p:nvSpPr>
          <p:cNvPr id="6148" name="幻灯片图像占位符 3">
            <a:extLst>
              <a:ext uri="{FF2B5EF4-FFF2-40B4-BE49-F238E27FC236}">
                <a16:creationId xmlns:a16="http://schemas.microsoft.com/office/drawing/2014/main" id="{9917C5EE-1610-4AA7-9BD5-32D3228935A3}"/>
              </a:ext>
            </a:extLst>
          </p:cNvPr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备注占位符 4">
            <a:extLst>
              <a:ext uri="{FF2B5EF4-FFF2-40B4-BE49-F238E27FC236}">
                <a16:creationId xmlns:a16="http://schemas.microsoft.com/office/drawing/2014/main" id="{3C66BB5F-6BC2-4D82-90B0-D7F89FC534B7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13CE0D7-CC70-48D0-8ECA-05656A61A1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FD1D481-CCEC-4558-AEC0-2E37545CCF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ED4DC6A1-F92B-48CD-A3E8-59A1C92B4F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5">
            <a:extLst>
              <a:ext uri="{FF2B5EF4-FFF2-40B4-BE49-F238E27FC236}">
                <a16:creationId xmlns:a16="http://schemas.microsoft.com/office/drawing/2014/main" id="{8A14AF1C-AC99-44ED-9C18-91A3278CED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2445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5">
            <a:extLst>
              <a:ext uri="{FF2B5EF4-FFF2-40B4-BE49-F238E27FC236}">
                <a16:creationId xmlns:a16="http://schemas.microsoft.com/office/drawing/2014/main" id="{F848D1BF-EA06-48FA-8796-C7866F2FB8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76FF10D-A117-40EA-8C26-0DE4E8F0FADF}"/>
              </a:ext>
            </a:extLst>
          </p:cNvPr>
          <p:cNvSpPr/>
          <p:nvPr userDrawn="1"/>
        </p:nvSpPr>
        <p:spPr>
          <a:xfrm>
            <a:off x="0" y="449263"/>
            <a:ext cx="9144000" cy="4243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1242EC5-AFE2-40EB-8A4E-C4B0825822FC}"/>
              </a:ext>
            </a:extLst>
          </p:cNvPr>
          <p:cNvSpPr/>
          <p:nvPr userDrawn="1"/>
        </p:nvSpPr>
        <p:spPr>
          <a:xfrm>
            <a:off x="0" y="449263"/>
            <a:ext cx="9144000" cy="76200"/>
          </a:xfrm>
          <a:prstGeom prst="rect">
            <a:avLst/>
          </a:prstGeom>
          <a:solidFill>
            <a:srgbClr val="E9A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834DD36-0A55-4E56-B671-2DDD768E8802}"/>
              </a:ext>
            </a:extLst>
          </p:cNvPr>
          <p:cNvSpPr/>
          <p:nvPr userDrawn="1"/>
        </p:nvSpPr>
        <p:spPr>
          <a:xfrm>
            <a:off x="-3175" y="4654550"/>
            <a:ext cx="9144000" cy="76200"/>
          </a:xfrm>
          <a:prstGeom prst="rect">
            <a:avLst/>
          </a:prstGeom>
          <a:solidFill>
            <a:srgbClr val="E9A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5762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5">
            <a:extLst>
              <a:ext uri="{FF2B5EF4-FFF2-40B4-BE49-F238E27FC236}">
                <a16:creationId xmlns:a16="http://schemas.microsoft.com/office/drawing/2014/main" id="{2B4CBA5E-BB15-4E89-AD84-D22D4168D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圆角矩形 2">
            <a:extLst>
              <a:ext uri="{FF2B5EF4-FFF2-40B4-BE49-F238E27FC236}">
                <a16:creationId xmlns:a16="http://schemas.microsoft.com/office/drawing/2014/main" id="{A5D0110F-43F7-408A-99B7-3F591AD66C11}"/>
              </a:ext>
            </a:extLst>
          </p:cNvPr>
          <p:cNvSpPr/>
          <p:nvPr userDrawn="1"/>
        </p:nvSpPr>
        <p:spPr>
          <a:xfrm>
            <a:off x="196850" y="184150"/>
            <a:ext cx="8747125" cy="4773613"/>
          </a:xfrm>
          <a:prstGeom prst="roundRect">
            <a:avLst>
              <a:gd name="adj" fmla="val 8696"/>
            </a:avLst>
          </a:prstGeom>
          <a:solidFill>
            <a:schemeClr val="bg1"/>
          </a:solidFill>
          <a:ln w="38100">
            <a:solidFill>
              <a:srgbClr val="E9A6A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3777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4">
            <a:extLst>
              <a:ext uri="{FF2B5EF4-FFF2-40B4-BE49-F238E27FC236}">
                <a16:creationId xmlns:a16="http://schemas.microsoft.com/office/drawing/2014/main" id="{517D2BC3-726C-4F16-B066-8AE403803A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标题 1">
            <a:extLst>
              <a:ext uri="{FF2B5EF4-FFF2-40B4-BE49-F238E27FC236}">
                <a16:creationId xmlns:a16="http://schemas.microsoft.com/office/drawing/2014/main" id="{CED74524-51E1-4E2C-AB7F-C391059ED993}"/>
              </a:ext>
            </a:extLst>
          </p:cNvPr>
          <p:cNvSpPr txBox="1">
            <a:spLocks/>
          </p:cNvSpPr>
          <p:nvPr userDrawn="1"/>
        </p:nvSpPr>
        <p:spPr>
          <a:xfrm>
            <a:off x="676275" y="798513"/>
            <a:ext cx="7772400" cy="14001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9pPr>
          </a:lstStyle>
          <a:p>
            <a:pPr>
              <a:defRPr/>
            </a:pPr>
            <a:r>
              <a:rPr lang="zh-CN" altLang="en-US" noProof="1"/>
              <a:t>单击此处编辑母版标题样式</a:t>
            </a:r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id="{9E8255F8-4327-44FC-B80D-B467EAC76534}"/>
              </a:ext>
            </a:extLst>
          </p:cNvPr>
          <p:cNvSpPr txBox="1">
            <a:spLocks/>
          </p:cNvSpPr>
          <p:nvPr userDrawn="1"/>
        </p:nvSpPr>
        <p:spPr>
          <a:xfrm>
            <a:off x="1362075" y="2087563"/>
            <a:ext cx="6400800" cy="665162"/>
          </a:xfrm>
          <a:prstGeom prst="rect">
            <a:avLst/>
          </a:prstGeom>
        </p:spPr>
        <p:txBody>
          <a:bodyPr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 kern="1200">
                <a:solidFill>
                  <a:schemeClr val="tx1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zh-CN" altLang="en-US" noProof="1"/>
              <a:t>单击此处编辑母版副标题样式</a:t>
            </a:r>
          </a:p>
        </p:txBody>
      </p:sp>
      <p:pic>
        <p:nvPicPr>
          <p:cNvPr id="1029" name="图片 7">
            <a:extLst>
              <a:ext uri="{FF2B5EF4-FFF2-40B4-BE49-F238E27FC236}">
                <a16:creationId xmlns:a16="http://schemas.microsoft.com/office/drawing/2014/main" id="{C7BA0B16-6010-4149-A650-CE5F74DEF91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6">
            <a:extLst>
              <a:ext uri="{FF2B5EF4-FFF2-40B4-BE49-F238E27FC236}">
                <a16:creationId xmlns:a16="http://schemas.microsoft.com/office/drawing/2014/main" id="{5A115F32-52EA-4FE5-B7B9-732FF06981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endParaRPr lang="zh-CN" altLang="en-US" sz="3200" b="1">
              <a:solidFill>
                <a:srgbClr val="1C1C1C"/>
              </a:solidFill>
              <a:latin typeface="宋体" panose="02010600030101010101" pitchFamily="2" charset="-122"/>
            </a:endParaRPr>
          </a:p>
        </p:txBody>
      </p:sp>
      <p:pic>
        <p:nvPicPr>
          <p:cNvPr id="1031" name="图片 1">
            <a:extLst>
              <a:ext uri="{FF2B5EF4-FFF2-40B4-BE49-F238E27FC236}">
                <a16:creationId xmlns:a16="http://schemas.microsoft.com/office/drawing/2014/main" id="{FD90A2E5-4B10-4F9C-9A55-F9F35251C1E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" t="23634" r="3419" b="23878"/>
          <a:stretch>
            <a:fillRect/>
          </a:stretch>
        </p:blipFill>
        <p:spPr bwMode="auto">
          <a:xfrm>
            <a:off x="-9525" y="-9525"/>
            <a:ext cx="9163050" cy="515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9pPr>
    </p:titleStyle>
    <p:bodyStyle>
      <a:lvl1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5">
            <a:extLst>
              <a:ext uri="{FF2B5EF4-FFF2-40B4-BE49-F238E27FC236}">
                <a16:creationId xmlns:a16="http://schemas.microsoft.com/office/drawing/2014/main" id="{048CB379-6336-4750-A823-383FE4815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435" y="1711325"/>
            <a:ext cx="4821506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b="1" dirty="0"/>
              <a:t>练习十七</a:t>
            </a:r>
          </a:p>
        </p:txBody>
      </p:sp>
      <p:sp>
        <p:nvSpPr>
          <p:cNvPr id="9219" name="标题 5">
            <a:extLst>
              <a:ext uri="{FF2B5EF4-FFF2-40B4-BE49-F238E27FC236}">
                <a16:creationId xmlns:a16="http://schemas.microsoft.com/office/drawing/2014/main" id="{92B504E3-F273-4BCE-A18E-57DA1AC3D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30" y="2511425"/>
            <a:ext cx="5705516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（选自教材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P84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练习十七）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470D2A0-F33A-4961-99E7-0A17D0ECD0BC}"/>
              </a:ext>
            </a:extLst>
          </p:cNvPr>
          <p:cNvSpPr txBox="1"/>
          <p:nvPr/>
        </p:nvSpPr>
        <p:spPr>
          <a:xfrm>
            <a:off x="498763" y="1223963"/>
            <a:ext cx="8191954" cy="295350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6.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在同一幅地图上，量得甲、乙两地的距离是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20cm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，甲、丙两地的距离是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12cm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。如果甲、乙两地的实际距离是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1600km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，那么甲、丙两地的实际距离是多少？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0C016415-8093-4687-9366-07813DF3E883}"/>
              </a:ext>
            </a:extLst>
          </p:cNvPr>
          <p:cNvSpPr txBox="1"/>
          <p:nvPr/>
        </p:nvSpPr>
        <p:spPr>
          <a:xfrm>
            <a:off x="1057275" y="1106488"/>
            <a:ext cx="7094538" cy="6270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解：设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0030101010101" pitchFamily="49" charset="-122"/>
              </a:rPr>
              <a:t>甲、丙两地的实际距离是</a:t>
            </a:r>
            <a:r>
              <a:rPr lang="en-US" altLang="zh-CN" sz="3200" b="1" i="1" dirty="0" err="1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x</a:t>
            </a:r>
            <a:r>
              <a:rPr lang="en-US" altLang="zh-CN" sz="3200" b="1" dirty="0" err="1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km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。</a:t>
            </a:r>
          </a:p>
        </p:txBody>
      </p:sp>
      <p:grpSp>
        <p:nvGrpSpPr>
          <p:cNvPr id="18435" name="组合 2">
            <a:extLst>
              <a:ext uri="{FF2B5EF4-FFF2-40B4-BE49-F238E27FC236}">
                <a16:creationId xmlns:a16="http://schemas.microsoft.com/office/drawing/2014/main" id="{523A3C2C-9DDA-4FF4-85A6-513682D75657}"/>
              </a:ext>
            </a:extLst>
          </p:cNvPr>
          <p:cNvGrpSpPr>
            <a:grpSpLocks/>
          </p:cNvGrpSpPr>
          <p:nvPr/>
        </p:nvGrpSpPr>
        <p:grpSpPr bwMode="auto">
          <a:xfrm>
            <a:off x="2466975" y="1708150"/>
            <a:ext cx="2425700" cy="1260475"/>
            <a:chOff x="1131423" y="1775214"/>
            <a:chExt cx="2426060" cy="1259988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37B1EF6A-16EC-4E90-B4F4-7960FED84CD1}"/>
                </a:ext>
              </a:extLst>
            </p:cNvPr>
            <p:cNvSpPr txBox="1"/>
            <p:nvPr/>
          </p:nvSpPr>
          <p:spPr>
            <a:xfrm>
              <a:off x="1131423" y="1829168"/>
              <a:ext cx="1005037" cy="63158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1600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5" name="直接连接符 4">
              <a:extLst>
                <a:ext uri="{FF2B5EF4-FFF2-40B4-BE49-F238E27FC236}">
                  <a16:creationId xmlns:a16="http://schemas.microsoft.com/office/drawing/2014/main" id="{C499D17A-006E-4D6D-B02A-8243F1729A12}"/>
                </a:ext>
              </a:extLst>
            </p:cNvPr>
            <p:cNvCxnSpPr>
              <a:cxnSpLocks/>
            </p:cNvCxnSpPr>
            <p:nvPr/>
          </p:nvCxnSpPr>
          <p:spPr>
            <a:xfrm>
              <a:off x="1177468" y="2433772"/>
              <a:ext cx="88436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B4713B79-4390-486D-BDA4-D3F6C54BD849}"/>
                </a:ext>
              </a:extLst>
            </p:cNvPr>
            <p:cNvSpPr txBox="1"/>
            <p:nvPr/>
          </p:nvSpPr>
          <p:spPr>
            <a:xfrm>
              <a:off x="1345768" y="2403621"/>
              <a:ext cx="595400" cy="63158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20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AE4F2225-627D-40D7-994A-CCB20AD2EA89}"/>
                </a:ext>
              </a:extLst>
            </p:cNvPr>
            <p:cNvSpPr txBox="1"/>
            <p:nvPr/>
          </p:nvSpPr>
          <p:spPr>
            <a:xfrm>
              <a:off x="2303172" y="2087831"/>
              <a:ext cx="417575" cy="63158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=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F8DB3AA9-C64B-4AAC-B18F-5AF4960459DD}"/>
                </a:ext>
              </a:extLst>
            </p:cNvPr>
            <p:cNvSpPr txBox="1"/>
            <p:nvPr/>
          </p:nvSpPr>
          <p:spPr>
            <a:xfrm>
              <a:off x="2892222" y="2403621"/>
              <a:ext cx="595400" cy="63158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12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id="{20D36D7F-1222-4420-B348-8F485E9E366C}"/>
                </a:ext>
              </a:extLst>
            </p:cNvPr>
            <p:cNvCxnSpPr/>
            <p:nvPr/>
          </p:nvCxnSpPr>
          <p:spPr>
            <a:xfrm>
              <a:off x="2823949" y="2433772"/>
              <a:ext cx="7335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D2E4A1EA-58F1-4157-AD6D-FC17712B5680}"/>
                </a:ext>
              </a:extLst>
            </p:cNvPr>
            <p:cNvSpPr txBox="1"/>
            <p:nvPr/>
          </p:nvSpPr>
          <p:spPr>
            <a:xfrm>
              <a:off x="2995425" y="1775214"/>
              <a:ext cx="390583" cy="63158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200" b="1" i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x</a:t>
              </a:r>
              <a:endParaRPr lang="zh-CN" altLang="en-US" sz="32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302A80A1-29BA-4E0A-9C8F-E60D2AC4E618}"/>
              </a:ext>
            </a:extLst>
          </p:cNvPr>
          <p:cNvSpPr txBox="1"/>
          <p:nvPr/>
        </p:nvSpPr>
        <p:spPr>
          <a:xfrm>
            <a:off x="1057275" y="3698318"/>
            <a:ext cx="7229475" cy="6842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答：甲、丙两地的实际距离是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960km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0FB8C7F-1535-437F-A79F-D391302DC486}"/>
              </a:ext>
            </a:extLst>
          </p:cNvPr>
          <p:cNvSpPr txBox="1"/>
          <p:nvPr/>
        </p:nvSpPr>
        <p:spPr>
          <a:xfrm>
            <a:off x="3349625" y="2940050"/>
            <a:ext cx="1444625" cy="6826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x 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= 960</a:t>
            </a:r>
            <a:endParaRPr lang="zh-CN" altLang="en-US" sz="32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4710985-9F0A-4C2D-98DB-B5BDCEC9AB48}"/>
              </a:ext>
            </a:extLst>
          </p:cNvPr>
          <p:cNvSpPr txBox="1"/>
          <p:nvPr/>
        </p:nvSpPr>
        <p:spPr>
          <a:xfrm>
            <a:off x="324613" y="311786"/>
            <a:ext cx="8505825" cy="45348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1.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）六年级男生有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80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人，女生有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84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人，男生</a:t>
            </a:r>
            <a:endParaRPr lang="en-US" altLang="zh-CN" sz="2800" b="1" dirty="0">
              <a:latin typeface="+mj-lt"/>
              <a:ea typeface="黑体" panose="02010600030101010101" pitchFamily="49" charset="-122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与女生人数之比为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________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2800" b="1" dirty="0">
              <a:latin typeface="+mj-lt"/>
              <a:ea typeface="黑体" panose="02010600030101010101" pitchFamily="49" charset="-122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2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）小明身高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160cm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，他一庹长也是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160cm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，二者之比为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________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2800" b="1" dirty="0">
              <a:latin typeface="+mj-lt"/>
              <a:ea typeface="黑体" panose="02010600030101010101" pitchFamily="49" charset="-122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3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）小丽的脚长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23cm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，她的身高是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161cm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，她的脚长与身高之比为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_______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2800" b="1" dirty="0">
              <a:latin typeface="+mj-lt"/>
              <a:ea typeface="黑体" panose="02010600030101010101" pitchFamily="49" charset="-122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4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）如果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3</a:t>
            </a:r>
            <a:r>
              <a:rPr lang="en-US" altLang="zh-CN" sz="2800" b="1" i="1" dirty="0">
                <a:latin typeface="+mj-lt"/>
                <a:ea typeface="黑体" panose="02010600030101010101" pitchFamily="49" charset="-122"/>
              </a:rPr>
              <a:t>a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=5</a:t>
            </a:r>
            <a:r>
              <a:rPr lang="en-US" altLang="zh-CN" sz="2800" b="1" i="1" dirty="0">
                <a:latin typeface="+mj-lt"/>
                <a:ea typeface="黑体" panose="02010600030101010101" pitchFamily="49" charset="-122"/>
              </a:rPr>
              <a:t>b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(</a:t>
            </a:r>
            <a:r>
              <a:rPr lang="en-US" altLang="zh-CN" sz="2800" b="1" i="1" dirty="0">
                <a:latin typeface="+mj-lt"/>
                <a:ea typeface="黑体" panose="02010600030101010101" pitchFamily="49" charset="-122"/>
              </a:rPr>
              <a:t>a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、</a:t>
            </a:r>
            <a:r>
              <a:rPr lang="en-US" altLang="zh-CN" sz="2800" b="1" i="1" dirty="0">
                <a:latin typeface="+mj-lt"/>
                <a:ea typeface="黑体" panose="02010600030101010101" pitchFamily="49" charset="-122"/>
              </a:rPr>
              <a:t>b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≠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0)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，那么</a:t>
            </a:r>
            <a:r>
              <a:rPr lang="en-US" altLang="zh-CN" sz="2800" b="1" i="1" dirty="0">
                <a:latin typeface="+mj-lt"/>
                <a:ea typeface="黑体" panose="02010600030101010101" pitchFamily="49" charset="-122"/>
              </a:rPr>
              <a:t>a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∶</a:t>
            </a:r>
            <a:r>
              <a:rPr lang="en-US" altLang="zh-CN" sz="2800" b="1" i="1" dirty="0">
                <a:latin typeface="+mj-lt"/>
                <a:ea typeface="黑体" panose="02010600030101010101" pitchFamily="49" charset="-122"/>
              </a:rPr>
              <a:t>b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=_____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96F1133-7A19-4EA7-9551-CE14A976DFBF}"/>
              </a:ext>
            </a:extLst>
          </p:cNvPr>
          <p:cNvSpPr txBox="1"/>
          <p:nvPr/>
        </p:nvSpPr>
        <p:spPr>
          <a:xfrm>
            <a:off x="3294640" y="968025"/>
            <a:ext cx="1339850" cy="5937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20</a:t>
            </a: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∶</a:t>
            </a: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21</a:t>
            </a:r>
            <a:endParaRPr lang="zh-CN" altLang="en-US" sz="30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0A239DE-F993-4C72-8076-754E86E4F615}"/>
              </a:ext>
            </a:extLst>
          </p:cNvPr>
          <p:cNvSpPr txBox="1"/>
          <p:nvPr/>
        </p:nvSpPr>
        <p:spPr>
          <a:xfrm>
            <a:off x="1454542" y="2242354"/>
            <a:ext cx="955675" cy="5921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</a:t>
            </a: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∶</a:t>
            </a: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</a:t>
            </a:r>
            <a:endParaRPr lang="zh-CN" altLang="en-US" sz="30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C73E2EE-F641-462D-8EFE-C0ACA2333B6F}"/>
              </a:ext>
            </a:extLst>
          </p:cNvPr>
          <p:cNvSpPr txBox="1"/>
          <p:nvPr/>
        </p:nvSpPr>
        <p:spPr>
          <a:xfrm>
            <a:off x="3098635" y="3522209"/>
            <a:ext cx="955675" cy="5937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</a:t>
            </a: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∶</a:t>
            </a: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7</a:t>
            </a:r>
            <a:endParaRPr lang="zh-CN" altLang="en-US" sz="30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B3DE37D-F15F-4709-9D2A-855344E06F4C}"/>
              </a:ext>
            </a:extLst>
          </p:cNvPr>
          <p:cNvSpPr txBox="1"/>
          <p:nvPr/>
        </p:nvSpPr>
        <p:spPr>
          <a:xfrm>
            <a:off x="6240813" y="4118161"/>
            <a:ext cx="955675" cy="5937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5</a:t>
            </a: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∶</a:t>
            </a:r>
            <a:r>
              <a:rPr lang="en-US" altLang="zh-CN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3</a:t>
            </a:r>
            <a:endParaRPr lang="zh-CN" altLang="en-US" sz="30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84108153-438D-4A75-9BBA-5C1DFA5A50FE}"/>
              </a:ext>
            </a:extLst>
          </p:cNvPr>
          <p:cNvSpPr txBox="1"/>
          <p:nvPr/>
        </p:nvSpPr>
        <p:spPr>
          <a:xfrm>
            <a:off x="100014" y="632424"/>
            <a:ext cx="7832704" cy="346716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2.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判断下面各题中的两个量是否成正比例或反比例关系。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1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）全班人数一定，出勤人数与缺勤人数。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2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）已知      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=3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y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与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x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3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）三角形的面积一定，它的底与高。</a:t>
            </a:r>
          </a:p>
        </p:txBody>
      </p:sp>
      <p:grpSp>
        <p:nvGrpSpPr>
          <p:cNvPr id="11267" name="组合 6">
            <a:extLst>
              <a:ext uri="{FF2B5EF4-FFF2-40B4-BE49-F238E27FC236}">
                <a16:creationId xmlns:a16="http://schemas.microsoft.com/office/drawing/2014/main" id="{BAED6CA7-A008-44EF-9D14-BF500A3FB939}"/>
              </a:ext>
            </a:extLst>
          </p:cNvPr>
          <p:cNvGrpSpPr>
            <a:grpSpLocks/>
          </p:cNvGrpSpPr>
          <p:nvPr/>
        </p:nvGrpSpPr>
        <p:grpSpPr bwMode="auto">
          <a:xfrm>
            <a:off x="1970088" y="2497138"/>
            <a:ext cx="493712" cy="1131887"/>
            <a:chOff x="3227254" y="3804438"/>
            <a:chExt cx="493909" cy="1132171"/>
          </a:xfrm>
        </p:grpSpPr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CD27A331-8ACE-40A3-865A-2A0E7502CDF2}"/>
                </a:ext>
              </a:extLst>
            </p:cNvPr>
            <p:cNvSpPr txBox="1"/>
            <p:nvPr/>
          </p:nvSpPr>
          <p:spPr>
            <a:xfrm>
              <a:off x="3290779" y="3804438"/>
              <a:ext cx="355742" cy="59863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000" b="1" i="1" dirty="0">
                  <a:latin typeface="+mj-lt"/>
                  <a:ea typeface="黑体" panose="02010600030101010101" pitchFamily="49" charset="-122"/>
                </a:rPr>
                <a:t>y</a:t>
              </a:r>
              <a:endParaRPr lang="zh-CN" altLang="en-US" sz="3000" b="1" i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6095C7E5-014B-42A2-9181-5E3160FE6931}"/>
                </a:ext>
              </a:extLst>
            </p:cNvPr>
            <p:cNvSpPr txBox="1"/>
            <p:nvPr/>
          </p:nvSpPr>
          <p:spPr>
            <a:xfrm>
              <a:off x="3290779" y="4290335"/>
              <a:ext cx="376387" cy="6462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000" b="1" i="1" dirty="0">
                  <a:latin typeface="+mj-lt"/>
                  <a:ea typeface="黑体" panose="02010600030101010101" pitchFamily="49" charset="-122"/>
                </a:rPr>
                <a:t>x</a:t>
              </a:r>
              <a:endParaRPr lang="zh-CN" altLang="en-US" sz="3000" b="1" i="1" dirty="0"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986253A5-CF9A-40CA-AE63-1F2D620D74F5}"/>
                </a:ext>
              </a:extLst>
            </p:cNvPr>
            <p:cNvCxnSpPr/>
            <p:nvPr/>
          </p:nvCxnSpPr>
          <p:spPr>
            <a:xfrm>
              <a:off x="3227254" y="4469767"/>
              <a:ext cx="49390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文本框 7">
            <a:extLst>
              <a:ext uri="{FF2B5EF4-FFF2-40B4-BE49-F238E27FC236}">
                <a16:creationId xmlns:a16="http://schemas.microsoft.com/office/drawing/2014/main" id="{0AB381DC-A0E2-44F6-AE13-929E96E94F6A}"/>
              </a:ext>
            </a:extLst>
          </p:cNvPr>
          <p:cNvSpPr txBox="1"/>
          <p:nvPr/>
        </p:nvSpPr>
        <p:spPr>
          <a:xfrm>
            <a:off x="5667952" y="1497404"/>
            <a:ext cx="2349190" cy="59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不成比例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370698A-6EDE-4B08-85DF-6FD0A3214031}"/>
              </a:ext>
            </a:extLst>
          </p:cNvPr>
          <p:cNvSpPr txBox="1"/>
          <p:nvPr/>
        </p:nvSpPr>
        <p:spPr>
          <a:xfrm>
            <a:off x="4170363" y="2811463"/>
            <a:ext cx="2349190" cy="59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成正比例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F1BAA68-803B-4228-AB1C-C9A0D6996C51}"/>
              </a:ext>
            </a:extLst>
          </p:cNvPr>
          <p:cNvSpPr txBox="1"/>
          <p:nvPr/>
        </p:nvSpPr>
        <p:spPr>
          <a:xfrm>
            <a:off x="5076145" y="3960029"/>
            <a:ext cx="2347034" cy="59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成反比例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111CDE0-589F-4E30-BF58-445E90F733B9}"/>
              </a:ext>
            </a:extLst>
          </p:cNvPr>
          <p:cNvSpPr txBox="1"/>
          <p:nvPr/>
        </p:nvSpPr>
        <p:spPr>
          <a:xfrm>
            <a:off x="0" y="1389063"/>
            <a:ext cx="8639175" cy="2082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4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</a:t>
            </a:r>
            <a:r>
              <a:rPr lang="zh-CN" altLang="en-US" sz="3000" b="1" dirty="0">
                <a:ea typeface="黑体" panose="02010600030101010101" pitchFamily="49" charset="-122"/>
              </a:rPr>
              <a:t>正方体的表面积与它的一个面的面积。</a:t>
            </a:r>
            <a:endParaRPr lang="en-US" altLang="zh-CN" sz="3000" b="1" dirty="0"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5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）已知</a:t>
            </a:r>
            <a:r>
              <a:rPr lang="en-US" altLang="zh-CN" sz="3000" b="1" i="1" dirty="0" err="1">
                <a:latin typeface="+mj-lt"/>
                <a:ea typeface="黑体" panose="02010600030101010101" pitchFamily="49" charset="-122"/>
              </a:rPr>
              <a:t>xy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=1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y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与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x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）出油率一定，花生油的质量与花生的质量。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5B407BB-C267-4E0C-A087-EAD172BDA0B1}"/>
              </a:ext>
            </a:extLst>
          </p:cNvPr>
          <p:cNvSpPr txBox="1"/>
          <p:nvPr/>
        </p:nvSpPr>
        <p:spPr>
          <a:xfrm>
            <a:off x="5589402" y="816058"/>
            <a:ext cx="2382548" cy="59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成正比例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A59DC70-EDD8-4E48-B0FE-76B2DAA5C86A}"/>
              </a:ext>
            </a:extLst>
          </p:cNvPr>
          <p:cNvSpPr txBox="1"/>
          <p:nvPr/>
        </p:nvSpPr>
        <p:spPr>
          <a:xfrm>
            <a:off x="3968750" y="2170113"/>
            <a:ext cx="2382548" cy="59213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成反比例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E68E124-6BB1-42DF-8221-8EF61B5C577F}"/>
              </a:ext>
            </a:extLst>
          </p:cNvPr>
          <p:cNvSpPr txBox="1"/>
          <p:nvPr/>
        </p:nvSpPr>
        <p:spPr>
          <a:xfrm>
            <a:off x="6262688" y="3382963"/>
            <a:ext cx="2382548" cy="59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成正比例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20">
            <a:extLst>
              <a:ext uri="{FF2B5EF4-FFF2-40B4-BE49-F238E27FC236}">
                <a16:creationId xmlns:a16="http://schemas.microsoft.com/office/drawing/2014/main" id="{2C978D8A-37B6-487C-A868-BEF759201108}"/>
              </a:ext>
            </a:extLst>
          </p:cNvPr>
          <p:cNvSpPr txBox="1"/>
          <p:nvPr/>
        </p:nvSpPr>
        <p:spPr>
          <a:xfrm>
            <a:off x="135270" y="521824"/>
            <a:ext cx="8794974" cy="147473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3. 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妈妈和面做面条，一共做了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1.8kg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，面粉和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水的质量比是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7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∶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2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。面粉和水分别用了多少千克？</a:t>
            </a:r>
          </a:p>
        </p:txBody>
      </p:sp>
      <p:grpSp>
        <p:nvGrpSpPr>
          <p:cNvPr id="22" name="组合 2">
            <a:extLst>
              <a:ext uri="{FF2B5EF4-FFF2-40B4-BE49-F238E27FC236}">
                <a16:creationId xmlns:a16="http://schemas.microsoft.com/office/drawing/2014/main" id="{3FFE62AA-FC5D-449E-BF59-C0CFD4B65B3C}"/>
              </a:ext>
            </a:extLst>
          </p:cNvPr>
          <p:cNvGrpSpPr>
            <a:grpSpLocks/>
          </p:cNvGrpSpPr>
          <p:nvPr/>
        </p:nvGrpSpPr>
        <p:grpSpPr bwMode="auto">
          <a:xfrm>
            <a:off x="1819713" y="1846263"/>
            <a:ext cx="5657479" cy="1152525"/>
            <a:chOff x="794360" y="2066513"/>
            <a:chExt cx="5656818" cy="1152318"/>
          </a:xfrm>
        </p:grpSpPr>
        <p:sp>
          <p:nvSpPr>
            <p:cNvPr id="23" name="文本框 3">
              <a:extLst>
                <a:ext uri="{FF2B5EF4-FFF2-40B4-BE49-F238E27FC236}">
                  <a16:creationId xmlns:a16="http://schemas.microsoft.com/office/drawing/2014/main" id="{A5F2B7B4-A7DE-4651-B7E6-CC65600C9912}"/>
                </a:ext>
              </a:extLst>
            </p:cNvPr>
            <p:cNvSpPr txBox="1"/>
            <p:nvPr/>
          </p:nvSpPr>
          <p:spPr>
            <a:xfrm>
              <a:off x="794360" y="2349037"/>
              <a:ext cx="1420416" cy="6265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面粉：</a:t>
              </a:r>
            </a:p>
          </p:txBody>
        </p:sp>
        <p:grpSp>
          <p:nvGrpSpPr>
            <p:cNvPr id="24" name="组合 14">
              <a:extLst>
                <a:ext uri="{FF2B5EF4-FFF2-40B4-BE49-F238E27FC236}">
                  <a16:creationId xmlns:a16="http://schemas.microsoft.com/office/drawing/2014/main" id="{7FDBB95A-E8E4-4381-8799-04B99707CC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9807" y="2066513"/>
              <a:ext cx="4241371" cy="1152318"/>
              <a:chOff x="2163086" y="2215919"/>
              <a:chExt cx="4241371" cy="1152318"/>
            </a:xfrm>
          </p:grpSpPr>
          <p:sp>
            <p:nvSpPr>
              <p:cNvPr id="25" name="文本框 5">
                <a:extLst>
                  <a:ext uri="{FF2B5EF4-FFF2-40B4-BE49-F238E27FC236}">
                    <a16:creationId xmlns:a16="http://schemas.microsoft.com/office/drawing/2014/main" id="{DD76E625-D56F-4E05-81B8-A921F77CD882}"/>
                  </a:ext>
                </a:extLst>
              </p:cNvPr>
              <p:cNvSpPr txBox="1"/>
              <p:nvPr/>
            </p:nvSpPr>
            <p:spPr>
              <a:xfrm>
                <a:off x="2163086" y="2503204"/>
                <a:ext cx="4241371" cy="62659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  <a:defRPr/>
                </a:pPr>
                <a:r>
                  <a:rPr lang="en-US" altLang="zh-CN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1.8×           =1.4</a:t>
                </a:r>
                <a:r>
                  <a: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（</a:t>
                </a:r>
                <a:r>
                  <a:rPr lang="en-US" altLang="zh-CN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kg</a:t>
                </a:r>
                <a:r>
                  <a: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）</a:t>
                </a:r>
              </a:p>
            </p:txBody>
          </p:sp>
          <p:grpSp>
            <p:nvGrpSpPr>
              <p:cNvPr id="26" name="组合 16">
                <a:extLst>
                  <a:ext uri="{FF2B5EF4-FFF2-40B4-BE49-F238E27FC236}">
                    <a16:creationId xmlns:a16="http://schemas.microsoft.com/office/drawing/2014/main" id="{1AED1DF7-82FC-4A55-8E65-F304510485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53571" y="2215919"/>
                <a:ext cx="877784" cy="1152318"/>
                <a:chOff x="3086710" y="3477390"/>
                <a:chExt cx="877784" cy="1152318"/>
              </a:xfrm>
            </p:grpSpPr>
            <p:sp>
              <p:nvSpPr>
                <p:cNvPr id="27" name="文本框 7">
                  <a:extLst>
                    <a:ext uri="{FF2B5EF4-FFF2-40B4-BE49-F238E27FC236}">
                      <a16:creationId xmlns:a16="http://schemas.microsoft.com/office/drawing/2014/main" id="{13891366-7130-46D5-AAD6-7466C4C287A6}"/>
                    </a:ext>
                  </a:extLst>
                </p:cNvPr>
                <p:cNvSpPr txBox="1"/>
                <p:nvPr/>
              </p:nvSpPr>
              <p:spPr>
                <a:xfrm>
                  <a:off x="3331156" y="3477390"/>
                  <a:ext cx="388891" cy="63171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3200" b="1" dirty="0">
                      <a:solidFill>
                        <a:srgbClr val="FF0000"/>
                      </a:solidFill>
                      <a:latin typeface="+mj-lt"/>
                      <a:ea typeface="黑体" panose="02010600030101010101" pitchFamily="49" charset="-122"/>
                    </a:rPr>
                    <a:t>7</a:t>
                  </a:r>
                  <a:endPara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endParaRPr>
                </a:p>
              </p:txBody>
            </p:sp>
            <p:sp>
              <p:nvSpPr>
                <p:cNvPr id="28" name="文本框 8">
                  <a:extLst>
                    <a:ext uri="{FF2B5EF4-FFF2-40B4-BE49-F238E27FC236}">
                      <a16:creationId xmlns:a16="http://schemas.microsoft.com/office/drawing/2014/main" id="{CBE637FD-1E8F-47C0-AE9F-0BC37490EF54}"/>
                    </a:ext>
                  </a:extLst>
                </p:cNvPr>
                <p:cNvSpPr txBox="1"/>
                <p:nvPr/>
              </p:nvSpPr>
              <p:spPr>
                <a:xfrm>
                  <a:off x="3135916" y="3997996"/>
                  <a:ext cx="828578" cy="63171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3200" b="1" dirty="0">
                      <a:solidFill>
                        <a:srgbClr val="FF0000"/>
                      </a:solidFill>
                      <a:latin typeface="+mj-lt"/>
                      <a:ea typeface="黑体" panose="02010600030101010101" pitchFamily="49" charset="-122"/>
                    </a:rPr>
                    <a:t>7+2</a:t>
                  </a:r>
                  <a:endPara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endParaRPr>
                </a:p>
              </p:txBody>
            </p:sp>
            <p:cxnSp>
              <p:nvCxnSpPr>
                <p:cNvPr id="29" name="直接连接符 28">
                  <a:extLst>
                    <a:ext uri="{FF2B5EF4-FFF2-40B4-BE49-F238E27FC236}">
                      <a16:creationId xmlns:a16="http://schemas.microsoft.com/office/drawing/2014/main" id="{5A09D7A7-42A9-4695-B17B-60AE635A0BAB}"/>
                    </a:ext>
                  </a:extLst>
                </p:cNvPr>
                <p:cNvCxnSpPr/>
                <p:nvPr/>
              </p:nvCxnSpPr>
              <p:spPr>
                <a:xfrm>
                  <a:off x="3086710" y="4082118"/>
                  <a:ext cx="860324" cy="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组合 3">
            <a:extLst>
              <a:ext uri="{FF2B5EF4-FFF2-40B4-BE49-F238E27FC236}">
                <a16:creationId xmlns:a16="http://schemas.microsoft.com/office/drawing/2014/main" id="{97BFD32E-FADE-402B-876A-01EE5E8E15E9}"/>
              </a:ext>
            </a:extLst>
          </p:cNvPr>
          <p:cNvGrpSpPr>
            <a:grpSpLocks/>
          </p:cNvGrpSpPr>
          <p:nvPr/>
        </p:nvGrpSpPr>
        <p:grpSpPr bwMode="auto">
          <a:xfrm>
            <a:off x="2187575" y="2795588"/>
            <a:ext cx="5289617" cy="1152525"/>
            <a:chOff x="1162179" y="2066513"/>
            <a:chExt cx="5288999" cy="1152318"/>
          </a:xfrm>
        </p:grpSpPr>
        <p:sp>
          <p:nvSpPr>
            <p:cNvPr id="31" name="文本框 11">
              <a:extLst>
                <a:ext uri="{FF2B5EF4-FFF2-40B4-BE49-F238E27FC236}">
                  <a16:creationId xmlns:a16="http://schemas.microsoft.com/office/drawing/2014/main" id="{EB71CF72-3579-4900-9B4A-C88E38B9E4DB}"/>
                </a:ext>
              </a:extLst>
            </p:cNvPr>
            <p:cNvSpPr txBox="1"/>
            <p:nvPr/>
          </p:nvSpPr>
          <p:spPr>
            <a:xfrm>
              <a:off x="1162179" y="2349037"/>
              <a:ext cx="1249162" cy="6265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水：</a:t>
              </a:r>
            </a:p>
          </p:txBody>
        </p:sp>
        <p:grpSp>
          <p:nvGrpSpPr>
            <p:cNvPr id="32" name="组合 7">
              <a:extLst>
                <a:ext uri="{FF2B5EF4-FFF2-40B4-BE49-F238E27FC236}">
                  <a16:creationId xmlns:a16="http://schemas.microsoft.com/office/drawing/2014/main" id="{D2C2160A-47B2-4995-A78C-9F0CFBB4C9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9807" y="2066513"/>
              <a:ext cx="4241371" cy="1152318"/>
              <a:chOff x="2163086" y="2215919"/>
              <a:chExt cx="4241371" cy="1152318"/>
            </a:xfrm>
          </p:grpSpPr>
          <p:sp>
            <p:nvSpPr>
              <p:cNvPr id="33" name="文本框 13">
                <a:extLst>
                  <a:ext uri="{FF2B5EF4-FFF2-40B4-BE49-F238E27FC236}">
                    <a16:creationId xmlns:a16="http://schemas.microsoft.com/office/drawing/2014/main" id="{89048D52-714D-487B-86A0-3900FDED037C}"/>
                  </a:ext>
                </a:extLst>
              </p:cNvPr>
              <p:cNvSpPr txBox="1"/>
              <p:nvPr/>
            </p:nvSpPr>
            <p:spPr>
              <a:xfrm>
                <a:off x="2163086" y="2503204"/>
                <a:ext cx="4241371" cy="62659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  <a:defRPr/>
                </a:pPr>
                <a:r>
                  <a:rPr lang="en-US" altLang="zh-CN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1.8×           =0.4</a:t>
                </a:r>
                <a:r>
                  <a: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（</a:t>
                </a:r>
                <a:r>
                  <a:rPr lang="en-US" altLang="zh-CN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kg</a:t>
                </a:r>
                <a:r>
                  <a: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）</a:t>
                </a:r>
              </a:p>
            </p:txBody>
          </p:sp>
          <p:grpSp>
            <p:nvGrpSpPr>
              <p:cNvPr id="34" name="组合 9">
                <a:extLst>
                  <a:ext uri="{FF2B5EF4-FFF2-40B4-BE49-F238E27FC236}">
                    <a16:creationId xmlns:a16="http://schemas.microsoft.com/office/drawing/2014/main" id="{04B533FE-0D89-4E90-B1B3-EE0604B16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53571" y="2215919"/>
                <a:ext cx="877784" cy="1152318"/>
                <a:chOff x="3086710" y="3477390"/>
                <a:chExt cx="877784" cy="1152318"/>
              </a:xfrm>
            </p:grpSpPr>
            <p:sp>
              <p:nvSpPr>
                <p:cNvPr id="35" name="文本框 15">
                  <a:extLst>
                    <a:ext uri="{FF2B5EF4-FFF2-40B4-BE49-F238E27FC236}">
                      <a16:creationId xmlns:a16="http://schemas.microsoft.com/office/drawing/2014/main" id="{AA6A51F1-D05A-4D2C-A47D-0AA24317D6D5}"/>
                    </a:ext>
                  </a:extLst>
                </p:cNvPr>
                <p:cNvSpPr txBox="1"/>
                <p:nvPr/>
              </p:nvSpPr>
              <p:spPr>
                <a:xfrm>
                  <a:off x="3331156" y="3477390"/>
                  <a:ext cx="388891" cy="63171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3200" b="1" dirty="0">
                      <a:solidFill>
                        <a:srgbClr val="FF0000"/>
                      </a:solidFill>
                      <a:latin typeface="+mj-lt"/>
                      <a:ea typeface="黑体" panose="02010600030101010101" pitchFamily="49" charset="-122"/>
                    </a:rPr>
                    <a:t>2</a:t>
                  </a:r>
                  <a:endPara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endParaRPr>
                </a:p>
              </p:txBody>
            </p:sp>
            <p:sp>
              <p:nvSpPr>
                <p:cNvPr id="36" name="文本框 16">
                  <a:extLst>
                    <a:ext uri="{FF2B5EF4-FFF2-40B4-BE49-F238E27FC236}">
                      <a16:creationId xmlns:a16="http://schemas.microsoft.com/office/drawing/2014/main" id="{4AE91B25-2642-4E0B-9C80-D942675314A5}"/>
                    </a:ext>
                  </a:extLst>
                </p:cNvPr>
                <p:cNvSpPr txBox="1"/>
                <p:nvPr/>
              </p:nvSpPr>
              <p:spPr>
                <a:xfrm>
                  <a:off x="3135916" y="3997996"/>
                  <a:ext cx="828578" cy="63171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3200" b="1" dirty="0">
                      <a:solidFill>
                        <a:srgbClr val="FF0000"/>
                      </a:solidFill>
                      <a:latin typeface="+mj-lt"/>
                      <a:ea typeface="黑体" panose="02010600030101010101" pitchFamily="49" charset="-122"/>
                    </a:rPr>
                    <a:t>7+2</a:t>
                  </a:r>
                  <a:endPara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endParaRPr>
                </a:p>
              </p:txBody>
            </p:sp>
            <p:cxnSp>
              <p:nvCxnSpPr>
                <p:cNvPr id="37" name="直接连接符 36">
                  <a:extLst>
                    <a:ext uri="{FF2B5EF4-FFF2-40B4-BE49-F238E27FC236}">
                      <a16:creationId xmlns:a16="http://schemas.microsoft.com/office/drawing/2014/main" id="{8283DC38-0864-442D-B2E3-D645BE0D9094}"/>
                    </a:ext>
                  </a:extLst>
                </p:cNvPr>
                <p:cNvCxnSpPr/>
                <p:nvPr/>
              </p:nvCxnSpPr>
              <p:spPr>
                <a:xfrm>
                  <a:off x="3086710" y="4082118"/>
                  <a:ext cx="860324" cy="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8" name="文本框 18">
            <a:extLst>
              <a:ext uri="{FF2B5EF4-FFF2-40B4-BE49-F238E27FC236}">
                <a16:creationId xmlns:a16="http://schemas.microsoft.com/office/drawing/2014/main" id="{03619134-4577-4A05-A379-E1F4F32F7930}"/>
              </a:ext>
            </a:extLst>
          </p:cNvPr>
          <p:cNvSpPr txBox="1"/>
          <p:nvPr/>
        </p:nvSpPr>
        <p:spPr>
          <a:xfrm>
            <a:off x="1397000" y="3951288"/>
            <a:ext cx="6893560" cy="6267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答：用了面粉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1.4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千克，水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0.4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千克。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9F63BE6-DCDB-4FA0-B4B0-1D1ABCF1B019}"/>
              </a:ext>
            </a:extLst>
          </p:cNvPr>
          <p:cNvSpPr txBox="1"/>
          <p:nvPr/>
        </p:nvSpPr>
        <p:spPr>
          <a:xfrm>
            <a:off x="559394" y="1314226"/>
            <a:ext cx="8025212" cy="248775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4.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一块金牌重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412g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，其中所含的黄金质量与金牌总质量的比为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3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∶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206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。做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302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块这样的金牌需要黄金多少克？</a:t>
            </a:r>
          </a:p>
        </p:txBody>
      </p:sp>
    </p:spTree>
    <p:extLst>
      <p:ext uri="{BB962C8B-B14F-4D97-AF65-F5344CB8AC3E}">
        <p14:creationId xmlns:p14="http://schemas.microsoft.com/office/powerpoint/2010/main" val="2442778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2">
            <a:extLst>
              <a:ext uri="{FF2B5EF4-FFF2-40B4-BE49-F238E27FC236}">
                <a16:creationId xmlns:a16="http://schemas.microsoft.com/office/drawing/2014/main" id="{A4F337D7-4051-499F-BC3B-3FDB4138CD23}"/>
              </a:ext>
            </a:extLst>
          </p:cNvPr>
          <p:cNvGrpSpPr>
            <a:grpSpLocks/>
          </p:cNvGrpSpPr>
          <p:nvPr/>
        </p:nvGrpSpPr>
        <p:grpSpPr bwMode="auto">
          <a:xfrm>
            <a:off x="1307495" y="988679"/>
            <a:ext cx="6482718" cy="1830106"/>
            <a:chOff x="57862" y="1381333"/>
            <a:chExt cx="6024894" cy="1831113"/>
          </a:xfrm>
        </p:grpSpPr>
        <p:sp>
          <p:nvSpPr>
            <p:cNvPr id="15" name="文本框 3">
              <a:extLst>
                <a:ext uri="{FF2B5EF4-FFF2-40B4-BE49-F238E27FC236}">
                  <a16:creationId xmlns:a16="http://schemas.microsoft.com/office/drawing/2014/main" id="{1C492466-1885-419F-935B-B1C4A230A665}"/>
                </a:ext>
              </a:extLst>
            </p:cNvPr>
            <p:cNvSpPr txBox="1"/>
            <p:nvPr/>
          </p:nvSpPr>
          <p:spPr>
            <a:xfrm>
              <a:off x="57862" y="1381333"/>
              <a:ext cx="5226253" cy="6274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一块金牌中黄金含量：</a:t>
              </a:r>
            </a:p>
          </p:txBody>
        </p:sp>
        <p:grpSp>
          <p:nvGrpSpPr>
            <p:cNvPr id="16" name="组合 6">
              <a:extLst>
                <a:ext uri="{FF2B5EF4-FFF2-40B4-BE49-F238E27FC236}">
                  <a16:creationId xmlns:a16="http://schemas.microsoft.com/office/drawing/2014/main" id="{9BA73A41-10F3-4251-90CE-CD0F954DD6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4317" y="2059401"/>
              <a:ext cx="5088439" cy="1153045"/>
              <a:chOff x="947596" y="2208807"/>
              <a:chExt cx="5088439" cy="1153045"/>
            </a:xfrm>
          </p:grpSpPr>
          <p:sp>
            <p:nvSpPr>
              <p:cNvPr id="17" name="文本框 5">
                <a:extLst>
                  <a:ext uri="{FF2B5EF4-FFF2-40B4-BE49-F238E27FC236}">
                    <a16:creationId xmlns:a16="http://schemas.microsoft.com/office/drawing/2014/main" id="{64EC2794-FC20-493A-A235-95BCB875C6BB}"/>
                  </a:ext>
                </a:extLst>
              </p:cNvPr>
              <p:cNvSpPr txBox="1"/>
              <p:nvPr/>
            </p:nvSpPr>
            <p:spPr>
              <a:xfrm>
                <a:off x="947596" y="2496303"/>
                <a:ext cx="5088439" cy="6270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  <a:defRPr/>
                </a:pPr>
                <a:r>
                  <a:rPr lang="en-US" altLang="zh-CN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412×            =6</a:t>
                </a:r>
                <a:r>
                  <a: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（</a:t>
                </a:r>
                <a:r>
                  <a:rPr lang="en-US" altLang="zh-CN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g</a:t>
                </a:r>
                <a:r>
                  <a: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rPr>
                  <a:t>）</a:t>
                </a:r>
              </a:p>
            </p:txBody>
          </p:sp>
          <p:grpSp>
            <p:nvGrpSpPr>
              <p:cNvPr id="18" name="组合 8">
                <a:extLst>
                  <a:ext uri="{FF2B5EF4-FFF2-40B4-BE49-F238E27FC236}">
                    <a16:creationId xmlns:a16="http://schemas.microsoft.com/office/drawing/2014/main" id="{27A7DF9F-4A6A-4F6D-9949-8D2D83E4F9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09884" y="2208807"/>
                <a:ext cx="902541" cy="1153045"/>
                <a:chOff x="1843023" y="3470278"/>
                <a:chExt cx="902541" cy="1153045"/>
              </a:xfrm>
            </p:grpSpPr>
            <p:sp>
              <p:nvSpPr>
                <p:cNvPr id="19" name="文本框 7">
                  <a:extLst>
                    <a:ext uri="{FF2B5EF4-FFF2-40B4-BE49-F238E27FC236}">
                      <a16:creationId xmlns:a16="http://schemas.microsoft.com/office/drawing/2014/main" id="{6834B8F7-4A60-4E8F-9D8A-239CEE5AEC3C}"/>
                    </a:ext>
                  </a:extLst>
                </p:cNvPr>
                <p:cNvSpPr txBox="1"/>
                <p:nvPr/>
              </p:nvSpPr>
              <p:spPr>
                <a:xfrm>
                  <a:off x="2139130" y="3470278"/>
                  <a:ext cx="390454" cy="63217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3200" b="1" dirty="0">
                      <a:solidFill>
                        <a:srgbClr val="FF0000"/>
                      </a:solidFill>
                      <a:latin typeface="+mj-lt"/>
                      <a:ea typeface="黑体" panose="02010600030101010101" pitchFamily="49" charset="-122"/>
                    </a:rPr>
                    <a:t>3</a:t>
                  </a:r>
                  <a:endPara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endParaRPr>
                </a:p>
              </p:txBody>
            </p:sp>
            <p:sp>
              <p:nvSpPr>
                <p:cNvPr id="20" name="文本框 8">
                  <a:extLst>
                    <a:ext uri="{FF2B5EF4-FFF2-40B4-BE49-F238E27FC236}">
                      <a16:creationId xmlns:a16="http://schemas.microsoft.com/office/drawing/2014/main" id="{FC0BD4E3-37F9-4F2F-AACC-8B2DA963D955}"/>
                    </a:ext>
                  </a:extLst>
                </p:cNvPr>
                <p:cNvSpPr txBox="1"/>
                <p:nvPr/>
              </p:nvSpPr>
              <p:spPr>
                <a:xfrm>
                  <a:off x="1945490" y="3991264"/>
                  <a:ext cx="800074" cy="63205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3200" b="1" dirty="0">
                      <a:solidFill>
                        <a:srgbClr val="FF0000"/>
                      </a:solidFill>
                      <a:latin typeface="+mj-lt"/>
                      <a:ea typeface="黑体" panose="02010600030101010101" pitchFamily="49" charset="-122"/>
                    </a:rPr>
                    <a:t>206</a:t>
                  </a:r>
                  <a:endParaRPr lang="zh-CN" altLang="en-US" sz="3200" b="1" dirty="0">
                    <a:solidFill>
                      <a:srgbClr val="FF0000"/>
                    </a:solidFill>
                    <a:latin typeface="+mj-lt"/>
                    <a:ea typeface="黑体" panose="02010600030101010101" pitchFamily="49" charset="-122"/>
                  </a:endParaRPr>
                </a:p>
              </p:txBody>
            </p:sp>
            <p:cxnSp>
              <p:nvCxnSpPr>
                <p:cNvPr id="21" name="直接连接符 20">
                  <a:extLst>
                    <a:ext uri="{FF2B5EF4-FFF2-40B4-BE49-F238E27FC236}">
                      <a16:creationId xmlns:a16="http://schemas.microsoft.com/office/drawing/2014/main" id="{DD129A94-B49C-4173-BDB5-4C6E944A9B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43023" y="4075449"/>
                  <a:ext cx="858629" cy="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2" name="文本框 10">
            <a:extLst>
              <a:ext uri="{FF2B5EF4-FFF2-40B4-BE49-F238E27FC236}">
                <a16:creationId xmlns:a16="http://schemas.microsoft.com/office/drawing/2014/main" id="{D92F6BC3-06C8-4460-878B-FE039A74A530}"/>
              </a:ext>
            </a:extLst>
          </p:cNvPr>
          <p:cNvSpPr txBox="1"/>
          <p:nvPr/>
        </p:nvSpPr>
        <p:spPr>
          <a:xfrm>
            <a:off x="1844080" y="2895601"/>
            <a:ext cx="4469250" cy="6270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302×6=1812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g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）</a:t>
            </a:r>
          </a:p>
        </p:txBody>
      </p:sp>
      <p:sp>
        <p:nvSpPr>
          <p:cNvPr id="23" name="文本框 11">
            <a:extLst>
              <a:ext uri="{FF2B5EF4-FFF2-40B4-BE49-F238E27FC236}">
                <a16:creationId xmlns:a16="http://schemas.microsoft.com/office/drawing/2014/main" id="{1E56FD46-3BDF-48B1-95DD-20B7BC606E34}"/>
              </a:ext>
            </a:extLst>
          </p:cNvPr>
          <p:cNvSpPr txBox="1"/>
          <p:nvPr/>
        </p:nvSpPr>
        <p:spPr>
          <a:xfrm>
            <a:off x="1222934" y="3618917"/>
            <a:ext cx="7123550" cy="6270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答：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 302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块金牌需要黄金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1812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克。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12CD8A7-A82D-49C4-9530-91D60BA91526}"/>
              </a:ext>
            </a:extLst>
          </p:cNvPr>
          <p:cNvSpPr txBox="1"/>
          <p:nvPr/>
        </p:nvSpPr>
        <p:spPr>
          <a:xfrm>
            <a:off x="243526" y="651412"/>
            <a:ext cx="7819819" cy="36921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5.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甲地到乙地的高速公路大约长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200km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，乙地到丙地大约长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280km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。一辆汽车从甲地出发经乙地开往丙地，当行驶到乙地时用了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2.5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小时。按照这个速度，该车从甲地到丙地大约需要多少小时？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">
            <a:extLst>
              <a:ext uri="{FF2B5EF4-FFF2-40B4-BE49-F238E27FC236}">
                <a16:creationId xmlns:a16="http://schemas.microsoft.com/office/drawing/2014/main" id="{9139B4F7-DDDA-4A3D-A30F-E148DA77F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74" y="1096387"/>
            <a:ext cx="8073386" cy="663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hangingPunct="1">
              <a:lnSpc>
                <a:spcPct val="13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解：设该车从甲地到丙地大约需要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小时。</a:t>
            </a:r>
          </a:p>
        </p:txBody>
      </p:sp>
      <p:grpSp>
        <p:nvGrpSpPr>
          <p:cNvPr id="15" name="组合 2">
            <a:extLst>
              <a:ext uri="{FF2B5EF4-FFF2-40B4-BE49-F238E27FC236}">
                <a16:creationId xmlns:a16="http://schemas.microsoft.com/office/drawing/2014/main" id="{816E58BD-1899-435A-9949-2144D0806258}"/>
              </a:ext>
            </a:extLst>
          </p:cNvPr>
          <p:cNvGrpSpPr>
            <a:grpSpLocks/>
          </p:cNvGrpSpPr>
          <p:nvPr/>
        </p:nvGrpSpPr>
        <p:grpSpPr bwMode="auto">
          <a:xfrm>
            <a:off x="3108862" y="1914547"/>
            <a:ext cx="3530269" cy="1206387"/>
            <a:chOff x="898247" y="1829168"/>
            <a:chExt cx="3532185" cy="1206657"/>
          </a:xfrm>
        </p:grpSpPr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5005D8E7-98F0-4980-A6CF-ED0320E7BCD7}"/>
                </a:ext>
              </a:extLst>
            </p:cNvPr>
            <p:cNvSpPr txBox="1"/>
            <p:nvPr/>
          </p:nvSpPr>
          <p:spPr>
            <a:xfrm>
              <a:off x="898247" y="1829168"/>
              <a:ext cx="1511460" cy="6318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200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7ECEC5C6-628A-4FBA-A545-A6F7893216D9}"/>
                </a:ext>
              </a:extLst>
            </p:cNvPr>
            <p:cNvCxnSpPr>
              <a:cxnSpLocks/>
            </p:cNvCxnSpPr>
            <p:nvPr/>
          </p:nvCxnSpPr>
          <p:spPr>
            <a:xfrm>
              <a:off x="1177468" y="2434141"/>
              <a:ext cx="88471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8B7A7A58-4D02-4149-B257-5A2E68B9BE35}"/>
                </a:ext>
              </a:extLst>
            </p:cNvPr>
            <p:cNvSpPr txBox="1"/>
            <p:nvPr/>
          </p:nvSpPr>
          <p:spPr>
            <a:xfrm>
              <a:off x="1089617" y="2403972"/>
              <a:ext cx="1146192" cy="6318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2.5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53B8022D-4BBB-4B93-82C7-FCE56F8DC450}"/>
                </a:ext>
              </a:extLst>
            </p:cNvPr>
            <p:cNvSpPr txBox="1"/>
            <p:nvPr/>
          </p:nvSpPr>
          <p:spPr>
            <a:xfrm>
              <a:off x="2303617" y="2087988"/>
              <a:ext cx="418931" cy="6318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=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22A06C61-7577-4DBE-8FA2-3332DFC1290F}"/>
                </a:ext>
              </a:extLst>
            </p:cNvPr>
            <p:cNvSpPr txBox="1"/>
            <p:nvPr/>
          </p:nvSpPr>
          <p:spPr>
            <a:xfrm>
              <a:off x="2306796" y="1849810"/>
              <a:ext cx="2123636" cy="6318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200+280</a:t>
              </a:r>
              <a:endPara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21" name="直接连接符 20">
              <a:extLst>
                <a:ext uri="{FF2B5EF4-FFF2-40B4-BE49-F238E27FC236}">
                  <a16:creationId xmlns:a16="http://schemas.microsoft.com/office/drawing/2014/main" id="{F481474D-1F68-43C3-A538-98D2BAEDEF07}"/>
                </a:ext>
              </a:extLst>
            </p:cNvPr>
            <p:cNvCxnSpPr>
              <a:cxnSpLocks/>
            </p:cNvCxnSpPr>
            <p:nvPr/>
          </p:nvCxnSpPr>
          <p:spPr>
            <a:xfrm>
              <a:off x="2659410" y="2434141"/>
              <a:ext cx="145334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AF2CA45A-A8DE-4062-B8AA-088A1E3B0621}"/>
                </a:ext>
              </a:extLst>
            </p:cNvPr>
            <p:cNvSpPr txBox="1"/>
            <p:nvPr/>
          </p:nvSpPr>
          <p:spPr>
            <a:xfrm>
              <a:off x="3186746" y="2384917"/>
              <a:ext cx="363734" cy="6318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3200" b="1" i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x</a:t>
              </a:r>
              <a:endParaRPr lang="zh-CN" altLang="en-US" sz="32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</p:grpSp>
      <p:sp>
        <p:nvSpPr>
          <p:cNvPr id="23" name="文本框 22">
            <a:extLst>
              <a:ext uri="{FF2B5EF4-FFF2-40B4-BE49-F238E27FC236}">
                <a16:creationId xmlns:a16="http://schemas.microsoft.com/office/drawing/2014/main" id="{0F47448A-FBC6-45FF-A7F0-0A3385AB1D1D}"/>
              </a:ext>
            </a:extLst>
          </p:cNvPr>
          <p:cNvSpPr txBox="1"/>
          <p:nvPr/>
        </p:nvSpPr>
        <p:spPr>
          <a:xfrm>
            <a:off x="4348121" y="3060289"/>
            <a:ext cx="2220912" cy="63171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x 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= 6</a:t>
            </a:r>
            <a:endParaRPr lang="zh-CN" altLang="en-US" sz="32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E8AEC33-EA1A-4767-9B6E-E0375EF04AA3}"/>
              </a:ext>
            </a:extLst>
          </p:cNvPr>
          <p:cNvSpPr txBox="1"/>
          <p:nvPr/>
        </p:nvSpPr>
        <p:spPr>
          <a:xfrm>
            <a:off x="1026659" y="3748769"/>
            <a:ext cx="7673204" cy="6267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答：该车从甲地到丙地大约需要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小时。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-黑-T-A">
      <a:majorFont>
        <a:latin typeface="Times New Roman"/>
        <a:ea typeface="黑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Times New Roman"/>
        <a:ea typeface="黑体"/>
        <a:cs typeface=""/>
      </a:majorFont>
      <a:minorFont>
        <a:latin typeface="Times New Roman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Pages>0</Pages>
  <Words>545</Words>
  <Characters>0</Characters>
  <Application>Microsoft Office PowerPoint</Application>
  <DocSecurity>0</DocSecurity>
  <PresentationFormat>全屏显示(16:9)</PresentationFormat>
  <Lines>0</Lines>
  <Paragraphs>62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黑体</vt:lpstr>
      <vt:lpstr>楷体</vt:lpstr>
      <vt:lpstr>楷体_GB2312</vt:lpstr>
      <vt:lpstr>宋体</vt:lpstr>
      <vt:lpstr>Arial</vt:lpstr>
      <vt:lpstr>Calibri</vt:lpstr>
      <vt:lpstr>Times New Roman</vt:lpstr>
      <vt:lpstr>1_Office 主题​​</vt:lpstr>
      <vt:lpstr>3_Office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状元成才路</Manager>
  <Company>状元成才路</Company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状元成才路</dc:title>
  <dc:subject>状元成才路</dc:subject>
  <dc:creator>状元成才路;User</dc:creator>
  <cp:keywords>状元成才路</cp:keywords>
  <dc:description>状元成才路</dc:description>
  <cp:lastModifiedBy>魏洲 许</cp:lastModifiedBy>
  <cp:revision>23</cp:revision>
  <dcterms:created xsi:type="dcterms:W3CDTF">2016-01-14T07:05:12Z</dcterms:created>
  <dcterms:modified xsi:type="dcterms:W3CDTF">2023-02-12T15:50:52Z</dcterms:modified>
  <cp:category>状元成才路</cp:category>
  <cp:contentStatus>状元成才路</cp:contentStatus>
  <cp:version>状元成才路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2052-10.1.0.5866</vt:lpwstr>
  </property>
</Properties>
</file>