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1"/>
  </p:sldMasterIdLst>
  <p:notesMasterIdLst>
    <p:notesMasterId r:id="rId19"/>
  </p:notesMasterIdLst>
  <p:sldIdLst>
    <p:sldId id="256" r:id="rId2"/>
    <p:sldId id="310" r:id="rId3"/>
    <p:sldId id="311" r:id="rId4"/>
    <p:sldId id="312" r:id="rId5"/>
    <p:sldId id="268" r:id="rId6"/>
    <p:sldId id="270" r:id="rId7"/>
    <p:sldId id="315" r:id="rId8"/>
    <p:sldId id="316" r:id="rId9"/>
    <p:sldId id="336" r:id="rId10"/>
    <p:sldId id="335" r:id="rId11"/>
    <p:sldId id="309" r:id="rId12"/>
    <p:sldId id="337" r:id="rId13"/>
    <p:sldId id="338" r:id="rId14"/>
    <p:sldId id="339" r:id="rId15"/>
    <p:sldId id="340" r:id="rId16"/>
    <p:sldId id="317" r:id="rId17"/>
    <p:sldId id="328" r:id="rId18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6BC"/>
    <a:srgbClr val="0000FF"/>
    <a:srgbClr val="FFFFFF"/>
    <a:srgbClr val="2879F0"/>
    <a:srgbClr val="F25C7C"/>
    <a:srgbClr val="F3994F"/>
    <a:srgbClr val="F3F666"/>
    <a:srgbClr val="52E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245" autoAdjust="0"/>
  </p:normalViewPr>
  <p:slideViewPr>
    <p:cSldViewPr snapToGrid="0">
      <p:cViewPr varScale="1">
        <p:scale>
          <a:sx n="107" d="100"/>
          <a:sy n="107" d="100"/>
        </p:scale>
        <p:origin x="84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2CF4BEB-9D32-4D10-A71F-3487743C70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214FE40-23DC-4139-9F83-3957CB1DB3C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A79D84-98FE-4515-86CE-89249741BBD9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D5C1EAAE-3029-405F-8CC1-D974EDE8C4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20B668DB-08CC-4949-82CC-AFA18A07E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921044-7D4B-4ED2-934C-8F77D01D99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7EA949-3E29-4CC5-AC44-36BE55F8D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DE89D3-2520-46ED-882E-C1A6F44E3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C9CF7558-60A0-4603-9763-3033CADD4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0A4DDDC6-7A8E-47AD-A5B7-F5A203981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6508884E-4E30-4D8B-AF6A-C37828A6A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477B395-F57C-48B8-842C-2F28DA5AB9B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01A261F5-0DED-46BD-A2FC-94087FEDF5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FC149C77-FF33-4C0C-ABCD-6156AA09A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53D39D5B-CFDB-4D9F-B518-8144D33C9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150EFD-ED90-45D8-BC0F-5BF2CDA2D53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88084B46-789D-45BE-BB4F-7572F4F05D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BCFF48D0-5801-4439-9B6E-A1C93ED69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C0BA735D-95EF-4CB1-B064-FCE852E14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4327A3D-DA2C-4BDD-861E-ADAECE2C463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>
            <a:extLst>
              <a:ext uri="{FF2B5EF4-FFF2-40B4-BE49-F238E27FC236}">
                <a16:creationId xmlns:a16="http://schemas.microsoft.com/office/drawing/2014/main" id="{2D9DC8B3-EFBD-4C19-B81C-98E9BAB0F5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0C112120-9716-4468-9A84-F56F7C66E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84" name="灯片编号占位符 3">
            <a:extLst>
              <a:ext uri="{FF2B5EF4-FFF2-40B4-BE49-F238E27FC236}">
                <a16:creationId xmlns:a16="http://schemas.microsoft.com/office/drawing/2014/main" id="{3618230B-CC20-4D60-A6B4-9348175721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914BA3E-E1B3-4F57-8A64-DB9A49B2C70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6A6C4ABF-262E-491A-8505-39E825DDF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88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71E813C0-43F5-4657-A4AD-AEC27DD7D8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0"/>
            <a:ext cx="516572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0A2CDEA0-CA9E-405B-9EF6-D75A7FCD1A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DA5C8B19-8288-4E39-82BF-137A643E1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B7E784B-6173-42B2-B1CC-537D50CF3755}"/>
              </a:ext>
            </a:extLst>
          </p:cNvPr>
          <p:cNvSpPr/>
          <p:nvPr userDrawn="1"/>
        </p:nvSpPr>
        <p:spPr>
          <a:xfrm>
            <a:off x="1020763" y="1042988"/>
            <a:ext cx="7286625" cy="279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9">
            <a:extLst>
              <a:ext uri="{FF2B5EF4-FFF2-40B4-BE49-F238E27FC236}">
                <a16:creationId xmlns:a16="http://schemas.microsoft.com/office/drawing/2014/main" id="{A7829CFD-B5AA-4661-95C9-7E1B182F903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39838" y="1198563"/>
            <a:ext cx="6883400" cy="412750"/>
            <a:chOff x="2257425" y="1552575"/>
            <a:chExt cx="3829050" cy="852487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EB6DBC10-EC90-4B4F-B8A1-B6511AF5362D}"/>
                </a:ext>
              </a:extLst>
            </p:cNvPr>
            <p:cNvCxnSpPr/>
            <p:nvPr/>
          </p:nvCxnSpPr>
          <p:spPr>
            <a:xfrm>
              <a:off x="2271554" y="1552575"/>
              <a:ext cx="0" cy="849207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DA53FDE-414B-404A-8C15-2D3A42A16B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7425" y="1572248"/>
              <a:ext cx="3829050" cy="0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50712D7-9CC3-4BFA-B2FE-623804570344}"/>
                </a:ext>
              </a:extLst>
            </p:cNvPr>
            <p:cNvCxnSpPr/>
            <p:nvPr/>
          </p:nvCxnSpPr>
          <p:spPr>
            <a:xfrm>
              <a:off x="6067047" y="1555853"/>
              <a:ext cx="0" cy="849209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3">
            <a:extLst>
              <a:ext uri="{FF2B5EF4-FFF2-40B4-BE49-F238E27FC236}">
                <a16:creationId xmlns:a16="http://schemas.microsoft.com/office/drawing/2014/main" id="{880E8118-252E-420D-99A1-29131D0B3D16}"/>
              </a:ext>
            </a:extLst>
          </p:cNvPr>
          <p:cNvGrpSpPr>
            <a:grpSpLocks/>
          </p:cNvGrpSpPr>
          <p:nvPr userDrawn="1"/>
        </p:nvGrpSpPr>
        <p:grpSpPr bwMode="auto">
          <a:xfrm flipV="1">
            <a:off x="1239838" y="3132138"/>
            <a:ext cx="6883400" cy="411162"/>
            <a:chOff x="2257425" y="1552575"/>
            <a:chExt cx="3829050" cy="852487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8305A464-D047-4D7E-A07B-E2175E26AC3C}"/>
                </a:ext>
              </a:extLst>
            </p:cNvPr>
            <p:cNvCxnSpPr/>
            <p:nvPr/>
          </p:nvCxnSpPr>
          <p:spPr>
            <a:xfrm>
              <a:off x="2271554" y="1552575"/>
              <a:ext cx="0" cy="849197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00067F4B-558C-4FF6-9063-558D0EB092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7425" y="1572324"/>
              <a:ext cx="3829050" cy="0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8A26F733-C493-4B3C-A855-CB4E2D7EB51B}"/>
                </a:ext>
              </a:extLst>
            </p:cNvPr>
            <p:cNvCxnSpPr/>
            <p:nvPr/>
          </p:nvCxnSpPr>
          <p:spPr>
            <a:xfrm>
              <a:off x="6067047" y="1555865"/>
              <a:ext cx="0" cy="849197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259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115C0405-6738-4AEE-B94F-21886A9C4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88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63CE4AE9-36D3-44F9-9D39-9F0B735E2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0"/>
            <a:ext cx="516572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E319C372-63A0-436C-B61B-8B02FE8F25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5BDBA896-572A-4A19-9048-8E85293113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F7E5582-FCF5-4A72-9D02-9A3771112061}"/>
              </a:ext>
            </a:extLst>
          </p:cNvPr>
          <p:cNvSpPr/>
          <p:nvPr userDrawn="1"/>
        </p:nvSpPr>
        <p:spPr>
          <a:xfrm>
            <a:off x="0" y="377825"/>
            <a:ext cx="9155113" cy="43656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BF91E5-9DAA-4139-B1D6-697B9C17B107}"/>
              </a:ext>
            </a:extLst>
          </p:cNvPr>
          <p:cNvSpPr/>
          <p:nvPr userDrawn="1"/>
        </p:nvSpPr>
        <p:spPr>
          <a:xfrm>
            <a:off x="0" y="368300"/>
            <a:ext cx="9155113" cy="92075"/>
          </a:xfrm>
          <a:prstGeom prst="rect">
            <a:avLst/>
          </a:prstGeom>
          <a:solidFill>
            <a:srgbClr val="ABD6B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5A2D023-87EA-47DC-A313-13EC5BE6CC66}"/>
              </a:ext>
            </a:extLst>
          </p:cNvPr>
          <p:cNvSpPr/>
          <p:nvPr userDrawn="1"/>
        </p:nvSpPr>
        <p:spPr>
          <a:xfrm>
            <a:off x="0" y="4660900"/>
            <a:ext cx="9155113" cy="93663"/>
          </a:xfrm>
          <a:prstGeom prst="rect">
            <a:avLst/>
          </a:prstGeom>
          <a:solidFill>
            <a:srgbClr val="ABD6B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2608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87004037-8C2E-4690-9636-5A6A42321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88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815B64F7-355D-4AD5-A8A9-F0A2ACCA8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0"/>
            <a:ext cx="516572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8E322C94-14B2-4D4E-9823-1E7F579A00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608ADB9F-7C5C-42AA-BF7F-C519FEAEBE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8">
            <a:extLst>
              <a:ext uri="{FF2B5EF4-FFF2-40B4-BE49-F238E27FC236}">
                <a16:creationId xmlns:a16="http://schemas.microsoft.com/office/drawing/2014/main" id="{C8EBE420-C1E5-41F4-9F18-8283FF0E12A2}"/>
              </a:ext>
            </a:extLst>
          </p:cNvPr>
          <p:cNvSpPr/>
          <p:nvPr userDrawn="1"/>
        </p:nvSpPr>
        <p:spPr>
          <a:xfrm>
            <a:off x="207963" y="200025"/>
            <a:ext cx="8724900" cy="4743450"/>
          </a:xfrm>
          <a:prstGeom prst="roundRect">
            <a:avLst>
              <a:gd name="adj" fmla="val 6508"/>
            </a:avLst>
          </a:prstGeom>
          <a:solidFill>
            <a:schemeClr val="bg1"/>
          </a:solidFill>
          <a:ln w="50800">
            <a:solidFill>
              <a:srgbClr val="AB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6066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428C76A1-37D3-4B75-BD5D-58631C9C48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4513CD78-68A6-4D5B-B205-E6E4F84B96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4DB19D0D-1394-4080-8041-28EAD689F11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3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28.wmf"/><Relationship Id="rId9" Type="http://schemas.openxmlformats.org/officeDocument/2006/relationships/image" Target="../media/image31.png"/><Relationship Id="rId1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docimg5.docs.qq.com/image/AgAABsfO-eVuNsLQ97NFJo9kPCW4F0eR.png?w=904&amp;h=912">
            <a:extLst>
              <a:ext uri="{FF2B5EF4-FFF2-40B4-BE49-F238E27FC236}">
                <a16:creationId xmlns:a16="http://schemas.microsoft.com/office/drawing/2014/main" id="{98B93CC1-0888-4951-8D9D-9FACFF360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81" y="1664737"/>
            <a:ext cx="961616" cy="9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66" name="组合 2">
            <a:extLst>
              <a:ext uri="{FF2B5EF4-FFF2-40B4-BE49-F238E27FC236}">
                <a16:creationId xmlns:a16="http://schemas.microsoft.com/office/drawing/2014/main" id="{89312EF1-0496-4ADA-AC56-FE226276900E}"/>
              </a:ext>
            </a:extLst>
          </p:cNvPr>
          <p:cNvGrpSpPr>
            <a:grpSpLocks/>
          </p:cNvGrpSpPr>
          <p:nvPr/>
        </p:nvGrpSpPr>
        <p:grpSpPr bwMode="auto">
          <a:xfrm>
            <a:off x="2668587" y="1809751"/>
            <a:ext cx="4634738" cy="1227138"/>
            <a:chOff x="2128538" y="1740941"/>
            <a:chExt cx="4634594" cy="1227306"/>
          </a:xfrm>
        </p:grpSpPr>
        <p:sp>
          <p:nvSpPr>
            <p:cNvPr id="4" name="TextBox 1">
              <a:extLst>
                <a:ext uri="{FF2B5EF4-FFF2-40B4-BE49-F238E27FC236}">
                  <a16:creationId xmlns:a16="http://schemas.microsoft.com/office/drawing/2014/main" id="{85A260EB-8441-43D1-B357-38F59E290F5C}"/>
                </a:ext>
              </a:extLst>
            </p:cNvPr>
            <p:cNvSpPr txBox="1"/>
            <p:nvPr/>
          </p:nvSpPr>
          <p:spPr>
            <a:xfrm>
              <a:off x="2879402" y="1740941"/>
              <a:ext cx="3883730" cy="7081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4000" b="1" dirty="0">
                  <a:latin typeface="幼圆" panose="02010509060101010101" pitchFamily="49" charset="-122"/>
                  <a:ea typeface="幼圆" panose="02010509060101010101" pitchFamily="49" charset="-122"/>
                  <a:cs typeface="+mj-cs"/>
                </a:rPr>
                <a:t>数的运算（</a:t>
              </a:r>
              <a:r>
                <a:rPr lang="en-US" altLang="zh-CN" sz="4000" b="1" dirty="0">
                  <a:latin typeface="幼圆" panose="02010509060101010101" pitchFamily="49" charset="-122"/>
                  <a:ea typeface="幼圆" panose="02010509060101010101" pitchFamily="49" charset="-122"/>
                  <a:cs typeface="+mj-cs"/>
                </a:rPr>
                <a:t>1</a:t>
              </a:r>
              <a:r>
                <a:rPr lang="zh-CN" altLang="en-US" sz="4000" b="1" dirty="0">
                  <a:latin typeface="幼圆" panose="02010509060101010101" pitchFamily="49" charset="-122"/>
                  <a:ea typeface="幼圆" panose="02010509060101010101" pitchFamily="49" charset="-122"/>
                  <a:cs typeface="+mj-cs"/>
                </a:rPr>
                <a:t>）</a:t>
              </a:r>
            </a:p>
          </p:txBody>
        </p:sp>
        <p:sp>
          <p:nvSpPr>
            <p:cNvPr id="2054" name="副标题 6">
              <a:extLst>
                <a:ext uri="{FF2B5EF4-FFF2-40B4-BE49-F238E27FC236}">
                  <a16:creationId xmlns:a16="http://schemas.microsoft.com/office/drawing/2014/main" id="{B35C1580-F7F4-41EA-ADD1-BD3000B34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035" y="2496694"/>
              <a:ext cx="2406101" cy="47155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2400" b="1" dirty="0">
                  <a:latin typeface="+mj-lt"/>
                  <a:ea typeface="楷体" panose="02010609060101010101" pitchFamily="49" charset="-122"/>
                </a:rPr>
                <a:t>R</a:t>
              </a:r>
              <a:r>
                <a:rPr lang="zh-CN" altLang="en-US" sz="2400" b="1" dirty="0">
                  <a:latin typeface="+mj-lt"/>
                  <a:ea typeface="楷体" panose="02010609060101010101" pitchFamily="49" charset="-122"/>
                </a:rPr>
                <a:t>·六年级下册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9EB45C26-895B-4289-B664-A0AB8BAF2E84}"/>
                </a:ext>
              </a:extLst>
            </p:cNvPr>
            <p:cNvCxnSpPr>
              <a:cxnSpLocks/>
            </p:cNvCxnSpPr>
            <p:nvPr/>
          </p:nvCxnSpPr>
          <p:spPr>
            <a:xfrm>
              <a:off x="2128538" y="2530037"/>
              <a:ext cx="395433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467ECA8E-ACDC-46E6-9E9A-065786212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2" y="1214438"/>
            <a:ext cx="894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小数乘除法与整数乘除法的相同点和不同点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353EAD6-522E-48D5-BF56-00493B597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914525"/>
            <a:ext cx="8821737" cy="12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相同点：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小数乘除法先按整数乘除法法则计算，小数除法把小数转化成整数后，也按整数乘除法法则计算。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4633276-D226-456E-8648-A24E7D0B9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3359150"/>
            <a:ext cx="8942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不同点：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小数乘除法还要在结果上确定小数点的位置。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DB106A3F-2B7F-463A-A7FB-FA2E28DD2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065" y="499313"/>
            <a:ext cx="576787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分数乘法和除法的计算法则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B10F76B-1B7E-4119-96D9-7F1749662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3" y="1054252"/>
            <a:ext cx="8756954" cy="36174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分数乘法法则：</a:t>
            </a:r>
            <a:endParaRPr lang="en-US" altLang="zh-CN" sz="2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2600" b="1" dirty="0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分数乘分数，用分数的分子相乘的积作为分子，分母相乘的积作为分母，为了计算简便，能约分的，可以先约分再乘。</a:t>
            </a:r>
            <a:endParaRPr lang="zh-CN" altLang="en-US" sz="26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分数除法法则： </a:t>
            </a:r>
            <a:endParaRPr lang="en-US" altLang="zh-CN" sz="2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2600" b="1" dirty="0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甲数除以乙数（</a:t>
            </a:r>
            <a:r>
              <a:rPr lang="en-US" altLang="zh-CN" sz="26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0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除外），等于甲数乘乙数的倒数。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5">
            <a:extLst>
              <a:ext uri="{FF2B5EF4-FFF2-40B4-BE49-F238E27FC236}">
                <a16:creationId xmlns:a16="http://schemas.microsoft.com/office/drawing/2014/main" id="{4B4B8FE5-04BF-424A-ABB0-667A40DF7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900113"/>
            <a:ext cx="6934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华文新魏" panose="02010800040101010101" pitchFamily="2" charset="-122"/>
              </a:rPr>
              <a:t>在四则运算中，如果有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  <a:sym typeface="华文新魏" panose="02010800040101010101" pitchFamily="2" charset="-122"/>
              </a:rPr>
              <a:t>0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华文新魏" panose="02010800040101010101" pitchFamily="2" charset="-122"/>
              </a:rPr>
              <a:t>或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  <a:sym typeface="华文新魏" panose="02010800040101010101" pitchFamily="2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华文新魏" panose="02010800040101010101" pitchFamily="2" charset="-122"/>
              </a:rPr>
              <a:t>参与运算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sym typeface="华文新魏" panose="02010800040101010101" pitchFamily="2" charset="-122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6742CACC-771E-4984-AF2E-0863B4D94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8" y="1846263"/>
            <a:ext cx="4559300" cy="954087"/>
          </a:xfrm>
          <a:prstGeom prst="rect">
            <a:avLst/>
          </a:prstGeom>
          <a:solidFill>
            <a:srgbClr val="92D050">
              <a:alpha val="25098"/>
            </a:srgbClr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运算结果为原数的有：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×1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÷1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；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n-ea"/>
              <a:sym typeface="华文新魏" panose="02010800040101010101" pitchFamily="2" charset="-122"/>
            </a:endParaRPr>
          </a:p>
        </p:txBody>
      </p:sp>
      <p:sp>
        <p:nvSpPr>
          <p:cNvPr id="4" name="矩形 27">
            <a:extLst>
              <a:ext uri="{FF2B5EF4-FFF2-40B4-BE49-F238E27FC236}">
                <a16:creationId xmlns:a16="http://schemas.microsoft.com/office/drawing/2014/main" id="{88D0E791-E0A4-4817-B67D-28AE89377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3162300"/>
            <a:ext cx="4676775" cy="954088"/>
          </a:xfrm>
          <a:prstGeom prst="rect">
            <a:avLst/>
          </a:prstGeom>
          <a:solidFill>
            <a:srgbClr val="92D050">
              <a:alpha val="25882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运算结果为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的有：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×0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0÷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≠0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）；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https://docimg3.docs.qq.com/image/AgAABsfO-eWs6cjOxWJIUYopHa2HhVT2.png?w=266&amp;h=84">
            <a:extLst>
              <a:ext uri="{FF2B5EF4-FFF2-40B4-BE49-F238E27FC236}">
                <a16:creationId xmlns:a16="http://schemas.microsoft.com/office/drawing/2014/main" id="{5951164F-C80A-42EC-8EF2-21091435F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17" y="301161"/>
            <a:ext cx="1903568" cy="6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矩形 3">
            <a:extLst>
              <a:ext uri="{FF2B5EF4-FFF2-40B4-BE49-F238E27FC236}">
                <a16:creationId xmlns:a16="http://schemas.microsoft.com/office/drawing/2014/main" id="{23A120C1-9624-47D6-A410-AEC0100B5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911225"/>
            <a:ext cx="6891147" cy="5730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hangingPunct="1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sym typeface="Times New Roman" panose="02020603050405020304" pitchFamily="18" charset="0"/>
              </a:rPr>
              <a:t>计算下面各题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sym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sym typeface="Times New Roman" panose="02020603050405020304" pitchFamily="18" charset="0"/>
              </a:rPr>
              <a:t>先想一想需要注意什么。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2FBBD7C-EF51-453B-946C-51E296B8D236}"/>
              </a:ext>
            </a:extLst>
          </p:cNvPr>
          <p:cNvSpPr txBox="1"/>
          <p:nvPr/>
        </p:nvSpPr>
        <p:spPr bwMode="auto">
          <a:xfrm>
            <a:off x="819150" y="1649413"/>
            <a:ext cx="6791325" cy="1152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73.05-3.96                                  27.5×1.4   </a:t>
            </a:r>
          </a:p>
          <a:p>
            <a:pPr algn="just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3.12÷15+4.71                           12.5×28-193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5605" name="对象 4">
            <a:extLst>
              <a:ext uri="{FF2B5EF4-FFF2-40B4-BE49-F238E27FC236}">
                <a16:creationId xmlns:a16="http://schemas.microsoft.com/office/drawing/2014/main" id="{D074C8E0-655F-4A9A-A00F-E301CB3C99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7725" y="2763838"/>
          <a:ext cx="13081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47" imgH="393529" progId="Equation.DSMT4">
                  <p:embed/>
                </p:oleObj>
              </mc:Choice>
              <mc:Fallback>
                <p:oleObj name="Equation" r:id="rId3" imgW="583947" imgH="393529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2763838"/>
                        <a:ext cx="13081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对象 9">
            <a:extLst>
              <a:ext uri="{FF2B5EF4-FFF2-40B4-BE49-F238E27FC236}">
                <a16:creationId xmlns:a16="http://schemas.microsoft.com/office/drawing/2014/main" id="{704B253C-3C1D-45AB-9A5B-22A483688F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7825" y="2763838"/>
          <a:ext cx="12795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252" imgH="393529" progId="Equation.DSMT4">
                  <p:embed/>
                </p:oleObj>
              </mc:Choice>
              <mc:Fallback>
                <p:oleObj name="Equation" r:id="rId5" imgW="571252" imgH="393529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2763838"/>
                        <a:ext cx="12795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对象 5">
            <a:extLst>
              <a:ext uri="{FF2B5EF4-FFF2-40B4-BE49-F238E27FC236}">
                <a16:creationId xmlns:a16="http://schemas.microsoft.com/office/drawing/2014/main" id="{C1BDB926-E754-4FF6-ABA5-1558C65AB3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9150" y="3759200"/>
          <a:ext cx="199231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614" imgH="393529" progId="Equation.DSMT4">
                  <p:embed/>
                </p:oleObj>
              </mc:Choice>
              <mc:Fallback>
                <p:oleObj name="Equation" r:id="rId7" imgW="888614" imgH="393529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3759200"/>
                        <a:ext cx="1992313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35">
            <a:extLst>
              <a:ext uri="{FF2B5EF4-FFF2-40B4-BE49-F238E27FC236}">
                <a16:creationId xmlns:a16="http://schemas.microsoft.com/office/drawing/2014/main" id="{13A3C81F-ACEE-4A9F-BD01-E0F1321A9D69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514726"/>
            <a:ext cx="4648201" cy="1355725"/>
            <a:chOff x="1873" y="1362"/>
            <a:chExt cx="2928" cy="854"/>
          </a:xfrm>
        </p:grpSpPr>
        <p:sp>
          <p:nvSpPr>
            <p:cNvPr id="25616" name="AutoShape 27">
              <a:extLst>
                <a:ext uri="{FF2B5EF4-FFF2-40B4-BE49-F238E27FC236}">
                  <a16:creationId xmlns:a16="http://schemas.microsoft.com/office/drawing/2014/main" id="{8977E6A5-4EDD-4E67-B553-30FE06B55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1466"/>
              <a:ext cx="2219" cy="665"/>
            </a:xfrm>
            <a:prstGeom prst="wedgeRoundRectCallout">
              <a:avLst>
                <a:gd name="adj1" fmla="val 57051"/>
                <a:gd name="adj2" fmla="val 763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>
              <a:lvl1pPr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四则混合运算的顺序是怎样的？</a:t>
              </a:r>
            </a:p>
          </p:txBody>
        </p:sp>
        <p:pic>
          <p:nvPicPr>
            <p:cNvPr id="25617" name="Picture 34">
              <a:extLst>
                <a:ext uri="{FF2B5EF4-FFF2-40B4-BE49-F238E27FC236}">
                  <a16:creationId xmlns:a16="http://schemas.microsoft.com/office/drawing/2014/main" id="{84B0C021-46DA-4DF4-B82A-B352703F57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4381" y="1362"/>
              <a:ext cx="420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B882600-C65A-452D-8906-12B253DE05CA}"/>
              </a:ext>
            </a:extLst>
          </p:cNvPr>
          <p:cNvSpPr txBox="1"/>
          <p:nvPr/>
        </p:nvSpPr>
        <p:spPr bwMode="auto">
          <a:xfrm>
            <a:off x="2452688" y="1636713"/>
            <a:ext cx="1621142" cy="5969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=69.09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3D21348-17C5-4DC1-A21B-79FAAE2698F7}"/>
              </a:ext>
            </a:extLst>
          </p:cNvPr>
          <p:cNvSpPr txBox="1"/>
          <p:nvPr/>
        </p:nvSpPr>
        <p:spPr bwMode="auto">
          <a:xfrm>
            <a:off x="6981825" y="1652588"/>
            <a:ext cx="1378186" cy="5969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=38.5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F32CCBE-CC55-4CE8-9E8A-25549043C226}"/>
              </a:ext>
            </a:extLst>
          </p:cNvPr>
          <p:cNvSpPr txBox="1"/>
          <p:nvPr/>
        </p:nvSpPr>
        <p:spPr bwMode="auto">
          <a:xfrm>
            <a:off x="3025775" y="2189163"/>
            <a:ext cx="1621142" cy="5969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=4.918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252592-436D-4EE4-A0F7-0CDD39B693FC}"/>
              </a:ext>
            </a:extLst>
          </p:cNvPr>
          <p:cNvSpPr txBox="1"/>
          <p:nvPr/>
        </p:nvSpPr>
        <p:spPr bwMode="auto">
          <a:xfrm>
            <a:off x="7432674" y="2189163"/>
            <a:ext cx="1257783" cy="5969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=157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5CA3D8F8-5F8B-4851-81BF-4C952A90EA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4400" y="2843213"/>
          <a:ext cx="6270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225" imgH="393359" progId="Equation.DSMT4">
                  <p:embed/>
                </p:oleObj>
              </mc:Choice>
              <mc:Fallback>
                <p:oleObj name="Equation" r:id="rId10" imgW="317225" imgH="393359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843213"/>
                        <a:ext cx="627063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16E0766C-5AC4-4184-8E94-4E54C8C556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8300" y="2843213"/>
          <a:ext cx="6524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0057" imgH="393529" progId="Equation.DSMT4">
                  <p:embed/>
                </p:oleObj>
              </mc:Choice>
              <mc:Fallback>
                <p:oleObj name="Equation" r:id="rId12" imgW="330057" imgH="393529" progId="Equation.DSMT4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2843213"/>
                        <a:ext cx="652463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0F97B41B-A649-45CD-AE3F-4E4FBD6CD1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3838" y="3811588"/>
          <a:ext cx="6508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057" imgH="393529" progId="Equation.DSMT4">
                  <p:embed/>
                </p:oleObj>
              </mc:Choice>
              <mc:Fallback>
                <p:oleObj name="Equation" r:id="rId14" imgW="330057" imgH="393529" progId="Equation.DSMT4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3811588"/>
                        <a:ext cx="650875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4">
            <a:extLst>
              <a:ext uri="{FF2B5EF4-FFF2-40B4-BE49-F238E27FC236}">
                <a16:creationId xmlns:a16="http://schemas.microsoft.com/office/drawing/2014/main" id="{A9E609E0-3924-4E80-819B-37E4DE961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488" y="1044575"/>
            <a:ext cx="495447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文新魏" panose="02010800040101010101" pitchFamily="2" charset="-122"/>
              </a:rPr>
              <a:t>四则混合运算的顺序</a:t>
            </a:r>
            <a:endParaRPr lang="en-US" altLang="zh-CN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华文新魏" panose="02010800040101010101" pitchFamily="2" charset="-122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6D1C55-2ADF-432C-BC81-E0138A17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1792288"/>
            <a:ext cx="8069262" cy="2054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anose="02010609030101010101" pitchFamily="49" charset="-122"/>
              </a:rPr>
              <a:t>一级运算：</a:t>
            </a:r>
            <a:r>
              <a:rPr lang="zh-CN" altLang="en-US" sz="32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anose="02010609030101010101" pitchFamily="49" charset="-122"/>
              </a:rPr>
              <a:t>按照顺序，从左向右，依次计算。</a:t>
            </a: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anose="02010609030101010101" pitchFamily="49" charset="-122"/>
              </a:rPr>
              <a:t>二级运算：</a:t>
            </a:r>
            <a:r>
              <a:rPr lang="zh-CN" altLang="en-US" sz="32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anose="02010609030101010101" pitchFamily="49" charset="-122"/>
              </a:rPr>
              <a:t>先算乘除，再算加减，有括号的先算括号里的。</a:t>
            </a:r>
            <a:endParaRPr lang="zh-CN" altLang="en-US" sz="1600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fmla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</p:anim>
                                    <p:anim calcmode="fmla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fmla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</p:anim>
                                    <p:anim calcmode="fmla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203">
            <a:extLst>
              <a:ext uri="{FF2B5EF4-FFF2-40B4-BE49-F238E27FC236}">
                <a16:creationId xmlns:a16="http://schemas.microsoft.com/office/drawing/2014/main" id="{33DAFB95-2DEC-499F-8D11-3E2338889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1119188"/>
            <a:ext cx="8529638" cy="3662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        1. 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根据</a:t>
            </a: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43×79=3397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，直接写出下面各题的得数。</a:t>
            </a:r>
            <a:endParaRPr lang="en-US" altLang="zh-CN" sz="3200" b="1" dirty="0">
              <a:latin typeface="+mj-lt"/>
              <a:ea typeface="黑体" panose="02010600030101010101" pitchFamily="2" charset="-122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       43×0.79=                            0.43×7.9=       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        430×79=                             4.3×790=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   33.97÷0.79=                          339.7÷43=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zh-CN" sz="3200" b="1" dirty="0">
                <a:latin typeface="+mj-lt"/>
                <a:ea typeface="黑体" panose="02010600030101010101" pitchFamily="2" charset="-122"/>
              </a:rPr>
              <a:t>     33970÷79=                          3397÷7.9=</a:t>
            </a:r>
            <a:endParaRPr lang="zh-CN" altLang="en-US" sz="3200" b="1" dirty="0">
              <a:latin typeface="+mj-lt"/>
              <a:ea typeface="黑体" panose="02010600030101010101" pitchFamily="2" charset="-122"/>
            </a:endParaRPr>
          </a:p>
        </p:txBody>
      </p:sp>
      <p:sp>
        <p:nvSpPr>
          <p:cNvPr id="3" name="文本框 8203">
            <a:extLst>
              <a:ext uri="{FF2B5EF4-FFF2-40B4-BE49-F238E27FC236}">
                <a16:creationId xmlns:a16="http://schemas.microsoft.com/office/drawing/2014/main" id="{3FE59D04-1AEA-4784-B273-3F9985984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243138"/>
            <a:ext cx="1636712" cy="5953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楷体" pitchFamily="49" charset="-122"/>
              </a:rPr>
              <a:t>33.97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楷体" pitchFamily="49" charset="-122"/>
            </a:endParaRPr>
          </a:p>
        </p:txBody>
      </p:sp>
      <p:sp>
        <p:nvSpPr>
          <p:cNvPr id="4" name="文本框 8203">
            <a:extLst>
              <a:ext uri="{FF2B5EF4-FFF2-40B4-BE49-F238E27FC236}">
                <a16:creationId xmlns:a16="http://schemas.microsoft.com/office/drawing/2014/main" id="{04B74EEF-A65E-4B51-A32B-41AE3481F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463" y="2243138"/>
            <a:ext cx="1636712" cy="5953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楷体" pitchFamily="49" charset="-122"/>
              </a:rPr>
              <a:t>3.397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楷体" pitchFamily="49" charset="-122"/>
            </a:endParaRPr>
          </a:p>
        </p:txBody>
      </p:sp>
      <p:sp>
        <p:nvSpPr>
          <p:cNvPr id="5" name="文本框 8203">
            <a:extLst>
              <a:ext uri="{FF2B5EF4-FFF2-40B4-BE49-F238E27FC236}">
                <a16:creationId xmlns:a16="http://schemas.microsoft.com/office/drawing/2014/main" id="{B81FC410-A3E1-4C5C-B3FC-4471981AC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2854325"/>
            <a:ext cx="1914604" cy="595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楷体" pitchFamily="49" charset="-122"/>
              </a:rPr>
              <a:t>33970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楷体" pitchFamily="49" charset="-122"/>
            </a:endParaRPr>
          </a:p>
        </p:txBody>
      </p:sp>
      <p:sp>
        <p:nvSpPr>
          <p:cNvPr id="6" name="文本框 8203">
            <a:extLst>
              <a:ext uri="{FF2B5EF4-FFF2-40B4-BE49-F238E27FC236}">
                <a16:creationId xmlns:a16="http://schemas.microsoft.com/office/drawing/2014/main" id="{826BEDF3-96D3-4F96-862B-89EB573E8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463" y="2854325"/>
            <a:ext cx="1636712" cy="595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楷体" pitchFamily="49" charset="-122"/>
              </a:rPr>
              <a:t>3397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楷体" pitchFamily="49" charset="-122"/>
            </a:endParaRPr>
          </a:p>
        </p:txBody>
      </p:sp>
      <p:sp>
        <p:nvSpPr>
          <p:cNvPr id="7" name="文本框 8203">
            <a:extLst>
              <a:ext uri="{FF2B5EF4-FFF2-40B4-BE49-F238E27FC236}">
                <a16:creationId xmlns:a16="http://schemas.microsoft.com/office/drawing/2014/main" id="{BB6C350B-D13D-454B-90E1-696E09CFF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3538538"/>
            <a:ext cx="1638899" cy="5953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楷体" pitchFamily="49" charset="-122"/>
              </a:rPr>
              <a:t>43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楷体" pitchFamily="49" charset="-122"/>
            </a:endParaRPr>
          </a:p>
        </p:txBody>
      </p:sp>
      <p:sp>
        <p:nvSpPr>
          <p:cNvPr id="8" name="文本框 8203">
            <a:extLst>
              <a:ext uri="{FF2B5EF4-FFF2-40B4-BE49-F238E27FC236}">
                <a16:creationId xmlns:a16="http://schemas.microsoft.com/office/drawing/2014/main" id="{EF470F38-2C02-4681-9A0F-E54D744A9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463" y="3538538"/>
            <a:ext cx="1638899" cy="5953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楷体" pitchFamily="49" charset="-122"/>
              </a:rPr>
              <a:t>7.9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楷体" pitchFamily="49" charset="-122"/>
            </a:endParaRPr>
          </a:p>
        </p:txBody>
      </p:sp>
      <p:sp>
        <p:nvSpPr>
          <p:cNvPr id="9" name="文本框 8203">
            <a:extLst>
              <a:ext uri="{FF2B5EF4-FFF2-40B4-BE49-F238E27FC236}">
                <a16:creationId xmlns:a16="http://schemas.microsoft.com/office/drawing/2014/main" id="{CB07C791-AD02-48F4-B97B-5B6FC364F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4133850"/>
            <a:ext cx="1636712" cy="595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楷体" pitchFamily="49" charset="-122"/>
              </a:rPr>
              <a:t>430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楷体" pitchFamily="49" charset="-122"/>
            </a:endParaRPr>
          </a:p>
        </p:txBody>
      </p:sp>
      <p:sp>
        <p:nvSpPr>
          <p:cNvPr id="10" name="文本框 8203">
            <a:extLst>
              <a:ext uri="{FF2B5EF4-FFF2-40B4-BE49-F238E27FC236}">
                <a16:creationId xmlns:a16="http://schemas.microsoft.com/office/drawing/2014/main" id="{9D132BBD-D932-4065-B473-654FF2DE9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288" y="4116388"/>
            <a:ext cx="1636712" cy="5953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楷体" pitchFamily="49" charset="-122"/>
              </a:rPr>
              <a:t>430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楷体" pitchFamily="49" charset="-122"/>
            </a:endParaRPr>
          </a:p>
        </p:txBody>
      </p:sp>
      <p:grpSp>
        <p:nvGrpSpPr>
          <p:cNvPr id="27659" name="组合 13">
            <a:extLst>
              <a:ext uri="{FF2B5EF4-FFF2-40B4-BE49-F238E27FC236}">
                <a16:creationId xmlns:a16="http://schemas.microsoft.com/office/drawing/2014/main" id="{ED380539-3A98-4DAE-AA12-3FEC279B0FD4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512763"/>
            <a:ext cx="1890713" cy="615950"/>
            <a:chOff x="238327" y="512359"/>
            <a:chExt cx="1890373" cy="617034"/>
          </a:xfrm>
        </p:grpSpPr>
        <p:sp>
          <p:nvSpPr>
            <p:cNvPr id="15" name="圆角矩形 34">
              <a:extLst>
                <a:ext uri="{FF2B5EF4-FFF2-40B4-BE49-F238E27FC236}">
                  <a16:creationId xmlns:a16="http://schemas.microsoft.com/office/drawing/2014/main" id="{64596E34-1F14-4605-8D0F-BB0D01DC7304}"/>
                </a:ext>
              </a:extLst>
            </p:cNvPr>
            <p:cNvSpPr/>
            <p:nvPr/>
          </p:nvSpPr>
          <p:spPr>
            <a:xfrm>
              <a:off x="238327" y="556887"/>
              <a:ext cx="1868152" cy="572506"/>
            </a:xfrm>
            <a:prstGeom prst="roundRect">
              <a:avLst>
                <a:gd name="adj" fmla="val 17501"/>
              </a:avLst>
            </a:prstGeom>
            <a:solidFill>
              <a:srgbClr val="ABD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8AECC2B8-D889-4574-8278-FBB3137DF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27" y="512359"/>
              <a:ext cx="189037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1">
            <a:extLst>
              <a:ext uri="{FF2B5EF4-FFF2-40B4-BE49-F238E27FC236}">
                <a16:creationId xmlns:a16="http://schemas.microsoft.com/office/drawing/2014/main" id="{2DF03E8A-8AF1-4D82-BB9A-BEA86762C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76375"/>
            <a:ext cx="8194040" cy="190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已知                                         ，那么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的大小关系是（      ）＜（      ）＜（      ）。</a:t>
            </a:r>
          </a:p>
        </p:txBody>
      </p:sp>
      <p:graphicFrame>
        <p:nvGraphicFramePr>
          <p:cNvPr id="28675" name="Object 14">
            <a:extLst>
              <a:ext uri="{FF2B5EF4-FFF2-40B4-BE49-F238E27FC236}">
                <a16:creationId xmlns:a16="http://schemas.microsoft.com/office/drawing/2014/main" id="{A29A7189-FC7E-4908-ACE9-82C4BA29D0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0538" y="1582738"/>
          <a:ext cx="3895725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59866" imgH="393529" progId="Equation.DSMT4">
                  <p:embed/>
                </p:oleObj>
              </mc:Choice>
              <mc:Fallback>
                <p:oleObj name="Equation" r:id="rId2" imgW="1459866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8" y="1582738"/>
                        <a:ext cx="3895725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E14C0DF7-93F5-4877-B5C2-0FFC64B82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353" y="2687638"/>
            <a:ext cx="3905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C657298-7F11-4417-A2AB-5A850CA78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565" y="2687638"/>
            <a:ext cx="3667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2DD92E6-EC06-49D9-A9BF-A6BD35808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803" y="2687638"/>
            <a:ext cx="3460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8">
            <a:extLst>
              <a:ext uri="{FF2B5EF4-FFF2-40B4-BE49-F238E27FC236}">
                <a16:creationId xmlns:a16="http://schemas.microsoft.com/office/drawing/2014/main" id="{3520C55F-A612-46B6-9A83-C56662566AD8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29703" name="图片 9">
              <a:extLst>
                <a:ext uri="{FF2B5EF4-FFF2-40B4-BE49-F238E27FC236}">
                  <a16:creationId xmlns:a16="http://schemas.microsoft.com/office/drawing/2014/main" id="{DE921D93-67E4-4D77-B39D-8E673E6D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矩形 2">
              <a:extLst>
                <a:ext uri="{FF2B5EF4-FFF2-40B4-BE49-F238E27FC236}">
                  <a16:creationId xmlns:a16="http://schemas.microsoft.com/office/drawing/2014/main" id="{3BF8D7A4-767C-404F-AD52-1E1FD8019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grpSp>
        <p:nvGrpSpPr>
          <p:cNvPr id="29700" name="组合 12">
            <a:extLst>
              <a:ext uri="{FF2B5EF4-FFF2-40B4-BE49-F238E27FC236}">
                <a16:creationId xmlns:a16="http://schemas.microsoft.com/office/drawing/2014/main" id="{287EF71E-0163-48DF-A84A-D64A90C86C61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512763"/>
            <a:ext cx="1890713" cy="615950"/>
            <a:chOff x="238327" y="512359"/>
            <a:chExt cx="1890373" cy="617034"/>
          </a:xfrm>
        </p:grpSpPr>
        <p:sp>
          <p:nvSpPr>
            <p:cNvPr id="14" name="圆角矩形 34">
              <a:extLst>
                <a:ext uri="{FF2B5EF4-FFF2-40B4-BE49-F238E27FC236}">
                  <a16:creationId xmlns:a16="http://schemas.microsoft.com/office/drawing/2014/main" id="{39B60BF1-6C38-43F1-BF3A-B5B361FF6634}"/>
                </a:ext>
              </a:extLst>
            </p:cNvPr>
            <p:cNvSpPr/>
            <p:nvPr/>
          </p:nvSpPr>
          <p:spPr>
            <a:xfrm>
              <a:off x="238327" y="556887"/>
              <a:ext cx="1868152" cy="572506"/>
            </a:xfrm>
            <a:prstGeom prst="roundRect">
              <a:avLst>
                <a:gd name="adj" fmla="val 17501"/>
              </a:avLst>
            </a:prstGeom>
            <a:solidFill>
              <a:srgbClr val="ABD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65F5BFD0-BFA4-4A46-85D7-8836104B4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27" y="512359"/>
              <a:ext cx="189037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2">
            <a:extLst>
              <a:ext uri="{FF2B5EF4-FFF2-40B4-BE49-F238E27FC236}">
                <a16:creationId xmlns:a16="http://schemas.microsoft.com/office/drawing/2014/main" id="{B8FA25AC-2ACE-4A8C-BA18-FAD787EDA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7" y="1363663"/>
            <a:ext cx="27413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27+68=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19" name="文本框 3">
            <a:extLst>
              <a:ext uri="{FF2B5EF4-FFF2-40B4-BE49-F238E27FC236}">
                <a16:creationId xmlns:a16="http://schemas.microsoft.com/office/drawing/2014/main" id="{2631198F-9A14-47E4-B98E-F1B3E3506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0" y="1363663"/>
            <a:ext cx="33232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910-540=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20" name="文本框 4">
            <a:extLst>
              <a:ext uri="{FF2B5EF4-FFF2-40B4-BE49-F238E27FC236}">
                <a16:creationId xmlns:a16="http://schemas.microsoft.com/office/drawing/2014/main" id="{E0587170-491D-419A-BE50-45680AD09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7" y="2052638"/>
            <a:ext cx="307219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18×40=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21" name="文本框 5">
            <a:extLst>
              <a:ext uri="{FF2B5EF4-FFF2-40B4-BE49-F238E27FC236}">
                <a16:creationId xmlns:a16="http://schemas.microsoft.com/office/drawing/2014/main" id="{CAA3E630-34AB-4E8A-8D0E-3BD72C1E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0" y="2054225"/>
            <a:ext cx="345621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910÷70=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22" name="文本框 6">
            <a:extLst>
              <a:ext uri="{FF2B5EF4-FFF2-40B4-BE49-F238E27FC236}">
                <a16:creationId xmlns:a16="http://schemas.microsoft.com/office/drawing/2014/main" id="{0747BDEF-4FBF-4E66-ABFB-448E891E4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7" y="2735263"/>
            <a:ext cx="275020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78-0.8=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23" name="文本框 7">
            <a:extLst>
              <a:ext uri="{FF2B5EF4-FFF2-40B4-BE49-F238E27FC236}">
                <a16:creationId xmlns:a16="http://schemas.microsoft.com/office/drawing/2014/main" id="{E3B74C34-1845-4EE9-9E04-119FAEF50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49" y="2740025"/>
            <a:ext cx="26911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3÷12=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24" name="文本框 8">
            <a:extLst>
              <a:ext uri="{FF2B5EF4-FFF2-40B4-BE49-F238E27FC236}">
                <a16:creationId xmlns:a16="http://schemas.microsoft.com/office/drawing/2014/main" id="{EA182572-64BA-40F4-939F-8CFB094A2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3424238"/>
            <a:ext cx="345621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6.3÷0.1=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25" name="文本框 9">
            <a:extLst>
              <a:ext uri="{FF2B5EF4-FFF2-40B4-BE49-F238E27FC236}">
                <a16:creationId xmlns:a16="http://schemas.microsoft.com/office/drawing/2014/main" id="{9588BB1B-E162-4FD8-A160-FA97E47FB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49" y="3424238"/>
            <a:ext cx="3837289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36×25%=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8D98C2F-B1F2-44D6-97B8-9852DBEEA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7" y="1363663"/>
            <a:ext cx="1107761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95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E90F6B7-BD28-40DA-96A5-E8C151A96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88" y="1362075"/>
            <a:ext cx="148883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370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08A5791-19A1-43A4-8183-67D4210A7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88" y="2041525"/>
            <a:ext cx="148883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720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920BAC-DE48-4861-997A-82B970B96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4" y="2052638"/>
            <a:ext cx="11077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E89235D-C09B-491A-8AAF-3FA073301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2746375"/>
            <a:ext cx="168084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77.2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A90439E-9CFA-4D07-98E3-8EBC1C59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4" y="2741613"/>
            <a:ext cx="1680846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0.25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E3361BC-5C22-48B6-A16A-251BD6872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7" y="3424238"/>
            <a:ext cx="1107761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08070A4-F23A-4356-AA8E-D4D13535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888" y="3427413"/>
            <a:ext cx="72669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9234" name="组合 1">
            <a:extLst>
              <a:ext uri="{FF2B5EF4-FFF2-40B4-BE49-F238E27FC236}">
                <a16:creationId xmlns:a16="http://schemas.microsoft.com/office/drawing/2014/main" id="{671FC301-B253-4D8C-9EE3-26B802930ACC}"/>
              </a:ext>
            </a:extLst>
          </p:cNvPr>
          <p:cNvGrpSpPr>
            <a:grpSpLocks/>
          </p:cNvGrpSpPr>
          <p:nvPr/>
        </p:nvGrpSpPr>
        <p:grpSpPr bwMode="auto">
          <a:xfrm>
            <a:off x="-19977" y="512763"/>
            <a:ext cx="2406918" cy="615950"/>
            <a:chOff x="-19729" y="512359"/>
            <a:chExt cx="2406485" cy="617034"/>
          </a:xfrm>
        </p:grpSpPr>
        <p:sp>
          <p:nvSpPr>
            <p:cNvPr id="23" name="圆角矩形 34">
              <a:extLst>
                <a:ext uri="{FF2B5EF4-FFF2-40B4-BE49-F238E27FC236}">
                  <a16:creationId xmlns:a16="http://schemas.microsoft.com/office/drawing/2014/main" id="{AD797004-FFC3-4289-8DA3-6B21E542727B}"/>
                </a:ext>
              </a:extLst>
            </p:cNvPr>
            <p:cNvSpPr/>
            <p:nvPr/>
          </p:nvSpPr>
          <p:spPr>
            <a:xfrm>
              <a:off x="238327" y="556887"/>
              <a:ext cx="1868152" cy="572506"/>
            </a:xfrm>
            <a:prstGeom prst="roundRect">
              <a:avLst>
                <a:gd name="adj" fmla="val 17501"/>
              </a:avLst>
            </a:prstGeom>
            <a:solidFill>
              <a:srgbClr val="ABD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9030BBCE-FC02-415C-A1ED-B266EE11A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729" y="512359"/>
              <a:ext cx="2406485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口算比赛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4">
            <a:extLst>
              <a:ext uri="{FF2B5EF4-FFF2-40B4-BE49-F238E27FC236}">
                <a16:creationId xmlns:a16="http://schemas.microsoft.com/office/drawing/2014/main" id="{2903A360-577E-4CB1-82CE-18822B5477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1938" y="730250"/>
          <a:ext cx="11493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391" imgH="393529" progId="Equation.DSMT4">
                  <p:embed/>
                </p:oleObj>
              </mc:Choice>
              <mc:Fallback>
                <p:oleObj name="Equation" r:id="rId2" imgW="482391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730250"/>
                        <a:ext cx="11493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4">
            <a:extLst>
              <a:ext uri="{FF2B5EF4-FFF2-40B4-BE49-F238E27FC236}">
                <a16:creationId xmlns:a16="http://schemas.microsoft.com/office/drawing/2014/main" id="{5F83C962-0DFE-4ED0-B367-DF51EAAEC8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2350" y="730250"/>
          <a:ext cx="10874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002" imgH="393529" progId="Equation.DSMT4">
                  <p:embed/>
                </p:oleObj>
              </mc:Choice>
              <mc:Fallback>
                <p:oleObj name="Equation" r:id="rId4" imgW="457002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730250"/>
                        <a:ext cx="108743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4">
            <a:extLst>
              <a:ext uri="{FF2B5EF4-FFF2-40B4-BE49-F238E27FC236}">
                <a16:creationId xmlns:a16="http://schemas.microsoft.com/office/drawing/2014/main" id="{FFA68960-D0EF-4396-9532-861DB77389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1938" y="1874838"/>
          <a:ext cx="10890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002" imgH="393529" progId="Equation.DSMT4">
                  <p:embed/>
                </p:oleObj>
              </mc:Choice>
              <mc:Fallback>
                <p:oleObj name="Equation" r:id="rId6" imgW="457002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874838"/>
                        <a:ext cx="10890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14">
            <a:extLst>
              <a:ext uri="{FF2B5EF4-FFF2-40B4-BE49-F238E27FC236}">
                <a16:creationId xmlns:a16="http://schemas.microsoft.com/office/drawing/2014/main" id="{597724CF-5794-43B4-BEE0-3B53FBA76B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6488" y="1868488"/>
          <a:ext cx="11176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696" imgH="393529" progId="Equation.DSMT4">
                  <p:embed/>
                </p:oleObj>
              </mc:Choice>
              <mc:Fallback>
                <p:oleObj name="Equation" r:id="rId8" imgW="469696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88" y="1868488"/>
                        <a:ext cx="11176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框 25">
            <a:extLst>
              <a:ext uri="{FF2B5EF4-FFF2-40B4-BE49-F238E27FC236}">
                <a16:creationId xmlns:a16="http://schemas.microsoft.com/office/drawing/2014/main" id="{3665E08F-3443-40EA-9E6F-F2C3258FE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835025"/>
            <a:ext cx="82834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7" name="Object 14">
            <a:extLst>
              <a:ext uri="{FF2B5EF4-FFF2-40B4-BE49-F238E27FC236}">
                <a16:creationId xmlns:a16="http://schemas.microsoft.com/office/drawing/2014/main" id="{2F51965A-DF60-430C-9C34-7590D48595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4088" y="679450"/>
          <a:ext cx="5143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713" imgH="393359" progId="Equation.DSMT4">
                  <p:embed/>
                </p:oleObj>
              </mc:Choice>
              <mc:Fallback>
                <p:oleObj name="Equation" r:id="rId10" imgW="215713" imgH="39335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679450"/>
                        <a:ext cx="5143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4">
            <a:extLst>
              <a:ext uri="{FF2B5EF4-FFF2-40B4-BE49-F238E27FC236}">
                <a16:creationId xmlns:a16="http://schemas.microsoft.com/office/drawing/2014/main" id="{6DC3C6E5-AEF1-47A2-83F8-9C792358B4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7163" y="1862138"/>
          <a:ext cx="3619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34" imgH="393529" progId="Equation.DSMT4">
                  <p:embed/>
                </p:oleObj>
              </mc:Choice>
              <mc:Fallback>
                <p:oleObj name="Equation" r:id="rId12" imgW="152334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1862138"/>
                        <a:ext cx="3619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本框 28">
            <a:extLst>
              <a:ext uri="{FF2B5EF4-FFF2-40B4-BE49-F238E27FC236}">
                <a16:creationId xmlns:a16="http://schemas.microsoft.com/office/drawing/2014/main" id="{621AE190-7F80-40B3-9AD2-C0999814E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3" y="1960563"/>
            <a:ext cx="6861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50" name="文本框 9">
            <a:extLst>
              <a:ext uri="{FF2B5EF4-FFF2-40B4-BE49-F238E27FC236}">
                <a16:creationId xmlns:a16="http://schemas.microsoft.com/office/drawing/2014/main" id="{2D45785C-A2C1-4668-A2E2-6F8492B6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984500"/>
            <a:ext cx="297868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3.48+6.52=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51" name="文本框 10">
            <a:extLst>
              <a:ext uri="{FF2B5EF4-FFF2-40B4-BE49-F238E27FC236}">
                <a16:creationId xmlns:a16="http://schemas.microsoft.com/office/drawing/2014/main" id="{53FC455B-A37D-4B3F-8D94-5A8244828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2927350"/>
            <a:ext cx="283834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1.02-0.43=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52" name="文本框 11">
            <a:extLst>
              <a:ext uri="{FF2B5EF4-FFF2-40B4-BE49-F238E27FC236}">
                <a16:creationId xmlns:a16="http://schemas.microsoft.com/office/drawing/2014/main" id="{2D5FAC30-4FF8-47F5-830B-4E5661EA0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3794125"/>
            <a:ext cx="294020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0.25×0.8=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53" name="文本框 12">
            <a:extLst>
              <a:ext uri="{FF2B5EF4-FFF2-40B4-BE49-F238E27FC236}">
                <a16:creationId xmlns:a16="http://schemas.microsoft.com/office/drawing/2014/main" id="{8F691E25-48C3-4E41-8CB4-DCEF1C4C6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50" y="3792538"/>
            <a:ext cx="2501096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12.6÷3=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4A722A7-6C10-41D9-AFDC-B191FC3CA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2970213"/>
            <a:ext cx="84878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028CB9C-D111-4273-9DF2-CC5269383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49" y="2927350"/>
            <a:ext cx="128789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0.59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A706413-567F-494D-A9B5-E919683DD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3792538"/>
            <a:ext cx="99364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C640478-E85E-4238-B6A7-1C36D1307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2" y="3798888"/>
            <a:ext cx="99364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616FFA1-AFD9-43E8-A2CF-9DF44547108A}"/>
              </a:ext>
            </a:extLst>
          </p:cNvPr>
          <p:cNvGraphicFramePr>
            <a:graphicFrameLocks noGrp="1"/>
          </p:cNvGraphicFramePr>
          <p:nvPr/>
        </p:nvGraphicFramePr>
        <p:xfrm>
          <a:off x="749300" y="1011238"/>
          <a:ext cx="7615238" cy="381158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30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49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effectLst/>
                        </a:rPr>
                        <a:t>四则运算</a:t>
                      </a:r>
                      <a:endParaRPr lang="zh-CN" sz="2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effectLst/>
                        </a:rPr>
                        <a:t>意义</a:t>
                      </a:r>
                      <a:endParaRPr lang="zh-CN" sz="2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0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effectLst/>
                        </a:rPr>
                        <a:t>加法</a:t>
                      </a:r>
                      <a:endParaRPr lang="zh-CN" sz="2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69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effectLst/>
                        </a:rPr>
                        <a:t>减法</a:t>
                      </a:r>
                      <a:endParaRPr lang="zh-CN" sz="2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4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effectLst/>
                        </a:rPr>
                        <a:t>乘法</a:t>
                      </a:r>
                      <a:endParaRPr lang="zh-CN" sz="2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altLang="en-US" sz="2400" b="1" kern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87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effectLst/>
                        </a:rPr>
                        <a:t>除法</a:t>
                      </a:r>
                      <a:endParaRPr lang="zh-CN" sz="2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6A078730-2812-45FD-B629-BC1D1E33D6B4}"/>
              </a:ext>
            </a:extLst>
          </p:cNvPr>
          <p:cNvSpPr/>
          <p:nvPr/>
        </p:nvSpPr>
        <p:spPr>
          <a:xfrm>
            <a:off x="2232025" y="1504950"/>
            <a:ext cx="4205288" cy="504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把两个数合成一个数的运算。</a:t>
            </a:r>
            <a:endParaRPr lang="zh-CN" altLang="en-US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7496DDF-0E55-405B-848E-BF3FC7DC999D}"/>
              </a:ext>
            </a:extLst>
          </p:cNvPr>
          <p:cNvSpPr/>
          <p:nvPr/>
        </p:nvSpPr>
        <p:spPr>
          <a:xfrm>
            <a:off x="2232025" y="1997722"/>
            <a:ext cx="6191250" cy="100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已知两个加数的和与其中的一个加数，求另一个加数的运算。</a:t>
            </a:r>
            <a:endParaRPr lang="zh-CN" altLang="en-US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B9893C-757C-46CF-8EC3-A535A172A0BD}"/>
              </a:ext>
            </a:extLst>
          </p:cNvPr>
          <p:cNvSpPr/>
          <p:nvPr/>
        </p:nvSpPr>
        <p:spPr>
          <a:xfrm>
            <a:off x="2232025" y="2909888"/>
            <a:ext cx="5446713" cy="984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求几个相同加数的和的简便运算。</a:t>
            </a:r>
            <a:endParaRPr lang="en-US" altLang="zh-CN" sz="2400" b="1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求一个数的几分之几是多少的运算。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E6E6FC0-7789-4603-B9EB-525D65909F17}"/>
              </a:ext>
            </a:extLst>
          </p:cNvPr>
          <p:cNvSpPr/>
          <p:nvPr/>
        </p:nvSpPr>
        <p:spPr>
          <a:xfrm>
            <a:off x="2176463" y="3787775"/>
            <a:ext cx="6132512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已知两个因数的积与其中一个因数，求另一个因数的运算。</a:t>
            </a:r>
            <a:endParaRPr lang="zh-CN" altLang="en-US" sz="24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337" name="文本框 2">
            <a:extLst>
              <a:ext uri="{FF2B5EF4-FFF2-40B4-BE49-F238E27FC236}">
                <a16:creationId xmlns:a16="http://schemas.microsoft.com/office/drawing/2014/main" id="{C6537D0B-ED9F-4538-AB7C-74E92C769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371475"/>
            <a:ext cx="2300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四则运算</a:t>
            </a:r>
          </a:p>
        </p:txBody>
      </p:sp>
      <p:grpSp>
        <p:nvGrpSpPr>
          <p:cNvPr id="13338" name="组合 10">
            <a:extLst>
              <a:ext uri="{FF2B5EF4-FFF2-40B4-BE49-F238E27FC236}">
                <a16:creationId xmlns:a16="http://schemas.microsoft.com/office/drawing/2014/main" id="{D4BAC8F0-AC76-4ADC-9BDD-5B0472193212}"/>
              </a:ext>
            </a:extLst>
          </p:cNvPr>
          <p:cNvGrpSpPr>
            <a:grpSpLocks/>
          </p:cNvGrpSpPr>
          <p:nvPr/>
        </p:nvGrpSpPr>
        <p:grpSpPr bwMode="auto">
          <a:xfrm>
            <a:off x="214973" y="292100"/>
            <a:ext cx="2171968" cy="617538"/>
            <a:chOff x="97725" y="512359"/>
            <a:chExt cx="2171577" cy="617034"/>
          </a:xfrm>
        </p:grpSpPr>
        <p:sp>
          <p:nvSpPr>
            <p:cNvPr id="12" name="圆角矩形 34">
              <a:extLst>
                <a:ext uri="{FF2B5EF4-FFF2-40B4-BE49-F238E27FC236}">
                  <a16:creationId xmlns:a16="http://schemas.microsoft.com/office/drawing/2014/main" id="{0E33D5E8-450E-41CC-B878-6C4D132FAFD7}"/>
                </a:ext>
              </a:extLst>
            </p:cNvPr>
            <p:cNvSpPr/>
            <p:nvPr/>
          </p:nvSpPr>
          <p:spPr>
            <a:xfrm>
              <a:off x="238327" y="556773"/>
              <a:ext cx="1868152" cy="572620"/>
            </a:xfrm>
            <a:prstGeom prst="roundRect">
              <a:avLst>
                <a:gd name="adj" fmla="val 17501"/>
              </a:avLst>
            </a:prstGeom>
            <a:solidFill>
              <a:srgbClr val="ABD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795F1452-C89F-4B88-A432-5E9D4B1C1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25" y="512359"/>
              <a:ext cx="2171577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归纳整理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CEE7BEF-CEEE-4BFD-81CE-9B21536AC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5542"/>
              </p:ext>
            </p:extLst>
          </p:nvPr>
        </p:nvGraphicFramePr>
        <p:xfrm>
          <a:off x="1588" y="482600"/>
          <a:ext cx="7391399" cy="4160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9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216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整数 </a:t>
                      </a:r>
                      <a:r>
                        <a:rPr lang="en-US" sz="1400" kern="0" dirty="0">
                          <a:effectLst/>
                        </a:rPr>
                        <a:t>            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小数 </a:t>
                      </a:r>
                      <a:r>
                        <a:rPr lang="en-US" sz="1400" kern="0" dirty="0">
                          <a:effectLst/>
                        </a:rPr>
                        <a:t>            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分数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77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加法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把两个数合成一个数的运算。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FF0000"/>
                          </a:solidFill>
                          <a:effectLst/>
                        </a:rPr>
                        <a:t>与整数加法的意义相同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FF0000"/>
                          </a:solidFill>
                          <a:effectLst/>
                        </a:rPr>
                        <a:t>与整数加法的意义相同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16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减法</a:t>
                      </a:r>
                      <a:endParaRPr lang="zh-CN" sz="1400" b="1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已知两个加数的和与其中的一个加数，求另一个加数的运算。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FF0000"/>
                          </a:solidFill>
                          <a:effectLst/>
                        </a:rPr>
                        <a:t>与整数减法的意义相同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FF0000"/>
                          </a:solidFill>
                          <a:effectLst/>
                        </a:rPr>
                        <a:t>与整数减法的意义相同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55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乘法</a:t>
                      </a:r>
                      <a:endParaRPr lang="zh-CN" sz="1400" b="1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求几个相同加数的和的简便运算。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FF0000"/>
                          </a:solidFill>
                          <a:effectLst/>
                        </a:rPr>
                        <a:t>小数乘整数与整数乘法的意义相同；一个数乘小数，就是求这个数的十分之几、百分之几</a:t>
                      </a:r>
                      <a:r>
                        <a:rPr lang="zh-CN" sz="1400" kern="0" baseline="30000" dirty="0">
                          <a:solidFill>
                            <a:srgbClr val="FF0000"/>
                          </a:solidFill>
                          <a:effectLst/>
                        </a:rPr>
                        <a:t>……</a:t>
                      </a:r>
                      <a:r>
                        <a:rPr lang="zh-CN" sz="1400" kern="0" dirty="0">
                          <a:solidFill>
                            <a:srgbClr val="FF0000"/>
                          </a:solidFill>
                          <a:effectLst/>
                        </a:rPr>
                        <a:t>是多少。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FF0000"/>
                          </a:solidFill>
                          <a:effectLst/>
                        </a:rPr>
                        <a:t>分数乘整数与整数乘法的意义相同</a:t>
                      </a:r>
                      <a:r>
                        <a:rPr lang="zh-CN" altLang="en-US" sz="1400" kern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zh-CN" sz="1400" kern="0" dirty="0">
                          <a:solidFill>
                            <a:srgbClr val="FF0000"/>
                          </a:solidFill>
                          <a:effectLst/>
                        </a:rPr>
                        <a:t>一个数乘分数，就是求一个数的几分之几是多少。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16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除法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已知两个因数的积与其中一个因数，求另一个因数的运算。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FF0000"/>
                          </a:solidFill>
                          <a:effectLst/>
                        </a:rPr>
                        <a:t>与整数除法的意义相同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FF0000"/>
                          </a:solidFill>
                          <a:effectLst/>
                        </a:rPr>
                        <a:t>与整数除法的意义相同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0" name="文本框 1">
            <a:extLst>
              <a:ext uri="{FF2B5EF4-FFF2-40B4-BE49-F238E27FC236}">
                <a16:creationId xmlns:a16="http://schemas.microsoft.com/office/drawing/2014/main" id="{305F78F2-A962-456A-A4EE-C5E7059CB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613" y="1149350"/>
            <a:ext cx="1689100" cy="242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整数、小数、分数的四则运算相同点和不同点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3F9A43-C480-480A-8B01-ED6016FF6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1400175"/>
            <a:ext cx="19208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860984-1A7C-443D-97E3-64C058435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400175"/>
            <a:ext cx="19732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385739-4311-4561-8A10-9E2F7423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052638"/>
            <a:ext cx="19208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116C2A-A09F-4419-A46F-B2FBA914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2063750"/>
            <a:ext cx="1919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464B10B-1A87-474D-BD4A-C99F087CF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2747963"/>
            <a:ext cx="2081212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C1A389E-DEB1-41BC-9C8C-4D9139E2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15" y="2734305"/>
            <a:ext cx="2066132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0F85231-2F00-496C-B466-9D68F7656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4046538"/>
            <a:ext cx="19208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124C61-D98B-459F-9A02-91E9C1C7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3989388"/>
            <a:ext cx="19462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4">
            <a:extLst>
              <a:ext uri="{FF2B5EF4-FFF2-40B4-BE49-F238E27FC236}">
                <a16:creationId xmlns:a16="http://schemas.microsoft.com/office/drawing/2014/main" id="{7EEAA0DE-5DB1-47B0-B8A6-DBA7E43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938213"/>
            <a:ext cx="800508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文新魏" panose="02010800040101010101" pitchFamily="2" charset="-122"/>
              </a:rPr>
              <a:t>观察下列算式，说一说四则运算之间的关系。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华文新魏" panose="02010800040101010101" pitchFamily="2" charset="-122"/>
            </a:endParaRPr>
          </a:p>
        </p:txBody>
      </p:sp>
      <p:sp>
        <p:nvSpPr>
          <p:cNvPr id="43" name="矩形 1">
            <a:extLst>
              <a:ext uri="{FF2B5EF4-FFF2-40B4-BE49-F238E27FC236}">
                <a16:creationId xmlns:a16="http://schemas.microsoft.com/office/drawing/2014/main" id="{82FCBF04-8138-41CF-845F-CDE9745F1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1758950"/>
            <a:ext cx="1976437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26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＋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32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＝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58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  <a:sym typeface="华文新魏" panose="02010800040101010101" pitchFamily="2" charset="-122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58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－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26＝32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  <a:sym typeface="华文新魏" panose="02010800040101010101" pitchFamily="2" charset="-122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58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－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32＝26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49" name="矩形 9">
            <a:extLst>
              <a:ext uri="{FF2B5EF4-FFF2-40B4-BE49-F238E27FC236}">
                <a16:creationId xmlns:a16="http://schemas.microsoft.com/office/drawing/2014/main" id="{AD649ABB-869E-488D-9001-994BF19CB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1746250"/>
            <a:ext cx="2224087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1.6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＋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2.7＝4.3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  <a:sym typeface="华文新魏" panose="02010800040101010101" pitchFamily="2" charset="-122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4.3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－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1.6＝2.7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  <a:sym typeface="华文新魏" panose="02010800040101010101" pitchFamily="2" charset="-122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4.3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－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2.7＝1.6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55" name="矩形 10">
            <a:extLst>
              <a:ext uri="{FF2B5EF4-FFF2-40B4-BE49-F238E27FC236}">
                <a16:creationId xmlns:a16="http://schemas.microsoft.com/office/drawing/2014/main" id="{466E403D-FF0B-46CD-A711-5489136BE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117850"/>
            <a:ext cx="226695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125×8＝1000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  <a:sym typeface="华文新魏" panose="02010800040101010101" pitchFamily="2" charset="-122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1000÷125＝8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  <a:sym typeface="华文新魏" panose="02010800040101010101" pitchFamily="2" charset="-122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1000÷8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宋体"/>
                <a:sym typeface="华文新魏" panose="02010800040101010101" pitchFamily="2" charset="-122"/>
              </a:rPr>
              <a:t>＝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12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5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56" name="矩形 11">
            <a:extLst>
              <a:ext uri="{FF2B5EF4-FFF2-40B4-BE49-F238E27FC236}">
                <a16:creationId xmlns:a16="http://schemas.microsoft.com/office/drawing/2014/main" id="{076CEF6B-2BC8-43A2-ACDC-FB51E2C87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538" y="3136900"/>
            <a:ext cx="191135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2.5×4＝10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  <a:sym typeface="华文新魏" panose="02010800040101010101" pitchFamily="2" charset="-122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10÷2.5＝4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  <a:sym typeface="宋体" panose="02010600030101010101" pitchFamily="2" charset="-122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sym typeface="华文新魏" panose="02010800040101010101" pitchFamily="2" charset="-122"/>
              </a:rPr>
              <a:t>10÷4＝2.5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16391" name="左大括号 2">
            <a:extLst>
              <a:ext uri="{FF2B5EF4-FFF2-40B4-BE49-F238E27FC236}">
                <a16:creationId xmlns:a16="http://schemas.microsoft.com/office/drawing/2014/main" id="{F5C67D92-8F43-45D4-9E78-40C673796A36}"/>
              </a:ext>
            </a:extLst>
          </p:cNvPr>
          <p:cNvSpPr>
            <a:spLocks/>
          </p:cNvSpPr>
          <p:nvPr/>
        </p:nvSpPr>
        <p:spPr bwMode="auto">
          <a:xfrm>
            <a:off x="398463" y="1892300"/>
            <a:ext cx="152400" cy="906463"/>
          </a:xfrm>
          <a:prstGeom prst="leftBrace">
            <a:avLst>
              <a:gd name="adj1" fmla="val 55514"/>
              <a:gd name="adj2" fmla="val 50000"/>
            </a:avLst>
          </a:prstGeom>
          <a:noFill/>
          <a:ln w="1905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2" name="左大括号 2">
            <a:extLst>
              <a:ext uri="{FF2B5EF4-FFF2-40B4-BE49-F238E27FC236}">
                <a16:creationId xmlns:a16="http://schemas.microsoft.com/office/drawing/2014/main" id="{1EE97755-5E5C-4714-9EC3-17B734F6FE66}"/>
              </a:ext>
            </a:extLst>
          </p:cNvPr>
          <p:cNvSpPr>
            <a:spLocks/>
          </p:cNvSpPr>
          <p:nvPr/>
        </p:nvSpPr>
        <p:spPr bwMode="auto">
          <a:xfrm>
            <a:off x="2917825" y="1912938"/>
            <a:ext cx="152400" cy="908050"/>
          </a:xfrm>
          <a:prstGeom prst="leftBrace">
            <a:avLst>
              <a:gd name="adj1" fmla="val 58039"/>
              <a:gd name="adj2" fmla="val 50000"/>
            </a:avLst>
          </a:prstGeom>
          <a:noFill/>
          <a:ln w="1905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3" name="左大括号 2">
            <a:extLst>
              <a:ext uri="{FF2B5EF4-FFF2-40B4-BE49-F238E27FC236}">
                <a16:creationId xmlns:a16="http://schemas.microsoft.com/office/drawing/2014/main" id="{5FB11E3F-41C2-4DA8-B168-38B7AA13FF32}"/>
              </a:ext>
            </a:extLst>
          </p:cNvPr>
          <p:cNvSpPr>
            <a:spLocks/>
          </p:cNvSpPr>
          <p:nvPr/>
        </p:nvSpPr>
        <p:spPr bwMode="auto">
          <a:xfrm>
            <a:off x="398463" y="3276600"/>
            <a:ext cx="153987" cy="906463"/>
          </a:xfrm>
          <a:prstGeom prst="leftBrace">
            <a:avLst>
              <a:gd name="adj1" fmla="val 57422"/>
              <a:gd name="adj2" fmla="val 50000"/>
            </a:avLst>
          </a:prstGeom>
          <a:noFill/>
          <a:ln w="1905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4" name="左大括号 2">
            <a:extLst>
              <a:ext uri="{FF2B5EF4-FFF2-40B4-BE49-F238E27FC236}">
                <a16:creationId xmlns:a16="http://schemas.microsoft.com/office/drawing/2014/main" id="{95901FE3-D290-48B9-800B-FC80371C74B4}"/>
              </a:ext>
            </a:extLst>
          </p:cNvPr>
          <p:cNvSpPr>
            <a:spLocks/>
          </p:cNvSpPr>
          <p:nvPr/>
        </p:nvSpPr>
        <p:spPr bwMode="auto">
          <a:xfrm>
            <a:off x="2965450" y="3282950"/>
            <a:ext cx="152400" cy="906463"/>
          </a:xfrm>
          <a:prstGeom prst="leftBrace">
            <a:avLst>
              <a:gd name="adj1" fmla="val 50502"/>
              <a:gd name="adj2" fmla="val 50000"/>
            </a:avLst>
          </a:prstGeom>
          <a:noFill/>
          <a:ln w="1905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61" name="组合 23">
            <a:extLst>
              <a:ext uri="{FF2B5EF4-FFF2-40B4-BE49-F238E27FC236}">
                <a16:creationId xmlns:a16="http://schemas.microsoft.com/office/drawing/2014/main" id="{C25BDCD9-4A90-44AB-B4A7-279404B868AF}"/>
              </a:ext>
            </a:extLst>
          </p:cNvPr>
          <p:cNvGrpSpPr>
            <a:grpSpLocks/>
          </p:cNvGrpSpPr>
          <p:nvPr/>
        </p:nvGrpSpPr>
        <p:grpSpPr bwMode="auto">
          <a:xfrm>
            <a:off x="5400675" y="1633538"/>
            <a:ext cx="3554413" cy="2651125"/>
            <a:chOff x="1282410" y="1167296"/>
            <a:chExt cx="4757668" cy="2812369"/>
          </a:xfrm>
        </p:grpSpPr>
        <p:grpSp>
          <p:nvGrpSpPr>
            <p:cNvPr id="16396" name="Group 19">
              <a:extLst>
                <a:ext uri="{FF2B5EF4-FFF2-40B4-BE49-F238E27FC236}">
                  <a16:creationId xmlns:a16="http://schemas.microsoft.com/office/drawing/2014/main" id="{ABEEB59B-A07F-4179-99D3-8ECA11C069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2410" y="1167296"/>
              <a:ext cx="4757668" cy="2812369"/>
              <a:chOff x="51" y="54"/>
              <a:chExt cx="1425" cy="1127"/>
            </a:xfrm>
          </p:grpSpPr>
          <p:sp>
            <p:nvSpPr>
              <p:cNvPr id="14351" name="Text Box 11">
                <a:extLst>
                  <a:ext uri="{FF2B5EF4-FFF2-40B4-BE49-F238E27FC236}">
                    <a16:creationId xmlns:a16="http://schemas.microsoft.com/office/drawing/2014/main" id="{4A3C6E4D-5F6A-41A3-9AA8-9DB9A6045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" y="151"/>
                <a:ext cx="454" cy="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sz="1600" b="1">
                    <a:solidFill>
                      <a:srgbClr val="FF0000"/>
                    </a:solidFill>
                    <a:latin typeface="+mn-ea"/>
                    <a:ea typeface="+mn-ea"/>
                    <a:sym typeface="宋体" panose="02010600030101010101" pitchFamily="2" charset="-122"/>
                  </a:rPr>
                  <a:t>加法</a:t>
                </a:r>
                <a:endParaRPr lang="en-US" altLang="zh-CN" sz="1600" b="1">
                  <a:solidFill>
                    <a:srgbClr val="FF0000"/>
                  </a:solidFill>
                  <a:latin typeface="+mn-ea"/>
                  <a:ea typeface="+mn-ea"/>
                  <a:sym typeface="宋体" panose="02010600030101010101" pitchFamily="2" charset="-122"/>
                </a:endParaRPr>
              </a:p>
            </p:txBody>
          </p:sp>
          <p:sp>
            <p:nvSpPr>
              <p:cNvPr id="14352" name="Text Box 12">
                <a:extLst>
                  <a:ext uri="{FF2B5EF4-FFF2-40B4-BE49-F238E27FC236}">
                    <a16:creationId xmlns:a16="http://schemas.microsoft.com/office/drawing/2014/main" id="{0E14DA7D-A77C-4FA4-8E4D-0CE2EE21E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" y="151"/>
                <a:ext cx="454" cy="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sz="1600" b="1">
                    <a:solidFill>
                      <a:srgbClr val="FF0000"/>
                    </a:solidFill>
                    <a:latin typeface="+mn-ea"/>
                    <a:ea typeface="+mn-ea"/>
                    <a:sym typeface="宋体" panose="02010600030101010101" pitchFamily="2" charset="-122"/>
                  </a:rPr>
                  <a:t>减法</a:t>
                </a:r>
                <a:endParaRPr lang="en-US" altLang="zh-CN" sz="1600" b="1">
                  <a:solidFill>
                    <a:srgbClr val="FF0000"/>
                  </a:solidFill>
                  <a:latin typeface="+mn-ea"/>
                  <a:ea typeface="+mn-ea"/>
                  <a:sym typeface="宋体" panose="02010600030101010101" pitchFamily="2" charset="-122"/>
                </a:endParaRPr>
              </a:p>
            </p:txBody>
          </p:sp>
          <p:sp>
            <p:nvSpPr>
              <p:cNvPr id="14353" name="Text Box 13">
                <a:extLst>
                  <a:ext uri="{FF2B5EF4-FFF2-40B4-BE49-F238E27FC236}">
                    <a16:creationId xmlns:a16="http://schemas.microsoft.com/office/drawing/2014/main" id="{6A4A2DBB-B302-453B-A73B-85EBBD6BF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" y="1037"/>
                <a:ext cx="454" cy="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sz="1600" b="1">
                    <a:solidFill>
                      <a:srgbClr val="FF0000"/>
                    </a:solidFill>
                    <a:latin typeface="+mn-ea"/>
                    <a:ea typeface="+mn-ea"/>
                    <a:sym typeface="宋体" panose="02010600030101010101" pitchFamily="2" charset="-122"/>
                  </a:rPr>
                  <a:t>乘法</a:t>
                </a:r>
                <a:endParaRPr lang="en-US" altLang="zh-CN" sz="1600" b="1">
                  <a:solidFill>
                    <a:srgbClr val="FF0000"/>
                  </a:solidFill>
                  <a:latin typeface="+mn-ea"/>
                  <a:ea typeface="+mn-ea"/>
                  <a:sym typeface="宋体" panose="02010600030101010101" pitchFamily="2" charset="-122"/>
                </a:endParaRPr>
              </a:p>
            </p:txBody>
          </p:sp>
          <p:sp>
            <p:nvSpPr>
              <p:cNvPr id="14354" name="Text Box 14">
                <a:extLst>
                  <a:ext uri="{FF2B5EF4-FFF2-40B4-BE49-F238E27FC236}">
                    <a16:creationId xmlns:a16="http://schemas.microsoft.com/office/drawing/2014/main" id="{ED0FA3FF-CF5C-4BEF-9966-A43865D6D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2" y="1031"/>
                <a:ext cx="454" cy="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sz="1600" b="1">
                    <a:solidFill>
                      <a:srgbClr val="FF0000"/>
                    </a:solidFill>
                    <a:latin typeface="+mn-ea"/>
                    <a:ea typeface="+mn-ea"/>
                    <a:sym typeface="宋体" panose="02010600030101010101" pitchFamily="2" charset="-122"/>
                  </a:rPr>
                  <a:t>除法</a:t>
                </a:r>
                <a:endParaRPr lang="en-US" altLang="zh-CN" sz="1600" b="1">
                  <a:solidFill>
                    <a:srgbClr val="FF0000"/>
                  </a:solidFill>
                  <a:latin typeface="+mn-ea"/>
                  <a:ea typeface="+mn-ea"/>
                  <a:sym typeface="宋体" panose="02010600030101010101" pitchFamily="2" charset="-122"/>
                </a:endParaRPr>
              </a:p>
            </p:txBody>
          </p:sp>
          <p:sp>
            <p:nvSpPr>
              <p:cNvPr id="16403" name="Text Box 15">
                <a:extLst>
                  <a:ext uri="{FF2B5EF4-FFF2-40B4-BE49-F238E27FC236}">
                    <a16:creationId xmlns:a16="http://schemas.microsoft.com/office/drawing/2014/main" id="{C333AA25-FBE1-4C64-9ACE-9594087F7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" y="296"/>
                <a:ext cx="302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1600" b="1">
                    <a:solidFill>
                      <a:srgbClr val="0000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rPr>
                  <a:t>求几个相同加数的和的简便运算</a:t>
                </a:r>
                <a:endPara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04" name="Text Box 16">
                <a:extLst>
                  <a:ext uri="{FF2B5EF4-FFF2-40B4-BE49-F238E27FC236}">
                    <a16:creationId xmlns:a16="http://schemas.microsoft.com/office/drawing/2014/main" id="{5974804B-B76A-48EE-B119-9570EE430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" y="889"/>
                <a:ext cx="68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1600" b="1">
                    <a:solidFill>
                      <a:srgbClr val="0000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rPr>
                  <a:t>互为逆运算</a:t>
                </a:r>
                <a:endPara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05" name="Text Box 19">
                <a:extLst>
                  <a:ext uri="{FF2B5EF4-FFF2-40B4-BE49-F238E27FC236}">
                    <a16:creationId xmlns:a16="http://schemas.microsoft.com/office/drawing/2014/main" id="{EF2228A6-1314-4B57-A9F4-4E62062A2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" y="54"/>
                <a:ext cx="5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1600" b="1">
                    <a:solidFill>
                      <a:srgbClr val="0000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rPr>
                  <a:t>互为逆运算</a:t>
                </a:r>
                <a:endPara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58" name="Line 20">
                <a:extLst>
                  <a:ext uri="{FF2B5EF4-FFF2-40B4-BE49-F238E27FC236}">
                    <a16:creationId xmlns:a16="http://schemas.microsoft.com/office/drawing/2014/main" id="{463BDA88-63E4-4617-AF44-27DE6BC7D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" y="227"/>
                <a:ext cx="635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bevel/>
                <a:headEnd/>
                <a:tailEnd type="triangle" w="med" len="med"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4359" name="Line 21">
                <a:extLst>
                  <a:ext uri="{FF2B5EF4-FFF2-40B4-BE49-F238E27FC236}">
                    <a16:creationId xmlns:a16="http://schemas.microsoft.com/office/drawing/2014/main" id="{D880C299-894B-439C-9B3A-E3A25A760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" y="1091"/>
                <a:ext cx="635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bevel/>
                <a:headEnd/>
                <a:tailEnd type="triangle" w="med" len="med"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14360" name="Line 22">
                <a:extLst>
                  <a:ext uri="{FF2B5EF4-FFF2-40B4-BE49-F238E27FC236}">
                    <a16:creationId xmlns:a16="http://schemas.microsoft.com/office/drawing/2014/main" id="{0D372B83-BB96-4174-AE9F-86CB4FF95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" y="348"/>
                <a:ext cx="1" cy="6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bevel/>
                <a:headEnd/>
                <a:tailEnd type="triangle" w="med" len="med"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14349" name="Line 20">
              <a:extLst>
                <a:ext uri="{FF2B5EF4-FFF2-40B4-BE49-F238E27FC236}">
                  <a16:creationId xmlns:a16="http://schemas.microsoft.com/office/drawing/2014/main" id="{FB4841AC-2423-45B5-9B64-217FB2A4E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3988" y="1685984"/>
              <a:ext cx="2120657" cy="16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bevel/>
              <a:headEnd/>
              <a:tailEnd type="triangle" w="med" len="med"/>
            </a:ln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350" name="Line 20">
              <a:extLst>
                <a:ext uri="{FF2B5EF4-FFF2-40B4-BE49-F238E27FC236}">
                  <a16:creationId xmlns:a16="http://schemas.microsoft.com/office/drawing/2014/main" id="{2F0DF2D0-7A6E-4FCF-AEB9-86F276F5C4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34110" y="3855045"/>
              <a:ext cx="2120657" cy="16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bevel/>
              <a:headEnd/>
              <a:tailEnd type="triangle" w="med" len="med"/>
            </a:ln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4209B281-F20B-4D1C-B537-829B696B0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274" y="2173288"/>
            <a:ext cx="2664639" cy="4619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  <a:sym typeface="宋体" panose="02010600030101010101" pitchFamily="2" charset="-122"/>
              </a:rPr>
              <a:t>加数＋加数＝和</a:t>
            </a:r>
            <a:r>
              <a:rPr lang="zh-CN" altLang="en-US" sz="2400" dirty="0">
                <a:latin typeface="+mn-ea"/>
                <a:ea typeface="+mn-ea"/>
                <a:sym typeface="宋体" panose="02010600030101010101" pitchFamily="2" charset="-122"/>
              </a:rPr>
              <a:t> 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56EF25C5-E98C-4DE0-A144-BB3B2DDC6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388" y="2672163"/>
            <a:ext cx="4313773" cy="4619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  <a:sym typeface="宋体" panose="02010600030101010101" pitchFamily="2" charset="-122"/>
              </a:rPr>
              <a:t>一个加数＝</a:t>
            </a:r>
            <a:r>
              <a:rPr lang="en-US" altLang="en-US" sz="2400" b="1" dirty="0">
                <a:solidFill>
                  <a:srgbClr val="7030A0"/>
                </a:solidFill>
                <a:latin typeface="+mn-ea"/>
                <a:ea typeface="+mn-ea"/>
                <a:sym typeface="Calibri" panose="020F0502020204030204" pitchFamily="34" charset="0"/>
              </a:rPr>
              <a:t> 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  <a:sym typeface="宋体" panose="02010600030101010101" pitchFamily="2" charset="-122"/>
              </a:rPr>
              <a:t>和－另一个加数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8D681C7-680C-4179-8C03-33AF9860A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388" y="3171038"/>
            <a:ext cx="3230684" cy="4619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  <a:sym typeface="宋体" panose="02010600030101010101" pitchFamily="2" charset="-122"/>
              </a:rPr>
              <a:t>被减数－减数＝差</a:t>
            </a:r>
            <a:r>
              <a:rPr lang="zh-CN" altLang="en-US" sz="2400" dirty="0">
                <a:latin typeface="+mn-ea"/>
                <a:ea typeface="+mn-ea"/>
                <a:sym typeface="宋体" panose="02010600030101010101" pitchFamily="2" charset="-122"/>
              </a:rPr>
              <a:t> 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B6384C0F-6C76-4C62-83C2-7F4D19DB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360" y="4167202"/>
            <a:ext cx="3230684" cy="4619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  <a:sym typeface="宋体" panose="02010600030101010101" pitchFamily="2" charset="-122"/>
              </a:rPr>
              <a:t>减数＝ 被减数－差</a:t>
            </a:r>
            <a:endParaRPr lang="zh-CN" altLang="en-US" sz="1400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39931B4-0220-4073-A30E-6648538A6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137" y="3669913"/>
            <a:ext cx="308537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  <a:sym typeface="宋体" panose="02010600030101010101" pitchFamily="2" charset="-122"/>
              </a:rPr>
              <a:t>被减数＝ 差＋减数</a:t>
            </a:r>
            <a:endParaRPr lang="zh-CN" altLang="en-US" sz="1400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sp>
        <p:nvSpPr>
          <p:cNvPr id="18440" name="矩形 4">
            <a:extLst>
              <a:ext uri="{FF2B5EF4-FFF2-40B4-BE49-F238E27FC236}">
                <a16:creationId xmlns:a16="http://schemas.microsoft.com/office/drawing/2014/main" id="{371C3392-197A-4355-BC95-E564BC50E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1295400"/>
            <a:ext cx="8596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文新魏" panose="02010800040101010101" pitchFamily="2" charset="-122"/>
              </a:rPr>
              <a:t>    根据四则运算之间的关系，完成下列等式。你能用字母表示这些关系。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华文新魏" panose="02010800040101010101" pitchFamily="2" charset="-122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DE306DEE-E75C-4F91-A6CA-CC9243FC54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292147"/>
              </p:ext>
            </p:extLst>
          </p:nvPr>
        </p:nvGraphicFramePr>
        <p:xfrm>
          <a:off x="6051550" y="2071688"/>
          <a:ext cx="14478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002" imgH="177723" progId="Equation.DSMT4">
                  <p:embed/>
                </p:oleObj>
              </mc:Choice>
              <mc:Fallback>
                <p:oleObj name="Equation" r:id="rId2" imgW="457002" imgH="177723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2071688"/>
                        <a:ext cx="144780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A7910AEB-9295-4251-85E4-D82651B90D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026085"/>
              </p:ext>
            </p:extLst>
          </p:nvPr>
        </p:nvGraphicFramePr>
        <p:xfrm>
          <a:off x="6130925" y="2563709"/>
          <a:ext cx="128746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5872" imgH="177569" progId="Equation.DSMT4">
                  <p:embed/>
                </p:oleObj>
              </mc:Choice>
              <mc:Fallback>
                <p:oleObj name="Equation" r:id="rId4" imgW="405872" imgH="177569" progId="Equation.DSMT4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2563709"/>
                        <a:ext cx="128746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83D5BA44-C22F-42F8-8176-8E18F536E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871744"/>
              </p:ext>
            </p:extLst>
          </p:nvPr>
        </p:nvGraphicFramePr>
        <p:xfrm>
          <a:off x="6111875" y="3055730"/>
          <a:ext cx="13271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8918" imgH="177723" progId="Equation.DSMT4">
                  <p:embed/>
                </p:oleObj>
              </mc:Choice>
              <mc:Fallback>
                <p:oleObj name="Equation" r:id="rId6" imgW="418918" imgH="177723" progId="Equation.DSMT4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5" y="3055730"/>
                        <a:ext cx="13271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C0EF1B82-D0B8-446F-89C8-BF3BEC826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402795"/>
              </p:ext>
            </p:extLst>
          </p:nvPr>
        </p:nvGraphicFramePr>
        <p:xfrm>
          <a:off x="6146800" y="4038600"/>
          <a:ext cx="12874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177480" progId="Equation.DSMT4">
                  <p:embed/>
                </p:oleObj>
              </mc:Choice>
              <mc:Fallback>
                <p:oleObj name="Equation" r:id="rId8" imgW="406080" imgH="177480" progId="Equation.DSMT4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4038600"/>
                        <a:ext cx="12874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9C9646A0-6A0A-4221-BE2C-9231D093A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244139"/>
              </p:ext>
            </p:extLst>
          </p:nvPr>
        </p:nvGraphicFramePr>
        <p:xfrm>
          <a:off x="6073775" y="3546475"/>
          <a:ext cx="14478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200" imgH="177480" progId="Equation.DSMT4">
                  <p:embed/>
                </p:oleObj>
              </mc:Choice>
              <mc:Fallback>
                <p:oleObj name="Equation" r:id="rId10" imgW="457200" imgH="177480" progId="Equation.DSMT4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5" y="3546475"/>
                        <a:ext cx="14478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6">
            <a:extLst>
              <a:ext uri="{FF2B5EF4-FFF2-40B4-BE49-F238E27FC236}">
                <a16:creationId xmlns:a16="http://schemas.microsoft.com/office/drawing/2014/main" id="{D021FAB2-8F89-46DC-BA0E-59E7B3220520}"/>
              </a:ext>
            </a:extLst>
          </p:cNvPr>
          <p:cNvGrpSpPr>
            <a:grpSpLocks/>
          </p:cNvGrpSpPr>
          <p:nvPr/>
        </p:nvGrpSpPr>
        <p:grpSpPr bwMode="auto">
          <a:xfrm>
            <a:off x="-13082" y="629361"/>
            <a:ext cx="2245644" cy="583175"/>
            <a:chOff x="49784" y="528776"/>
            <a:chExt cx="2245240" cy="584201"/>
          </a:xfrm>
        </p:grpSpPr>
        <p:sp>
          <p:nvSpPr>
            <p:cNvPr id="21" name="圆角矩形 34">
              <a:extLst>
                <a:ext uri="{FF2B5EF4-FFF2-40B4-BE49-F238E27FC236}">
                  <a16:creationId xmlns:a16="http://schemas.microsoft.com/office/drawing/2014/main" id="{529A9214-B0CF-4E3C-8A98-BEF46CD8186A}"/>
                </a:ext>
              </a:extLst>
            </p:cNvPr>
            <p:cNvSpPr/>
            <p:nvPr/>
          </p:nvSpPr>
          <p:spPr>
            <a:xfrm>
              <a:off x="238327" y="534623"/>
              <a:ext cx="1868152" cy="572506"/>
            </a:xfrm>
            <a:prstGeom prst="roundRect">
              <a:avLst>
                <a:gd name="adj" fmla="val 17501"/>
              </a:avLst>
            </a:prstGeom>
            <a:noFill/>
            <a:ln>
              <a:solidFill>
                <a:srgbClr val="ABD6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FAB24FFD-028F-416D-9462-EEC506325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" y="528776"/>
              <a:ext cx="2245240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hangingPunct="1"/>
              <a:r>
                <a:rPr lang="zh-CN" altLang="en-US" sz="32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练与学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>
            <a:extLst>
              <a:ext uri="{FF2B5EF4-FFF2-40B4-BE49-F238E27FC236}">
                <a16:creationId xmlns:a16="http://schemas.microsoft.com/office/drawing/2014/main" id="{2392541C-D9CF-4417-9EDC-B68FEE2F2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733425"/>
            <a:ext cx="2804260" cy="4619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  <a:sym typeface="宋体" panose="02010600030101010101" pitchFamily="2" charset="-122"/>
              </a:rPr>
              <a:t>乘数</a:t>
            </a:r>
            <a:r>
              <a:rPr lang="en-US" altLang="zh-CN" sz="2400" b="1" dirty="0">
                <a:latin typeface="+mn-ea"/>
                <a:ea typeface="+mn-ea"/>
                <a:sym typeface="Calibri" panose="020F0502020204030204" pitchFamily="34" charset="0"/>
              </a:rPr>
              <a:t>×</a:t>
            </a:r>
            <a:r>
              <a:rPr lang="zh-CN" altLang="en-US" sz="2400" b="1" dirty="0">
                <a:latin typeface="+mn-ea"/>
                <a:ea typeface="+mn-ea"/>
                <a:sym typeface="宋体" panose="02010600030101010101" pitchFamily="2" charset="-122"/>
              </a:rPr>
              <a:t>乘数＝积 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170DFB6-3897-49D2-AC22-4A68366FC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1516063"/>
            <a:ext cx="453673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  <a:sym typeface="宋体" panose="02010600030101010101" pitchFamily="2" charset="-122"/>
              </a:rPr>
              <a:t>一个乘数＝积</a:t>
            </a:r>
            <a:r>
              <a:rPr lang="en-US" altLang="zh-CN" sz="2400" b="1" dirty="0">
                <a:solidFill>
                  <a:srgbClr val="7030A0"/>
                </a:solidFill>
                <a:latin typeface="+mn-ea"/>
                <a:ea typeface="+mn-ea"/>
                <a:sym typeface="Calibri" panose="020F0502020204030204" pitchFamily="34" charset="0"/>
              </a:rPr>
              <a:t>÷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  <a:sym typeface="宋体" panose="02010600030101010101" pitchFamily="2" charset="-122"/>
              </a:rPr>
              <a:t>另一个乘数</a:t>
            </a:r>
            <a:r>
              <a:rPr lang="zh-CN" altLang="en-US" sz="2400" b="1" dirty="0">
                <a:solidFill>
                  <a:schemeClr val="bg2"/>
                </a:solidFill>
                <a:latin typeface="+mn-ea"/>
                <a:ea typeface="+mn-ea"/>
                <a:sym typeface="宋体" panose="02010600030101010101" pitchFamily="2" charset="-122"/>
              </a:rPr>
              <a:t> 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F9BA0A6A-D1C2-46C5-A5CA-7C351A35B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2298700"/>
            <a:ext cx="3410250" cy="4619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  <a:sym typeface="宋体" panose="02010600030101010101" pitchFamily="2" charset="-122"/>
              </a:rPr>
              <a:t>被除数</a:t>
            </a:r>
            <a:r>
              <a:rPr lang="en-US" altLang="zh-CN" sz="2400" b="1" dirty="0">
                <a:latin typeface="+mn-ea"/>
                <a:ea typeface="+mn-ea"/>
                <a:sym typeface="Calibri" panose="020F0502020204030204" pitchFamily="34" charset="0"/>
              </a:rPr>
              <a:t>÷</a:t>
            </a:r>
            <a:r>
              <a:rPr lang="zh-CN" altLang="en-US" sz="2400" b="1" dirty="0">
                <a:latin typeface="+mn-ea"/>
                <a:ea typeface="+mn-ea"/>
                <a:sym typeface="宋体" panose="02010600030101010101" pitchFamily="2" charset="-122"/>
              </a:rPr>
              <a:t>除数＝商 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60C4D89-25AC-4211-8710-40156CC1B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4050334"/>
            <a:ext cx="3495551" cy="4619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  <a:sym typeface="宋体" panose="02010600030101010101" pitchFamily="2" charset="-122"/>
              </a:rPr>
              <a:t>除数＝被除数</a:t>
            </a:r>
            <a:r>
              <a:rPr lang="en-US" altLang="zh-CN" sz="2400" b="1" dirty="0">
                <a:solidFill>
                  <a:srgbClr val="7030A0"/>
                </a:solidFill>
                <a:latin typeface="+mn-ea"/>
                <a:ea typeface="+mn-ea"/>
                <a:sym typeface="Calibri" panose="020F0502020204030204" pitchFamily="34" charset="0"/>
              </a:rPr>
              <a:t>÷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  <a:sym typeface="宋体" panose="02010600030101010101" pitchFamily="2" charset="-122"/>
              </a:rPr>
              <a:t>商</a:t>
            </a:r>
            <a:endParaRPr lang="zh-CN" altLang="en-US" sz="1400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67BF4A84-0BAD-4CB6-969F-79FF20CB8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3202954"/>
            <a:ext cx="358262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  <a:sym typeface="宋体" panose="02010600030101010101" pitchFamily="2" charset="-122"/>
              </a:rPr>
              <a:t>被除数＝商</a:t>
            </a:r>
            <a:r>
              <a:rPr lang="en-US" altLang="zh-CN" sz="2400" b="1" dirty="0">
                <a:solidFill>
                  <a:srgbClr val="7030A0"/>
                </a:solidFill>
                <a:latin typeface="+mn-ea"/>
                <a:ea typeface="+mn-ea"/>
                <a:sym typeface="Calibri" panose="020F0502020204030204" pitchFamily="34" charset="0"/>
              </a:rPr>
              <a:t>×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  <a:ea typeface="+mn-ea"/>
                <a:sym typeface="宋体" panose="02010600030101010101" pitchFamily="2" charset="-122"/>
              </a:rPr>
              <a:t>除数</a:t>
            </a:r>
            <a:endParaRPr lang="zh-CN" altLang="en-US" sz="1400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DAA9EF10-EEF2-4809-8DF5-F4CB3EDB2F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1638" y="733425"/>
          <a:ext cx="16922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5626" imgH="177646" progId="Equation.DSMT4">
                  <p:embed/>
                </p:oleObj>
              </mc:Choice>
              <mc:Fallback>
                <p:oleObj name="Equation" r:id="rId3" imgW="545626" imgH="177646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733425"/>
                        <a:ext cx="16922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2BFF054F-59C3-4A48-8AFD-85A18FA27C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2588" y="1471613"/>
          <a:ext cx="17319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8558" imgH="177723" progId="Equation.DSMT4">
                  <p:embed/>
                </p:oleObj>
              </mc:Choice>
              <mc:Fallback>
                <p:oleObj name="Equation" r:id="rId5" imgW="558558" imgH="177723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1471613"/>
                        <a:ext cx="17319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03F7C3DD-F2A1-4776-9402-187BBE6513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745408"/>
              </p:ext>
            </p:extLst>
          </p:nvPr>
        </p:nvGraphicFramePr>
        <p:xfrm>
          <a:off x="5462588" y="3124200"/>
          <a:ext cx="17319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177480" progId="Equation.DSMT4">
                  <p:embed/>
                </p:oleObj>
              </mc:Choice>
              <mc:Fallback>
                <p:oleObj name="Equation" r:id="rId7" imgW="558720" imgH="177480" progId="Equation.DSMT4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3124200"/>
                        <a:ext cx="1731962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DFC35580-1BBF-41BA-A163-DE0603A28C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2588" y="2255838"/>
          <a:ext cx="17319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8558" imgH="177723" progId="Equation.DSMT4">
                  <p:embed/>
                </p:oleObj>
              </mc:Choice>
              <mc:Fallback>
                <p:oleObj name="Equation" r:id="rId9" imgW="558558" imgH="177723" progId="Equation.DSMT4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2255838"/>
                        <a:ext cx="17319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4C8CE359-A2E3-4166-85A6-992F54429B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726861"/>
              </p:ext>
            </p:extLst>
          </p:nvPr>
        </p:nvGraphicFramePr>
        <p:xfrm>
          <a:off x="5443538" y="3986213"/>
          <a:ext cx="17716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177480" progId="Equation.DSMT4">
                  <p:embed/>
                </p:oleObj>
              </mc:Choice>
              <mc:Fallback>
                <p:oleObj name="Equation" r:id="rId10" imgW="571320" imgH="177480" progId="Equation.DSMT4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538" y="3986213"/>
                        <a:ext cx="17716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3">
            <a:extLst>
              <a:ext uri="{FF2B5EF4-FFF2-40B4-BE49-F238E27FC236}">
                <a16:creationId xmlns:a16="http://schemas.microsoft.com/office/drawing/2014/main" id="{E9C2E9F4-EC28-4C1E-9A43-AAE23954F720}"/>
              </a:ext>
            </a:extLst>
          </p:cNvPr>
          <p:cNvGrpSpPr>
            <a:grpSpLocks/>
          </p:cNvGrpSpPr>
          <p:nvPr/>
        </p:nvGrpSpPr>
        <p:grpSpPr bwMode="auto">
          <a:xfrm>
            <a:off x="2363788" y="1212850"/>
            <a:ext cx="4424362" cy="1728788"/>
            <a:chOff x="1722905" y="2762305"/>
            <a:chExt cx="4423326" cy="1728733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D65CFEEF-A582-485F-A3B2-0B82F2E71F77}"/>
                </a:ext>
              </a:extLst>
            </p:cNvPr>
            <p:cNvSpPr txBox="1"/>
            <p:nvPr/>
          </p:nvSpPr>
          <p:spPr bwMode="auto">
            <a:xfrm>
              <a:off x="1722905" y="2913113"/>
              <a:ext cx="3442440" cy="13096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 hangingPunct="1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40+30    0.4+0.06</a:t>
              </a:r>
            </a:p>
            <a:p>
              <a:pPr algn="just" hangingPunct="1">
                <a:lnSpc>
                  <a:spcPct val="130000"/>
                </a:lnSpc>
                <a:defRPr/>
              </a:pP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40-30     0.4-0.06</a:t>
              </a:r>
              <a:endParaRPr lang="zh-CN" altLang="en-US" sz="32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graphicFrame>
          <p:nvGraphicFramePr>
            <p:cNvPr id="21519" name="对象 2">
              <a:extLst>
                <a:ext uri="{FF2B5EF4-FFF2-40B4-BE49-F238E27FC236}">
                  <a16:creationId xmlns:a16="http://schemas.microsoft.com/office/drawing/2014/main" id="{9DD5ACED-E713-4BE4-AFB1-5E296B97D17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09815" y="2762305"/>
            <a:ext cx="836416" cy="865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80835" imgH="393529" progId="Equation.DSMT4">
                    <p:embed/>
                  </p:oleObj>
                </mc:Choice>
                <mc:Fallback>
                  <p:oleObj name="Equation" r:id="rId2" imgW="380835" imgH="393529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9815" y="2762305"/>
                          <a:ext cx="836416" cy="865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0" name="对象 12">
              <a:extLst>
                <a:ext uri="{FF2B5EF4-FFF2-40B4-BE49-F238E27FC236}">
                  <a16:creationId xmlns:a16="http://schemas.microsoft.com/office/drawing/2014/main" id="{B418F429-338A-402E-8E59-EFA883BB7F1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82823" y="3627465"/>
            <a:ext cx="755473" cy="863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42751" imgH="393529" progId="Equation.DSMT4">
                    <p:embed/>
                  </p:oleObj>
                </mc:Choice>
                <mc:Fallback>
                  <p:oleObj name="Equation" r:id="rId4" imgW="342751" imgH="393529" progId="Equation.DSMT4">
                    <p:embed/>
                    <p:pic>
                      <p:nvPicPr>
                        <p:cNvPr id="0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2823" y="3627465"/>
                          <a:ext cx="755473" cy="8635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07" name="文本框 2">
            <a:extLst>
              <a:ext uri="{FF2B5EF4-FFF2-40B4-BE49-F238E27FC236}">
                <a16:creationId xmlns:a16="http://schemas.microsoft.com/office/drawing/2014/main" id="{DB26C412-0DE7-4F50-95EF-6434ED1BC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1212850"/>
            <a:ext cx="1566924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口算。</a:t>
            </a:r>
          </a:p>
        </p:txBody>
      </p:sp>
      <p:grpSp>
        <p:nvGrpSpPr>
          <p:cNvPr id="15" name="Group 19">
            <a:extLst>
              <a:ext uri="{FF2B5EF4-FFF2-40B4-BE49-F238E27FC236}">
                <a16:creationId xmlns:a16="http://schemas.microsoft.com/office/drawing/2014/main" id="{AAC30967-CDD5-4A18-A464-E02E920A2170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3092450"/>
            <a:ext cx="5945188" cy="1130300"/>
            <a:chOff x="-134" y="228"/>
            <a:chExt cx="1222" cy="453"/>
          </a:xfrm>
        </p:grpSpPr>
        <p:sp>
          <p:nvSpPr>
            <p:cNvPr id="21516" name="Text Box 12">
              <a:extLst>
                <a:ext uri="{FF2B5EF4-FFF2-40B4-BE49-F238E27FC236}">
                  <a16:creationId xmlns:a16="http://schemas.microsoft.com/office/drawing/2014/main" id="{8D9B10E5-2594-4D8B-8E52-A7C0A053B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" y="228"/>
              <a:ext cx="77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整数：相同数位对齐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1517" name="Text Box 15">
              <a:extLst>
                <a:ext uri="{FF2B5EF4-FFF2-40B4-BE49-F238E27FC236}">
                  <a16:creationId xmlns:a16="http://schemas.microsoft.com/office/drawing/2014/main" id="{CCAD8CFB-DAE2-4D04-A446-A3D7C2269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" y="348"/>
              <a:ext cx="385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加、减法的计算法则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" name="左大括号 2">
            <a:extLst>
              <a:ext uri="{FF2B5EF4-FFF2-40B4-BE49-F238E27FC236}">
                <a16:creationId xmlns:a16="http://schemas.microsoft.com/office/drawing/2014/main" id="{116E66FC-F824-4B6D-AC8D-EC080DF76013}"/>
              </a:ext>
            </a:extLst>
          </p:cNvPr>
          <p:cNvSpPr>
            <a:spLocks/>
          </p:cNvSpPr>
          <p:nvPr/>
        </p:nvSpPr>
        <p:spPr bwMode="auto">
          <a:xfrm>
            <a:off x="3238500" y="3214688"/>
            <a:ext cx="227013" cy="1008062"/>
          </a:xfrm>
          <a:prstGeom prst="leftBrace">
            <a:avLst>
              <a:gd name="adj1" fmla="val 7935"/>
              <a:gd name="adj2" fmla="val 50000"/>
            </a:avLst>
          </a:prstGeom>
          <a:noFill/>
          <a:ln w="19050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                                                    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EAA8252C-2DEA-4AA1-8D1A-A96BD1A1E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3508375"/>
            <a:ext cx="3770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小数：小数点对齐</a:t>
            </a:r>
            <a:endParaRPr lang="en-US" altLang="zh-CN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7ECBE308-90D5-4D98-B10F-A5FBE1F9A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13" y="3916363"/>
            <a:ext cx="511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分数：统一分数单位后再计算</a:t>
            </a:r>
            <a:endParaRPr lang="en-US" altLang="zh-CN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1512" name="文本框 2">
            <a:extLst>
              <a:ext uri="{FF2B5EF4-FFF2-40B4-BE49-F238E27FC236}">
                <a16:creationId xmlns:a16="http://schemas.microsoft.com/office/drawing/2014/main" id="{4A07E371-62D7-4FF9-BFD2-9E44A8C1D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598488"/>
            <a:ext cx="376239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3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加减法计算法则</a:t>
            </a:r>
          </a:p>
        </p:txBody>
      </p:sp>
      <p:grpSp>
        <p:nvGrpSpPr>
          <p:cNvPr id="21513" name="组合 16">
            <a:extLst>
              <a:ext uri="{FF2B5EF4-FFF2-40B4-BE49-F238E27FC236}">
                <a16:creationId xmlns:a16="http://schemas.microsoft.com/office/drawing/2014/main" id="{CBCC8BFD-C1D1-4276-8862-7DC46278782F}"/>
              </a:ext>
            </a:extLst>
          </p:cNvPr>
          <p:cNvGrpSpPr>
            <a:grpSpLocks/>
          </p:cNvGrpSpPr>
          <p:nvPr/>
        </p:nvGrpSpPr>
        <p:grpSpPr bwMode="auto">
          <a:xfrm>
            <a:off x="39399" y="512763"/>
            <a:ext cx="2288166" cy="615950"/>
            <a:chOff x="39637" y="512359"/>
            <a:chExt cx="2287755" cy="617034"/>
          </a:xfrm>
        </p:grpSpPr>
        <p:sp>
          <p:nvSpPr>
            <p:cNvPr id="21" name="圆角矩形 34">
              <a:extLst>
                <a:ext uri="{FF2B5EF4-FFF2-40B4-BE49-F238E27FC236}">
                  <a16:creationId xmlns:a16="http://schemas.microsoft.com/office/drawing/2014/main" id="{9D9FBB24-4329-4A89-949A-6A029876E548}"/>
                </a:ext>
              </a:extLst>
            </p:cNvPr>
            <p:cNvSpPr/>
            <p:nvPr/>
          </p:nvSpPr>
          <p:spPr>
            <a:xfrm>
              <a:off x="238327" y="556887"/>
              <a:ext cx="1868152" cy="572506"/>
            </a:xfrm>
            <a:prstGeom prst="roundRect">
              <a:avLst>
                <a:gd name="adj" fmla="val 17501"/>
              </a:avLst>
            </a:prstGeom>
            <a:solidFill>
              <a:srgbClr val="ABD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C3A9675A-4838-4FC5-9F67-1BAA0E994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7" y="512359"/>
              <a:ext cx="2287755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归纳整理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algn="l"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 smtClean="0">
            <a:solidFill>
              <a:srgbClr val="1C1C1C"/>
            </a:solidFill>
            <a:latin typeface="+mj-lt"/>
            <a:ea typeface="黑体" panose="02010609060101010101" pitchFamily="49" charset="-122"/>
          </a:defRPr>
        </a:defPPr>
      </a:lst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just" hangingPunct="1">
          <a:lnSpc>
            <a:spcPct val="130000"/>
          </a:lnSpc>
          <a:defRPr sz="3200" b="1" dirty="0" smtClean="0">
            <a:solidFill>
              <a:srgbClr val="000000"/>
            </a:solidFill>
            <a:latin typeface="+mn-lt"/>
            <a:ea typeface="黑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848</Words>
  <Application>Microsoft Office PowerPoint</Application>
  <PresentationFormat>全屏显示(16:9)</PresentationFormat>
  <Paragraphs>152</Paragraphs>
  <Slides>17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等线</vt:lpstr>
      <vt:lpstr>黑体</vt:lpstr>
      <vt:lpstr>楷体</vt:lpstr>
      <vt:lpstr>宋体</vt:lpstr>
      <vt:lpstr>幼圆</vt:lpstr>
      <vt:lpstr>Arial</vt:lpstr>
      <vt:lpstr>Calibri</vt:lpstr>
      <vt:lpstr>Times New Roman</vt:lpstr>
      <vt:lpstr>4_Office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dc:description>声  明_x000d_
_x000d_
本文件仅用于个人学习、研究或欣赏，以及其他非商业性或非盈利性用途，但同时应遵守著作权法及其他相关法律的规定，不得侵犯本司及相关权利人的合法权利。_x000d_
除此以外，将本文件任何内容用于其他用途时，应获得授权，如发现未经授权用于商业或盈利用途将追加侵权者的法律责任。_x000d_
_x000d_
武汉天成贵龙文化传播有限公司_x000d_
湖北山河律师事务所</dc:description>
  <cp:lastModifiedBy>魏洲 许</cp:lastModifiedBy>
  <cp:revision>222</cp:revision>
  <dcterms:created xsi:type="dcterms:W3CDTF">2017-09-12T01:24:55Z</dcterms:created>
  <dcterms:modified xsi:type="dcterms:W3CDTF">2023-02-12T15:42:51Z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