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  <p:sldMasterId id="2147483772" r:id="rId2"/>
  </p:sldMasterIdLst>
  <p:notesMasterIdLst>
    <p:notesMasterId r:id="rId10"/>
  </p:notesMasterIdLst>
  <p:sldIdLst>
    <p:sldId id="256" r:id="rId3"/>
    <p:sldId id="415" r:id="rId4"/>
    <p:sldId id="439" r:id="rId5"/>
    <p:sldId id="440" r:id="rId6"/>
    <p:sldId id="441" r:id="rId7"/>
    <p:sldId id="442" r:id="rId8"/>
    <p:sldId id="435" r:id="rId9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99FF"/>
    <a:srgbClr val="FF7C80"/>
    <a:srgbClr val="FFFFFF"/>
    <a:srgbClr val="E96678"/>
    <a:srgbClr val="C9ECFA"/>
    <a:srgbClr val="FFFFCC"/>
    <a:srgbClr val="EBF1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2" autoAdjust="0"/>
    <p:restoredTop sz="94660" autoAdjust="0"/>
  </p:normalViewPr>
  <p:slideViewPr>
    <p:cSldViewPr snapToGrid="0">
      <p:cViewPr varScale="1">
        <p:scale>
          <a:sx n="108" d="100"/>
          <a:sy n="108" d="100"/>
        </p:scale>
        <p:origin x="590" y="72"/>
      </p:cViewPr>
      <p:guideLst>
        <p:guide orient="horz" pos="1638"/>
        <p:guide pos="2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CF58D93A-5432-4E8A-9BF0-AFE9E079E3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AC3A3CD-6C6F-460F-9D15-61647C628B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buFont typeface="Arial" panose="020B0604020202020204" pitchFamily="34" charset="0"/>
              <a:buNone/>
              <a:defRPr sz="1200" noProof="1">
                <a:cs typeface="+mn-ea"/>
              </a:defRPr>
            </a:lvl1pPr>
          </a:lstStyle>
          <a:p>
            <a:pPr>
              <a:defRPr/>
            </a:pPr>
            <a:fld id="{DEA938F5-F100-4713-80C5-5D9BC5809A7E}" type="datetimeFigureOut">
              <a:rPr lang="zh-CN" altLang="en-US"/>
              <a:pPr>
                <a:defRPr/>
              </a:pPr>
              <a:t>2023/2/13</a:t>
            </a:fld>
            <a:endParaRPr lang="zh-CN" altLang="en-US">
              <a:cs typeface="+mn-cs"/>
            </a:endParaRPr>
          </a:p>
        </p:txBody>
      </p:sp>
      <p:sp>
        <p:nvSpPr>
          <p:cNvPr id="6148" name="幻灯片图像占位符 3">
            <a:extLst>
              <a:ext uri="{FF2B5EF4-FFF2-40B4-BE49-F238E27FC236}">
                <a16:creationId xmlns:a16="http://schemas.microsoft.com/office/drawing/2014/main" id="{AA85055E-5C0F-4BDC-8F28-9355B5A10EFC}"/>
              </a:ext>
            </a:extLst>
          </p:cNvPr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备注占位符 4">
            <a:extLst>
              <a:ext uri="{FF2B5EF4-FFF2-40B4-BE49-F238E27FC236}">
                <a16:creationId xmlns:a16="http://schemas.microsoft.com/office/drawing/2014/main" id="{624917C5-7246-41EE-ACEE-D4EDCD0CF721}"/>
              </a:ext>
            </a:extLst>
          </p:cNvPr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267902-2508-4E65-AA64-4CE0C342271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0CFAA2C-A161-4F47-AFB3-4B501393B7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/>
            </a:lvl1pPr>
          </a:lstStyle>
          <a:p>
            <a:pPr>
              <a:defRPr/>
            </a:pPr>
            <a:fld id="{888B6211-2798-4822-9AF4-775C56D2F19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>
            <a:extLst>
              <a:ext uri="{FF2B5EF4-FFF2-40B4-BE49-F238E27FC236}">
                <a16:creationId xmlns:a16="http://schemas.microsoft.com/office/drawing/2014/main" id="{8DD9D200-26D1-48F7-BFF5-ACF398952E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备注占位符 2">
            <a:extLst>
              <a:ext uri="{FF2B5EF4-FFF2-40B4-BE49-F238E27FC236}">
                <a16:creationId xmlns:a16="http://schemas.microsoft.com/office/drawing/2014/main" id="{FEDEFF9E-A27B-40EE-B538-FB3E7519C8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>
            <a:extLst>
              <a:ext uri="{FF2B5EF4-FFF2-40B4-BE49-F238E27FC236}">
                <a16:creationId xmlns:a16="http://schemas.microsoft.com/office/drawing/2014/main" id="{56B850A7-7E8E-4929-8B91-C7B11BFDAA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0FF7288-E337-4906-85DB-9E75750C57A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24DF6DB7-14C2-4E1D-9880-45E011097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9496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66304068-131D-4313-B0ED-6A7ACD1E99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095E93B-A8EC-40B3-862E-E78CB5D895E0}"/>
              </a:ext>
            </a:extLst>
          </p:cNvPr>
          <p:cNvSpPr/>
          <p:nvPr userDrawn="1"/>
        </p:nvSpPr>
        <p:spPr>
          <a:xfrm>
            <a:off x="0" y="449263"/>
            <a:ext cx="9144000" cy="42433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CD344ED-04D9-48FF-BC27-88AE7E396E4D}"/>
              </a:ext>
            </a:extLst>
          </p:cNvPr>
          <p:cNvSpPr/>
          <p:nvPr userDrawn="1"/>
        </p:nvSpPr>
        <p:spPr>
          <a:xfrm>
            <a:off x="0" y="449263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0AA66AA-FFD9-49D0-BA0B-0C4C46707384}"/>
              </a:ext>
            </a:extLst>
          </p:cNvPr>
          <p:cNvSpPr/>
          <p:nvPr userDrawn="1"/>
        </p:nvSpPr>
        <p:spPr>
          <a:xfrm>
            <a:off x="-3175" y="4654550"/>
            <a:ext cx="9144000" cy="76200"/>
          </a:xfrm>
          <a:prstGeom prst="rect">
            <a:avLst/>
          </a:prstGeom>
          <a:solidFill>
            <a:srgbClr val="E9A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19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5">
            <a:extLst>
              <a:ext uri="{FF2B5EF4-FFF2-40B4-BE49-F238E27FC236}">
                <a16:creationId xmlns:a16="http://schemas.microsoft.com/office/drawing/2014/main" id="{96C8B5E5-3C70-4084-B379-E8C29AD7E1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717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圆角矩形 2">
            <a:extLst>
              <a:ext uri="{FF2B5EF4-FFF2-40B4-BE49-F238E27FC236}">
                <a16:creationId xmlns:a16="http://schemas.microsoft.com/office/drawing/2014/main" id="{09BC1710-3C09-4B42-A83E-BC4B49F94AAD}"/>
              </a:ext>
            </a:extLst>
          </p:cNvPr>
          <p:cNvSpPr/>
          <p:nvPr userDrawn="1"/>
        </p:nvSpPr>
        <p:spPr>
          <a:xfrm>
            <a:off x="196850" y="184150"/>
            <a:ext cx="8747125" cy="4773613"/>
          </a:xfrm>
          <a:prstGeom prst="roundRect">
            <a:avLst>
              <a:gd name="adj" fmla="val 8696"/>
            </a:avLst>
          </a:prstGeom>
          <a:solidFill>
            <a:schemeClr val="bg1"/>
          </a:solidFill>
          <a:ln w="38100">
            <a:solidFill>
              <a:srgbClr val="E9A6A4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599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4">
            <a:extLst>
              <a:ext uri="{FF2B5EF4-FFF2-40B4-BE49-F238E27FC236}">
                <a16:creationId xmlns:a16="http://schemas.microsoft.com/office/drawing/2014/main" id="{A2D5C72A-8CA5-4F21-8FD4-3E36D3FED1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4DA8EC57-9B6F-4E3A-B632-EA31C4F27FD9}"/>
              </a:ext>
            </a:extLst>
          </p:cNvPr>
          <p:cNvSpPr txBox="1">
            <a:spLocks/>
          </p:cNvSpPr>
          <p:nvPr userDrawn="1"/>
        </p:nvSpPr>
        <p:spPr>
          <a:xfrm>
            <a:off x="676275" y="798513"/>
            <a:ext cx="7772400" cy="140017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0030101010101" pitchFamily="49" charset="-122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单击此处编辑母版标题样式</a:t>
            </a:r>
          </a:p>
        </p:txBody>
      </p:sp>
      <p:sp>
        <p:nvSpPr>
          <p:cNvPr id="7" name="副标题 2">
            <a:extLst>
              <a:ext uri="{FF2B5EF4-FFF2-40B4-BE49-F238E27FC236}">
                <a16:creationId xmlns:a16="http://schemas.microsoft.com/office/drawing/2014/main" id="{E1ECBB6E-962F-4CA2-BFBC-DEADC2D4C949}"/>
              </a:ext>
            </a:extLst>
          </p:cNvPr>
          <p:cNvSpPr txBox="1">
            <a:spLocks/>
          </p:cNvSpPr>
          <p:nvPr userDrawn="1"/>
        </p:nvSpPr>
        <p:spPr>
          <a:xfrm>
            <a:off x="1362075" y="2087563"/>
            <a:ext cx="6400800" cy="665162"/>
          </a:xfrm>
          <a:prstGeom prst="rect">
            <a:avLst/>
          </a:prstGeom>
        </p:spPr>
        <p:txBody>
          <a:bodyPr anchor="ctr"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 kern="1200">
                <a:solidFill>
                  <a:schemeClr val="tx1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noProof="1"/>
              <a:t>单击此处编辑母版副标题样式</a:t>
            </a:r>
          </a:p>
        </p:txBody>
      </p:sp>
      <p:pic>
        <p:nvPicPr>
          <p:cNvPr id="1029" name="图片 7">
            <a:extLst>
              <a:ext uri="{FF2B5EF4-FFF2-40B4-BE49-F238E27FC236}">
                <a16:creationId xmlns:a16="http://schemas.microsoft.com/office/drawing/2014/main" id="{B3BB70A4-22F8-470B-A904-AB3344BF6E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6">
            <a:extLst>
              <a:ext uri="{FF2B5EF4-FFF2-40B4-BE49-F238E27FC236}">
                <a16:creationId xmlns:a16="http://schemas.microsoft.com/office/drawing/2014/main" id="{3717BB8E-75F9-459F-969A-E5717A4AC9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>
              <a:solidFill>
                <a:srgbClr val="1C1C1C"/>
              </a:solidFill>
              <a:latin typeface="宋体" panose="02010600030101010101" pitchFamily="2" charset="-122"/>
            </a:endParaRPr>
          </a:p>
        </p:txBody>
      </p:sp>
      <p:pic>
        <p:nvPicPr>
          <p:cNvPr id="1031" name="图片 1">
            <a:extLst>
              <a:ext uri="{FF2B5EF4-FFF2-40B4-BE49-F238E27FC236}">
                <a16:creationId xmlns:a16="http://schemas.microsoft.com/office/drawing/2014/main" id="{2971F302-F419-42E3-A725-989BC89BD4E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23634" r="3419" b="23878"/>
          <a:stretch>
            <a:fillRect/>
          </a:stretch>
        </p:blipFill>
        <p:spPr bwMode="auto">
          <a:xfrm>
            <a:off x="-9525" y="-9525"/>
            <a:ext cx="9163050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003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Times New Roman" panose="02020603050405020304" pitchFamily="18" charset="0"/>
          <a:ea typeface="黑体" panose="02010609060101010101" pitchFamily="49" charset="-122"/>
        </a:defRPr>
      </a:lvl9pPr>
    </p:titleStyle>
    <p:bodyStyle>
      <a:lvl1pPr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defRPr sz="24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4572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5">
            <a:extLst>
              <a:ext uri="{FF2B5EF4-FFF2-40B4-BE49-F238E27FC236}">
                <a16:creationId xmlns:a16="http://schemas.microsoft.com/office/drawing/2014/main" id="{D472B225-ED0E-4730-849F-9BBB3AABF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9300" y="1711325"/>
            <a:ext cx="5557776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4400" b="1"/>
              <a:t>练习二十</a:t>
            </a:r>
          </a:p>
        </p:txBody>
      </p:sp>
      <p:sp>
        <p:nvSpPr>
          <p:cNvPr id="9219" name="标题 5">
            <a:extLst>
              <a:ext uri="{FF2B5EF4-FFF2-40B4-BE49-F238E27FC236}">
                <a16:creationId xmlns:a16="http://schemas.microsoft.com/office/drawing/2014/main" id="{3674803F-16FC-441E-BAEE-33EEFB49C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9798" y="2511425"/>
            <a:ext cx="657678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（选自教材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P94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练习二十）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4176E15-756C-460C-88D4-88DED84E25E8}"/>
              </a:ext>
            </a:extLst>
          </p:cNvPr>
          <p:cNvSpPr txBox="1"/>
          <p:nvPr/>
        </p:nvSpPr>
        <p:spPr>
          <a:xfrm>
            <a:off x="330200" y="479425"/>
            <a:ext cx="6259513" cy="6842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3200" b="1" dirty="0">
                <a:latin typeface="+mj-lt"/>
                <a:ea typeface="黑体" panose="02010600030101010101" pitchFamily="49" charset="-122"/>
              </a:rPr>
              <a:t>1.</a:t>
            </a:r>
            <a:r>
              <a:rPr lang="zh-CN" altLang="en-US" sz="3200" b="1" dirty="0">
                <a:latin typeface="+mj-lt"/>
                <a:ea typeface="黑体" panose="02010600030101010101" pitchFamily="49" charset="-122"/>
              </a:rPr>
              <a:t>在右图中标出他们两家的位置。</a:t>
            </a:r>
          </a:p>
        </p:txBody>
      </p:sp>
      <p:pic>
        <p:nvPicPr>
          <p:cNvPr id="10243" name="图片 7">
            <a:extLst>
              <a:ext uri="{FF2B5EF4-FFF2-40B4-BE49-F238E27FC236}">
                <a16:creationId xmlns:a16="http://schemas.microsoft.com/office/drawing/2014/main" id="{98A92D8D-8C04-4148-8845-3C8FA7C23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18"/>
          <a:stretch/>
        </p:blipFill>
        <p:spPr bwMode="auto">
          <a:xfrm>
            <a:off x="5458264" y="1146175"/>
            <a:ext cx="3298385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ECBA2310-BAB4-4DDC-8FBC-F37454853C83}"/>
              </a:ext>
            </a:extLst>
          </p:cNvPr>
          <p:cNvCxnSpPr>
            <a:cxnSpLocks/>
          </p:cNvCxnSpPr>
          <p:nvPr/>
        </p:nvCxnSpPr>
        <p:spPr>
          <a:xfrm flipH="1">
            <a:off x="5788025" y="2692400"/>
            <a:ext cx="261778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21E74CB5-C306-4BD3-B202-B07B3B4826F5}"/>
              </a:ext>
            </a:extLst>
          </p:cNvPr>
          <p:cNvCxnSpPr>
            <a:cxnSpLocks/>
          </p:cNvCxnSpPr>
          <p:nvPr/>
        </p:nvCxnSpPr>
        <p:spPr>
          <a:xfrm flipV="1">
            <a:off x="7065963" y="1479550"/>
            <a:ext cx="0" cy="24749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>
            <a:extLst>
              <a:ext uri="{FF2B5EF4-FFF2-40B4-BE49-F238E27FC236}">
                <a16:creationId xmlns:a16="http://schemas.microsoft.com/office/drawing/2014/main" id="{22FF663C-7DE3-46E6-A8EC-E894591C2F02}"/>
              </a:ext>
            </a:extLst>
          </p:cNvPr>
          <p:cNvSpPr/>
          <p:nvPr/>
        </p:nvSpPr>
        <p:spPr>
          <a:xfrm>
            <a:off x="7027863" y="3598863"/>
            <a:ext cx="68262" cy="682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2B1A5EB-0FF6-43B6-A818-82A8869FDB8B}"/>
              </a:ext>
            </a:extLst>
          </p:cNvPr>
          <p:cNvSpPr txBox="1"/>
          <p:nvPr/>
        </p:nvSpPr>
        <p:spPr>
          <a:xfrm>
            <a:off x="7104063" y="3289300"/>
            <a:ext cx="1420812" cy="6270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小梅家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B418F900-8838-4AAA-B626-F16A67CD9804}"/>
              </a:ext>
            </a:extLst>
          </p:cNvPr>
          <p:cNvCxnSpPr>
            <a:cxnSpLocks/>
          </p:cNvCxnSpPr>
          <p:nvPr/>
        </p:nvCxnSpPr>
        <p:spPr>
          <a:xfrm flipH="1" flipV="1">
            <a:off x="6400800" y="1479550"/>
            <a:ext cx="665163" cy="12128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71A1FFB3-C5B4-4530-ABC0-B4D476DBF4DB}"/>
              </a:ext>
            </a:extLst>
          </p:cNvPr>
          <p:cNvSpPr/>
          <p:nvPr/>
        </p:nvSpPr>
        <p:spPr>
          <a:xfrm>
            <a:off x="6408738" y="1530350"/>
            <a:ext cx="68262" cy="6826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B071F646-DE1F-4ACC-9985-BECC72B47B60}"/>
              </a:ext>
            </a:extLst>
          </p:cNvPr>
          <p:cNvSpPr txBox="1"/>
          <p:nvPr/>
        </p:nvSpPr>
        <p:spPr>
          <a:xfrm>
            <a:off x="4968875" y="1200150"/>
            <a:ext cx="1420813" cy="625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32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小方家</a:t>
            </a:r>
          </a:p>
        </p:txBody>
      </p:sp>
      <p:pic>
        <p:nvPicPr>
          <p:cNvPr id="10251" name="图片 1">
            <a:extLst>
              <a:ext uri="{FF2B5EF4-FFF2-40B4-BE49-F238E27FC236}">
                <a16:creationId xmlns:a16="http://schemas.microsoft.com/office/drawing/2014/main" id="{B5865697-6072-44DD-BB33-444E2865A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43013"/>
            <a:ext cx="391001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0F87302-E289-4DB7-9780-23D9B5BA85D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153" y="1393516"/>
            <a:ext cx="3526618" cy="207511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056E492C-DB7B-40F7-99F7-EE6EE5D204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39261" y="2346921"/>
            <a:ext cx="3655641" cy="2182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>
            <a:extLst>
              <a:ext uri="{FF2B5EF4-FFF2-40B4-BE49-F238E27FC236}">
                <a16:creationId xmlns:a16="http://schemas.microsoft.com/office/drawing/2014/main" id="{0F957EF4-BCF6-46EB-B7B8-9DE7E57788C3}"/>
              </a:ext>
            </a:extLst>
          </p:cNvPr>
          <p:cNvSpPr txBox="1"/>
          <p:nvPr/>
        </p:nvSpPr>
        <p:spPr>
          <a:xfrm>
            <a:off x="417513" y="146709"/>
            <a:ext cx="7042653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在下面的动物园示意图上标出各个场馆的位置，量一量，并填空。</a:t>
            </a:r>
          </a:p>
        </p:txBody>
      </p:sp>
      <p:pic>
        <p:nvPicPr>
          <p:cNvPr id="15" name="图片 3">
            <a:extLst>
              <a:ext uri="{FF2B5EF4-FFF2-40B4-BE49-F238E27FC236}">
                <a16:creationId xmlns:a16="http://schemas.microsoft.com/office/drawing/2014/main" id="{5FC1AF14-804F-4C7E-B0ED-A5866F988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6"/>
          <a:stretch>
            <a:fillRect/>
          </a:stretch>
        </p:blipFill>
        <p:spPr bwMode="auto">
          <a:xfrm>
            <a:off x="276225" y="1450975"/>
            <a:ext cx="3829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0A92E5A8-8244-469B-96C1-E5B926494131}"/>
              </a:ext>
            </a:extLst>
          </p:cNvPr>
          <p:cNvSpPr txBox="1"/>
          <p:nvPr/>
        </p:nvSpPr>
        <p:spPr>
          <a:xfrm>
            <a:off x="3573463" y="1643063"/>
            <a:ext cx="5249862" cy="2595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）动物园大门位于点（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5,0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），向北走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100m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到达熊猫馆。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）海洋馆位于点（    ，  ），在大门的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偏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 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约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处。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D987C63-A171-48EC-B10D-2DDBB1BAB90E}"/>
              </a:ext>
            </a:extLst>
          </p:cNvPr>
          <p:cNvSpPr txBox="1"/>
          <p:nvPr/>
        </p:nvSpPr>
        <p:spPr>
          <a:xfrm>
            <a:off x="7045325" y="299561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8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2EF15B8-78C8-4D70-B695-557936C37CAC}"/>
              </a:ext>
            </a:extLst>
          </p:cNvPr>
          <p:cNvSpPr txBox="1"/>
          <p:nvPr/>
        </p:nvSpPr>
        <p:spPr>
          <a:xfrm>
            <a:off x="7613650" y="2995613"/>
            <a:ext cx="363538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9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AA200B4-8CBC-46DC-996D-E06CBB6C19FA}"/>
              </a:ext>
            </a:extLst>
          </p:cNvPr>
          <p:cNvSpPr txBox="1"/>
          <p:nvPr/>
        </p:nvSpPr>
        <p:spPr>
          <a:xfrm>
            <a:off x="5062538" y="3648075"/>
            <a:ext cx="544512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06C87A5-EEB3-4609-BA71-EA51B350824A}"/>
              </a:ext>
            </a:extLst>
          </p:cNvPr>
          <p:cNvSpPr txBox="1"/>
          <p:nvPr/>
        </p:nvSpPr>
        <p:spPr>
          <a:xfrm>
            <a:off x="5975350" y="3660775"/>
            <a:ext cx="546100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7B6F4260-6EDA-4F9D-A273-2D386771956A}"/>
              </a:ext>
            </a:extLst>
          </p:cNvPr>
          <p:cNvSpPr txBox="1"/>
          <p:nvPr/>
        </p:nvSpPr>
        <p:spPr>
          <a:xfrm>
            <a:off x="6545263" y="3656013"/>
            <a:ext cx="90487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72°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9C10383-3E63-4A3C-8F26-B68A22759AE2}"/>
              </a:ext>
            </a:extLst>
          </p:cNvPr>
          <p:cNvSpPr txBox="1"/>
          <p:nvPr/>
        </p:nvSpPr>
        <p:spPr>
          <a:xfrm>
            <a:off x="7402513" y="3652838"/>
            <a:ext cx="723900" cy="563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450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BE88836-21B2-4110-AB7E-63765F72E7A4}"/>
              </a:ext>
            </a:extLst>
          </p:cNvPr>
          <p:cNvSpPr txBox="1"/>
          <p:nvPr/>
        </p:nvSpPr>
        <p:spPr>
          <a:xfrm>
            <a:off x="1611313" y="4294188"/>
            <a:ext cx="803275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大门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99E53AF-5462-4BC8-ADB7-FF3C0F7E074A}"/>
              </a:ext>
            </a:extLst>
          </p:cNvPr>
          <p:cNvSpPr txBox="1"/>
          <p:nvPr/>
        </p:nvSpPr>
        <p:spPr>
          <a:xfrm>
            <a:off x="889000" y="3376613"/>
            <a:ext cx="1112838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熊猫馆</a:t>
            </a:r>
          </a:p>
        </p:txBody>
      </p:sp>
      <p:pic>
        <p:nvPicPr>
          <p:cNvPr id="25" name="图片 4">
            <a:extLst>
              <a:ext uri="{FF2B5EF4-FFF2-40B4-BE49-F238E27FC236}">
                <a16:creationId xmlns:a16="http://schemas.microsoft.com/office/drawing/2014/main" id="{FAEDA1D3-C286-4840-BEA6-41508D322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70450" r="82518" b="18794"/>
          <a:stretch>
            <a:fillRect/>
          </a:stretch>
        </p:blipFill>
        <p:spPr bwMode="auto">
          <a:xfrm>
            <a:off x="417513" y="4429125"/>
            <a:ext cx="547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">
            <a:extLst>
              <a:ext uri="{FF2B5EF4-FFF2-40B4-BE49-F238E27FC236}">
                <a16:creationId xmlns:a16="http://schemas.microsoft.com/office/drawing/2014/main" id="{6C16944E-F91E-4063-A83D-F78D9B1C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6"/>
          <a:stretch>
            <a:fillRect/>
          </a:stretch>
        </p:blipFill>
        <p:spPr bwMode="auto">
          <a:xfrm>
            <a:off x="276225" y="1450975"/>
            <a:ext cx="3829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3E47B1-3926-47D9-ACFF-4C5F460FB370}"/>
              </a:ext>
            </a:extLst>
          </p:cNvPr>
          <p:cNvSpPr txBox="1"/>
          <p:nvPr/>
        </p:nvSpPr>
        <p:spPr>
          <a:xfrm>
            <a:off x="3570288" y="1643063"/>
            <a:ext cx="5297487" cy="2595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）大象馆位于点（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10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，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），在大门的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偏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 ___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约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___m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处。</a:t>
            </a:r>
            <a:endParaRPr lang="en-US" altLang="zh-CN" sz="2800" b="1" dirty="0">
              <a:latin typeface="+mj-lt"/>
              <a:ea typeface="黑体" panose="02010600030101010101" pitchFamily="49" charset="-122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（</a:t>
            </a: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4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）狮虎山到熊猫馆和大象馆的距离相等，位于点（    ，  ）。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6B1B80A-AEFC-4278-9A3F-7DDEF6B8F6C5}"/>
              </a:ext>
            </a:extLst>
          </p:cNvPr>
          <p:cNvSpPr txBox="1"/>
          <p:nvPr/>
        </p:nvSpPr>
        <p:spPr>
          <a:xfrm>
            <a:off x="2732088" y="3363913"/>
            <a:ext cx="1112837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大象馆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33AD68DA-B6A4-4187-81D4-DC9BF153C489}"/>
              </a:ext>
            </a:extLst>
          </p:cNvPr>
          <p:cNvSpPr txBox="1"/>
          <p:nvPr/>
        </p:nvSpPr>
        <p:spPr>
          <a:xfrm>
            <a:off x="5094288" y="2349500"/>
            <a:ext cx="596900" cy="569913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东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C13FCA-A9AB-4F74-B659-2FE4C36867ED}"/>
              </a:ext>
            </a:extLst>
          </p:cNvPr>
          <p:cNvSpPr txBox="1"/>
          <p:nvPr/>
        </p:nvSpPr>
        <p:spPr>
          <a:xfrm>
            <a:off x="5986463" y="2355850"/>
            <a:ext cx="544512" cy="5588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北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13C615-3BE9-468A-A9CF-90733DBF529F}"/>
              </a:ext>
            </a:extLst>
          </p:cNvPr>
          <p:cNvSpPr txBox="1"/>
          <p:nvPr/>
        </p:nvSpPr>
        <p:spPr>
          <a:xfrm>
            <a:off x="6554788" y="2360613"/>
            <a:ext cx="904875" cy="5603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31°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188D3CE5-CAC1-4082-84B5-0D5D87F596C0}"/>
              </a:ext>
            </a:extLst>
          </p:cNvPr>
          <p:cNvSpPr txBox="1"/>
          <p:nvPr/>
        </p:nvSpPr>
        <p:spPr>
          <a:xfrm>
            <a:off x="7410450" y="2371725"/>
            <a:ext cx="723900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280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43DA0E01-932E-4EB5-B309-2257E92A8791}"/>
              </a:ext>
            </a:extLst>
          </p:cNvPr>
          <p:cNvSpPr txBox="1"/>
          <p:nvPr/>
        </p:nvSpPr>
        <p:spPr>
          <a:xfrm>
            <a:off x="7227888" y="3673475"/>
            <a:ext cx="365125" cy="565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7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BA775742-FA1D-4990-BB0C-186EAA0A24F6}"/>
              </a:ext>
            </a:extLst>
          </p:cNvPr>
          <p:cNvSpPr txBox="1"/>
          <p:nvPr/>
        </p:nvSpPr>
        <p:spPr>
          <a:xfrm>
            <a:off x="7759700" y="3665538"/>
            <a:ext cx="363538" cy="5635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5</a:t>
            </a:r>
            <a:endParaRPr lang="zh-CN" altLang="en-US" sz="2800" b="1" dirty="0">
              <a:solidFill>
                <a:srgbClr val="FF0000"/>
              </a:solidFill>
              <a:latin typeface="+mj-lt"/>
              <a:ea typeface="黑体" panose="02010600030101010101" pitchFamily="49" charset="-122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68C7389F-9099-4DE0-A0FE-FE5E85D36E6E}"/>
              </a:ext>
            </a:extLst>
          </p:cNvPr>
          <p:cNvSpPr txBox="1"/>
          <p:nvPr/>
        </p:nvSpPr>
        <p:spPr>
          <a:xfrm>
            <a:off x="2463800" y="2611438"/>
            <a:ext cx="1112838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狮虎山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0ED208D1-9331-4117-9D9A-857ADA5FC6F7}"/>
              </a:ext>
            </a:extLst>
          </p:cNvPr>
          <p:cNvSpPr txBox="1"/>
          <p:nvPr/>
        </p:nvSpPr>
        <p:spPr>
          <a:xfrm>
            <a:off x="1611313" y="4294188"/>
            <a:ext cx="803275" cy="493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大门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BA8B2A95-5183-4CFB-86B9-B86E9B0D7F73}"/>
              </a:ext>
            </a:extLst>
          </p:cNvPr>
          <p:cNvSpPr txBox="1"/>
          <p:nvPr/>
        </p:nvSpPr>
        <p:spPr>
          <a:xfrm>
            <a:off x="889000" y="3376613"/>
            <a:ext cx="1112838" cy="4921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  <a:defRPr/>
            </a:pPr>
            <a:r>
              <a:rPr lang="zh-CN" altLang="en-US" sz="2400" b="1" dirty="0">
                <a:solidFill>
                  <a:srgbClr val="FF0000"/>
                </a:solidFill>
                <a:latin typeface="+mj-lt"/>
                <a:ea typeface="黑体" panose="02010600030101010101" pitchFamily="49" charset="-122"/>
              </a:rPr>
              <a:t>熊猫馆</a:t>
            </a:r>
          </a:p>
        </p:txBody>
      </p:sp>
      <p:pic>
        <p:nvPicPr>
          <p:cNvPr id="28" name="图片 4">
            <a:extLst>
              <a:ext uri="{FF2B5EF4-FFF2-40B4-BE49-F238E27FC236}">
                <a16:creationId xmlns:a16="http://schemas.microsoft.com/office/drawing/2014/main" id="{9CF90BC3-E7EF-463F-8B87-3EAD9011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70450" r="82518" b="18794"/>
          <a:stretch>
            <a:fillRect/>
          </a:stretch>
        </p:blipFill>
        <p:spPr bwMode="auto">
          <a:xfrm>
            <a:off x="395288" y="4429125"/>
            <a:ext cx="549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38A898D5-EB13-4D2F-AA6F-A375C47C115F}"/>
              </a:ext>
            </a:extLst>
          </p:cNvPr>
          <p:cNvSpPr txBox="1"/>
          <p:nvPr/>
        </p:nvSpPr>
        <p:spPr>
          <a:xfrm>
            <a:off x="417513" y="146709"/>
            <a:ext cx="7042653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在下面的动物园示意图上标出各个场馆的位置，量一量，并填空。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22">
            <a:extLst>
              <a:ext uri="{FF2B5EF4-FFF2-40B4-BE49-F238E27FC236}">
                <a16:creationId xmlns:a16="http://schemas.microsoft.com/office/drawing/2014/main" id="{90639C76-E7D2-479F-A646-57FD9DA19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638" y="1577975"/>
            <a:ext cx="46863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）鹿苑位于点（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1,8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），向南走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200m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到达猩猩馆；科普馆与这两处距离相等，位于点（    ，  ）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8" name="图片 24">
            <a:extLst>
              <a:ext uri="{FF2B5EF4-FFF2-40B4-BE49-F238E27FC236}">
                <a16:creationId xmlns:a16="http://schemas.microsoft.com/office/drawing/2014/main" id="{8D26FC23-9B87-4543-8172-F75D7DD9F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6"/>
          <a:stretch>
            <a:fillRect/>
          </a:stretch>
        </p:blipFill>
        <p:spPr bwMode="auto">
          <a:xfrm>
            <a:off x="276225" y="1311275"/>
            <a:ext cx="3829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C61BD67E-4A5A-46E6-812A-968A7DCCB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9375" y="3560763"/>
            <a:ext cx="3635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5BCB474D-30F2-4887-8577-3A0B68EDC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0075" y="3560763"/>
            <a:ext cx="363538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6302D4ED-0C08-4894-894B-A68D8BDC9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679575"/>
            <a:ext cx="803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鹿苑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6B692DFB-0960-4BD2-8A2F-4027076882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760663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猩猩馆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AD3FE94D-8795-49AC-B010-B530A7728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217738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科普馆</a:t>
            </a:r>
          </a:p>
        </p:txBody>
      </p:sp>
      <p:sp>
        <p:nvSpPr>
          <p:cNvPr id="26" name="文本框 30">
            <a:extLst>
              <a:ext uri="{FF2B5EF4-FFF2-40B4-BE49-F238E27FC236}">
                <a16:creationId xmlns:a16="http://schemas.microsoft.com/office/drawing/2014/main" id="{858A1F32-3E43-48A7-B459-3DF851DC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4154488"/>
            <a:ext cx="803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大门</a:t>
            </a:r>
          </a:p>
        </p:txBody>
      </p:sp>
      <p:sp>
        <p:nvSpPr>
          <p:cNvPr id="27" name="文本框 31">
            <a:extLst>
              <a:ext uri="{FF2B5EF4-FFF2-40B4-BE49-F238E27FC236}">
                <a16:creationId xmlns:a16="http://schemas.microsoft.com/office/drawing/2014/main" id="{2DDFA0D9-781D-4B8E-9D0C-1301BA8D7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3224213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大象馆</a:t>
            </a:r>
          </a:p>
        </p:txBody>
      </p:sp>
      <p:sp>
        <p:nvSpPr>
          <p:cNvPr id="28" name="文本框 32">
            <a:extLst>
              <a:ext uri="{FF2B5EF4-FFF2-40B4-BE49-F238E27FC236}">
                <a16:creationId xmlns:a16="http://schemas.microsoft.com/office/drawing/2014/main" id="{D2857938-86ED-4259-8A31-FC87C591C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471738"/>
            <a:ext cx="1112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狮虎山</a:t>
            </a:r>
          </a:p>
        </p:txBody>
      </p:sp>
      <p:sp>
        <p:nvSpPr>
          <p:cNvPr id="29" name="文本框 33">
            <a:extLst>
              <a:ext uri="{FF2B5EF4-FFF2-40B4-BE49-F238E27FC236}">
                <a16:creationId xmlns:a16="http://schemas.microsoft.com/office/drawing/2014/main" id="{8421F8A0-4F87-48C8-BE82-2BD007D4F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236913"/>
            <a:ext cx="1112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熊猫馆</a:t>
            </a:r>
          </a:p>
        </p:txBody>
      </p:sp>
      <p:pic>
        <p:nvPicPr>
          <p:cNvPr id="30" name="图片 4">
            <a:extLst>
              <a:ext uri="{FF2B5EF4-FFF2-40B4-BE49-F238E27FC236}">
                <a16:creationId xmlns:a16="http://schemas.microsoft.com/office/drawing/2014/main" id="{301E1F00-F0AD-48F7-9C85-EFF0C7DB6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70450" r="82518" b="18794"/>
          <a:stretch>
            <a:fillRect/>
          </a:stretch>
        </p:blipFill>
        <p:spPr bwMode="auto">
          <a:xfrm>
            <a:off x="555625" y="4402138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id="{D86150A3-6C5C-4D81-AED9-43396AB2C0BE}"/>
              </a:ext>
            </a:extLst>
          </p:cNvPr>
          <p:cNvSpPr txBox="1"/>
          <p:nvPr/>
        </p:nvSpPr>
        <p:spPr>
          <a:xfrm>
            <a:off x="417513" y="146709"/>
            <a:ext cx="7042653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在下面的动物园示意图上标出各个场馆的位置，量一量，并填空。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5909755B-EC12-4BB1-B878-260295B7F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1908175"/>
            <a:ext cx="4686300" cy="130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）设计一条参观路线，并用数学语言对路线加以描述。</a:t>
            </a:r>
            <a:endParaRPr lang="en-US" altLang="zh-CN" sz="2800" b="1" dirty="0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3" name="图片 24">
            <a:extLst>
              <a:ext uri="{FF2B5EF4-FFF2-40B4-BE49-F238E27FC236}">
                <a16:creationId xmlns:a16="http://schemas.microsoft.com/office/drawing/2014/main" id="{7635E65E-48FF-4BC6-8D7D-7731ADB9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26"/>
          <a:stretch>
            <a:fillRect/>
          </a:stretch>
        </p:blipFill>
        <p:spPr bwMode="auto">
          <a:xfrm>
            <a:off x="276225" y="1311275"/>
            <a:ext cx="382905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DEB17C61-C61B-417E-A8E0-EED5537F0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0" y="1679575"/>
            <a:ext cx="8032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鹿苑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039D046-15EF-454F-A46E-BE9507D2D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2760663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猩猩馆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6B70515-5982-49D9-A95A-5D66656E31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163" y="2217738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科普馆</a:t>
            </a:r>
          </a:p>
        </p:txBody>
      </p:sp>
      <p:sp>
        <p:nvSpPr>
          <p:cNvPr id="7" name="文本框 30">
            <a:extLst>
              <a:ext uri="{FF2B5EF4-FFF2-40B4-BE49-F238E27FC236}">
                <a16:creationId xmlns:a16="http://schemas.microsoft.com/office/drawing/2014/main" id="{B7463E42-4D8F-4E9E-9703-72D3BB790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1313" y="4154488"/>
            <a:ext cx="803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大门</a:t>
            </a:r>
          </a:p>
        </p:txBody>
      </p:sp>
      <p:sp>
        <p:nvSpPr>
          <p:cNvPr id="8" name="文本框 31">
            <a:extLst>
              <a:ext uri="{FF2B5EF4-FFF2-40B4-BE49-F238E27FC236}">
                <a16:creationId xmlns:a16="http://schemas.microsoft.com/office/drawing/2014/main" id="{C1810AEC-C77F-42B7-B53B-995B56E62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088" y="3224213"/>
            <a:ext cx="1112837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大象馆</a:t>
            </a:r>
          </a:p>
        </p:txBody>
      </p:sp>
      <p:sp>
        <p:nvSpPr>
          <p:cNvPr id="9" name="文本框 32">
            <a:extLst>
              <a:ext uri="{FF2B5EF4-FFF2-40B4-BE49-F238E27FC236}">
                <a16:creationId xmlns:a16="http://schemas.microsoft.com/office/drawing/2014/main" id="{B123DA14-0C27-4098-B7EA-5B445A46D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800" y="2471738"/>
            <a:ext cx="1112838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狮虎山</a:t>
            </a:r>
          </a:p>
        </p:txBody>
      </p:sp>
      <p:sp>
        <p:nvSpPr>
          <p:cNvPr id="10" name="文本框 33">
            <a:extLst>
              <a:ext uri="{FF2B5EF4-FFF2-40B4-BE49-F238E27FC236}">
                <a16:creationId xmlns:a16="http://schemas.microsoft.com/office/drawing/2014/main" id="{FD3BF25E-29E0-4353-8624-F627E8EF0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0" y="3236913"/>
            <a:ext cx="1112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熊猫馆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FA794FBF-3FB9-4383-A1FB-91944AA30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9" t="70450" r="82518" b="18794"/>
          <a:stretch>
            <a:fillRect/>
          </a:stretch>
        </p:blipFill>
        <p:spPr bwMode="auto">
          <a:xfrm>
            <a:off x="555625" y="4402138"/>
            <a:ext cx="547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004065C-0105-44EB-8E9F-24A96FC4D0B8}"/>
              </a:ext>
            </a:extLst>
          </p:cNvPr>
          <p:cNvSpPr txBox="1"/>
          <p:nvPr/>
        </p:nvSpPr>
        <p:spPr>
          <a:xfrm>
            <a:off x="417513" y="146709"/>
            <a:ext cx="7042653" cy="130317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2.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在下面的动物园示意图上标出各个场馆的位置，量一量，并填空。</a:t>
            </a:r>
          </a:p>
        </p:txBody>
      </p:sp>
    </p:spTree>
    <p:extLst>
      <p:ext uri="{BB962C8B-B14F-4D97-AF65-F5344CB8AC3E}">
        <p14:creationId xmlns:p14="http://schemas.microsoft.com/office/powerpoint/2010/main" val="1491534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C4C74449-3AE5-45C0-AC5A-8102EAA08BEC}"/>
              </a:ext>
            </a:extLst>
          </p:cNvPr>
          <p:cNvSpPr txBox="1"/>
          <p:nvPr/>
        </p:nvSpPr>
        <p:spPr>
          <a:xfrm>
            <a:off x="327853" y="484808"/>
            <a:ext cx="7489825" cy="130317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60363" indent="-360363" eaLnBrk="1" hangingPunct="1">
              <a:lnSpc>
                <a:spcPct val="150000"/>
              </a:lnSpc>
              <a:defRPr/>
            </a:pPr>
            <a:r>
              <a:rPr lang="en-US" altLang="zh-CN" sz="2800" b="1" dirty="0">
                <a:latin typeface="+mj-lt"/>
                <a:ea typeface="黑体" panose="02010600030101010101" pitchFamily="49" charset="-122"/>
              </a:rPr>
              <a:t>3. </a:t>
            </a:r>
            <a:r>
              <a:rPr lang="zh-CN" altLang="en-US" sz="2800" b="1" dirty="0">
                <a:latin typeface="+mj-lt"/>
                <a:ea typeface="黑体" panose="02010600030101010101" pitchFamily="49" charset="-122"/>
              </a:rPr>
              <a:t>画出从家到学校的路线示意图，并进行描述，请注明方向和主要参照物。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4239699-7597-46CC-96AB-27DDC9C86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43" y="2115627"/>
            <a:ext cx="7383748" cy="21899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宋-黑-T-A">
      <a:majorFont>
        <a:latin typeface="Times New Roman"/>
        <a:ea typeface="黑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Pages>0</Pages>
  <Words>314</Words>
  <Characters>0</Characters>
  <Application>Microsoft Office PowerPoint</Application>
  <DocSecurity>0</DocSecurity>
  <PresentationFormat>全屏显示(16:9)</PresentationFormat>
  <Lines>0</Lines>
  <Paragraphs>51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楷体</vt:lpstr>
      <vt:lpstr>楷体_GB2312</vt:lpstr>
      <vt:lpstr>宋体</vt:lpstr>
      <vt:lpstr>Arial</vt:lpstr>
      <vt:lpstr>Calibri</vt:lpstr>
      <vt:lpstr>Times New Roman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状元成才路</Manager>
  <Company>状元成才路</Company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状元成才路;User</dc:creator>
  <cp:keywords>状元成才路</cp:keywords>
  <dc:description>状元成才路</dc:description>
  <cp:lastModifiedBy>魏洲 许</cp:lastModifiedBy>
  <cp:revision>14</cp:revision>
  <dcterms:created xsi:type="dcterms:W3CDTF">2016-01-14T07:05:12Z</dcterms:created>
  <dcterms:modified xsi:type="dcterms:W3CDTF">2023-02-12T16:05:30Z</dcterms:modified>
  <cp:category>状元成才路</cp:category>
  <cp:contentStatus>状元成才路</cp:contentStatus>
  <cp:version>状元成才路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2052-10.1.0.5866</vt:lpwstr>
  </property>
</Properties>
</file>