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1"/>
  </p:notesMasterIdLst>
  <p:handoutMasterIdLst>
    <p:handoutMasterId r:id="rId42"/>
  </p:handoutMasterIdLst>
  <p:sldIdLst>
    <p:sldId id="354" r:id="rId2"/>
    <p:sldId id="344" r:id="rId3"/>
    <p:sldId id="356" r:id="rId4"/>
    <p:sldId id="357" r:id="rId5"/>
    <p:sldId id="366" r:id="rId6"/>
    <p:sldId id="367" r:id="rId7"/>
    <p:sldId id="361" r:id="rId8"/>
    <p:sldId id="381" r:id="rId9"/>
    <p:sldId id="382" r:id="rId10"/>
    <p:sldId id="394" r:id="rId11"/>
    <p:sldId id="395" r:id="rId12"/>
    <p:sldId id="362" r:id="rId13"/>
    <p:sldId id="363" r:id="rId14"/>
    <p:sldId id="364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80" r:id="rId27"/>
    <p:sldId id="396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3" r:id="rId37"/>
    <p:sldId id="391" r:id="rId38"/>
    <p:sldId id="392" r:id="rId39"/>
    <p:sldId id="328" r:id="rId40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7F8FF"/>
    <a:srgbClr val="01A0E9"/>
    <a:srgbClr val="ECFBFE"/>
    <a:srgbClr val="6AD0FE"/>
    <a:srgbClr val="3FC6E1"/>
    <a:srgbClr val="0000FF"/>
    <a:srgbClr val="F7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605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notesViewPr>
    <p:cSldViewPr snapToGrid="0">
      <p:cViewPr varScale="1">
        <p:scale>
          <a:sx n="65" d="100"/>
          <a:sy n="65" d="100"/>
        </p:scale>
        <p:origin x="3154" y="5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73002A2-EEF4-F856-6BC8-0A8E1614B8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88454A-91E0-4C4C-FA86-B7F95788C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B4AC4-1F36-42ED-836E-FD15775E3D92}" type="datetimeFigureOut">
              <a:rPr lang="zh-CN" altLang="en-US" smtClean="0"/>
              <a:t>2023/2/12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766CBF-5120-22D8-56AB-0F7FE13112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8BF968D-E011-C624-4F48-00438C2517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8CFF-2BF7-4B13-9FE8-F961C02B00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62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15763C7-CA67-4165-8DE7-F333A16C0C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B3414D-6BA4-49DD-B86D-C4A3297037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6CDBF473-EC9F-4E6C-9606-74DAF96950EC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BA80B89F-4A43-41CA-80AF-ADAE49B48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E1A9C37-25DE-4036-BA3E-043194DD0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628B2C-39DB-421C-B8AB-D4D551823D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BF7D18-8949-409F-B4C7-22A131155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99A0E51-9979-4725-A0DB-1E24BC57F0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0A3AF871-AC51-4BC8-A58F-BDCADB79E4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B43F7776-13ED-496B-816C-E602DAEFA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2C3EBFDA-990A-4148-B828-82D204BDC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C40A79B-C5DB-473E-B610-901BB519662F}" type="slidenum">
              <a:rPr lang="zh-CN" altLang="en-US" smtClean="0">
                <a:ea typeface="黑体" panose="02010609060101010101" pitchFamily="49" charset="-122"/>
              </a:rPr>
              <a:pPr/>
              <a:t>26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237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490320B-AA28-4A8F-8421-FE93C6ED4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49"/>
          <a:stretch>
            <a:fillRect/>
          </a:stretch>
        </p:blipFill>
        <p:spPr bwMode="auto">
          <a:xfrm>
            <a:off x="0" y="0"/>
            <a:ext cx="4564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BB89C49E-B438-40FC-8F59-2B381910C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/>
          <a:stretch>
            <a:fillRect/>
          </a:stretch>
        </p:blipFill>
        <p:spPr bwMode="auto">
          <a:xfrm>
            <a:off x="5507038" y="0"/>
            <a:ext cx="36369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678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rgbClr val="237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B20A09AB-8AA9-4DC3-863F-AEBF5ADA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49"/>
          <a:stretch>
            <a:fillRect/>
          </a:stretch>
        </p:blipFill>
        <p:spPr bwMode="auto">
          <a:xfrm>
            <a:off x="0" y="0"/>
            <a:ext cx="4564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4737B61-E488-4943-BDA6-CFE5FE664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/>
          <a:stretch>
            <a:fillRect/>
          </a:stretch>
        </p:blipFill>
        <p:spPr bwMode="auto">
          <a:xfrm>
            <a:off x="5507038" y="0"/>
            <a:ext cx="36369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7B6FE01-738C-430C-841F-5362B9A67E82}"/>
              </a:ext>
            </a:extLst>
          </p:cNvPr>
          <p:cNvSpPr/>
          <p:nvPr userDrawn="1"/>
        </p:nvSpPr>
        <p:spPr>
          <a:xfrm>
            <a:off x="0" y="446088"/>
            <a:ext cx="9144000" cy="425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96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237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1C91520-0481-4288-9636-CAD4BC1F9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49"/>
          <a:stretch>
            <a:fillRect/>
          </a:stretch>
        </p:blipFill>
        <p:spPr bwMode="auto">
          <a:xfrm>
            <a:off x="0" y="0"/>
            <a:ext cx="4564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18BE0D9D-6341-4B37-AAB8-BB0C805B3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/>
          <a:stretch>
            <a:fillRect/>
          </a:stretch>
        </p:blipFill>
        <p:spPr bwMode="auto">
          <a:xfrm>
            <a:off x="5507038" y="0"/>
            <a:ext cx="36369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6">
            <a:extLst>
              <a:ext uri="{FF2B5EF4-FFF2-40B4-BE49-F238E27FC236}">
                <a16:creationId xmlns:a16="http://schemas.microsoft.com/office/drawing/2014/main" id="{65F1BBD7-A500-455C-850C-B5519505EFC4}"/>
              </a:ext>
            </a:extLst>
          </p:cNvPr>
          <p:cNvSpPr/>
          <p:nvPr userDrawn="1"/>
        </p:nvSpPr>
        <p:spPr>
          <a:xfrm>
            <a:off x="227013" y="215900"/>
            <a:ext cx="8674100" cy="4711700"/>
          </a:xfrm>
          <a:prstGeom prst="roundRect">
            <a:avLst>
              <a:gd name="adj" fmla="val 6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013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7F2EFDCA-FD3E-42E2-ACAE-7E90E8AD77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8BAA3F9D-DEE8-41C0-91E9-787F3D8FAC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EF65383E-806B-4829-8E27-CC9BB22C005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1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1F7449D-1FAE-47BE-A667-9B29FF24886B}"/>
              </a:ext>
            </a:extLst>
          </p:cNvPr>
          <p:cNvCxnSpPr>
            <a:cxnSpLocks/>
          </p:cNvCxnSpPr>
          <p:nvPr/>
        </p:nvCxnSpPr>
        <p:spPr>
          <a:xfrm>
            <a:off x="3636963" y="2605088"/>
            <a:ext cx="309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副标题 6">
            <a:extLst>
              <a:ext uri="{FF2B5EF4-FFF2-40B4-BE49-F238E27FC236}">
                <a16:creationId xmlns:a16="http://schemas.microsoft.com/office/drawing/2014/main" id="{55685466-D6E4-480F-B849-399E0FE4C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2605088"/>
            <a:ext cx="2349500" cy="5000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>
                <a:solidFill>
                  <a:schemeClr val="bg1"/>
                </a:solidFill>
                <a:ea typeface="楷体" panose="02010609060101010101" pitchFamily="49" charset="-122"/>
              </a:rPr>
              <a:t>R</a:t>
            </a:r>
            <a:r>
              <a:rPr lang="zh-CN" altLang="en-US">
                <a:solidFill>
                  <a:schemeClr val="bg1"/>
                </a:solidFill>
                <a:latin typeface="+mn-ea"/>
              </a:rPr>
              <a:t>·</a:t>
            </a:r>
            <a:r>
              <a:rPr lang="zh-CN" altLang="en-US">
                <a:solidFill>
                  <a:schemeClr val="bg1"/>
                </a:solidFill>
                <a:ea typeface="楷体" panose="02010609060101010101" pitchFamily="49" charset="-122"/>
              </a:rPr>
              <a:t>六年级下册</a:t>
            </a:r>
            <a:endParaRPr lang="zh-CN" altLang="en-US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9221" name="标题 5">
            <a:extLst>
              <a:ext uri="{FF2B5EF4-FFF2-40B4-BE49-F238E27FC236}">
                <a16:creationId xmlns:a16="http://schemas.microsoft.com/office/drawing/2014/main" id="{0B8A9FD4-F25A-4EEB-A619-334CEAD0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1720850"/>
            <a:ext cx="31480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整理和</a:t>
            </a:r>
            <a:r>
              <a:rPr lang="zh-CN" altLang="en-US" sz="44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复习</a:t>
            </a:r>
            <a:endParaRPr lang="zh-CN" altLang="en-US" sz="4000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B05E60E-4CF4-413D-B7FC-DBD1ACA66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05" y="1620303"/>
            <a:ext cx="1484457" cy="13956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6">
            <a:extLst>
              <a:ext uri="{FF2B5EF4-FFF2-40B4-BE49-F238E27FC236}">
                <a16:creationId xmlns:a16="http://schemas.microsoft.com/office/drawing/2014/main" id="{53D9C770-8D69-48BD-90A6-2E8A477743D0}"/>
              </a:ext>
            </a:extLst>
          </p:cNvPr>
          <p:cNvGrpSpPr>
            <a:grpSpLocks/>
          </p:cNvGrpSpPr>
          <p:nvPr/>
        </p:nvGrpSpPr>
        <p:grpSpPr bwMode="auto">
          <a:xfrm>
            <a:off x="3074988" y="523875"/>
            <a:ext cx="2738437" cy="777875"/>
            <a:chOff x="3074203" y="523773"/>
            <a:chExt cx="2739231" cy="777779"/>
          </a:xfrm>
        </p:grpSpPr>
        <p:pic>
          <p:nvPicPr>
            <p:cNvPr id="18442" name="图片 12">
              <a:extLst>
                <a:ext uri="{FF2B5EF4-FFF2-40B4-BE49-F238E27FC236}">
                  <a16:creationId xmlns:a16="http://schemas.microsoft.com/office/drawing/2014/main" id="{C513FD51-7171-4B81-9464-05E529DB5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29135" r="3828" b="28889"/>
            <a:stretch>
              <a:fillRect/>
            </a:stretch>
          </p:blipFill>
          <p:spPr bwMode="auto">
            <a:xfrm>
              <a:off x="3074203" y="523773"/>
              <a:ext cx="2739231" cy="77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8E3188EA-3ADC-45FD-9699-B5DB7C6B0191}"/>
                </a:ext>
              </a:extLst>
            </p:cNvPr>
            <p:cNvSpPr/>
            <p:nvPr/>
          </p:nvSpPr>
          <p:spPr>
            <a:xfrm>
              <a:off x="3321925" y="631710"/>
              <a:ext cx="2243787" cy="584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zh-CN" sz="3200" b="1" kern="100" dirty="0">
                  <a:solidFill>
                    <a:srgbClr val="0066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比例</a:t>
              </a:r>
              <a:r>
                <a:rPr lang="zh-CN" altLang="en-US" sz="3200" b="1" kern="100" dirty="0">
                  <a:solidFill>
                    <a:srgbClr val="0066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的应用</a:t>
              </a:r>
              <a:endParaRPr lang="zh-CN" altLang="en-US" sz="3200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C040BE5-20A0-4A3E-BF4A-4B3CB253447C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1362075"/>
            <a:ext cx="2019300" cy="609600"/>
            <a:chOff x="101025" y="1260476"/>
            <a:chExt cx="2019875" cy="609600"/>
          </a:xfrm>
        </p:grpSpPr>
        <p:pic>
          <p:nvPicPr>
            <p:cNvPr id="18440" name="图片 13">
              <a:extLst>
                <a:ext uri="{FF2B5EF4-FFF2-40B4-BE49-F238E27FC236}">
                  <a16:creationId xmlns:a16="http://schemas.microsoft.com/office/drawing/2014/main" id="{D0357D5E-17E3-4658-BD5C-28FE6E38B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6" t="35309" r="9259" b="42963"/>
            <a:stretch>
              <a:fillRect/>
            </a:stretch>
          </p:blipFill>
          <p:spPr bwMode="auto">
            <a:xfrm>
              <a:off x="101025" y="1311276"/>
              <a:ext cx="2019875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6F524D2F-B1C0-4555-9F98-25C5A96B9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358" y="1260476"/>
              <a:ext cx="1735632" cy="5842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prstClr val="black"/>
                  </a:solidFill>
                  <a:latin typeface="+mn-lt"/>
                  <a:ea typeface="黑体" panose="02010609060101010101" pitchFamily="49" charset="-122"/>
                </a:rPr>
                <a:t>1.</a:t>
              </a:r>
              <a:r>
                <a:rPr lang="zh-CN" altLang="en-US" sz="3200" b="1" dirty="0">
                  <a:solidFill>
                    <a:prstClr val="black"/>
                  </a:solidFill>
                  <a:latin typeface="+mn-lt"/>
                  <a:ea typeface="黑体" panose="02010609060101010101" pitchFamily="49" charset="-122"/>
                </a:rPr>
                <a:t>比例尺</a:t>
              </a: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85C7F057-CB48-41C3-9013-B5B4FC9F8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63" y="2120900"/>
            <a:ext cx="7027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C00000"/>
                </a:solidFill>
                <a:ea typeface="黑体" panose="02010609060101010101" pitchFamily="49" charset="-122"/>
              </a:rPr>
              <a:t>公式：</a:t>
            </a: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图上距离∶实际距离</a:t>
            </a:r>
            <a:r>
              <a:rPr lang="en-US" altLang="zh-CN" sz="3200" b="1">
                <a:solidFill>
                  <a:srgbClr val="000000"/>
                </a:solidFill>
                <a:ea typeface="黑体" panose="02010609060101010101" pitchFamily="49" charset="-122"/>
              </a:rPr>
              <a:t>=</a:t>
            </a:r>
            <a:r>
              <a:rPr lang="zh-CN" altLang="en-US" sz="3200" b="1">
                <a:solidFill>
                  <a:srgbClr val="000000"/>
                </a:solidFill>
                <a:ea typeface="黑体" panose="02010609060101010101" pitchFamily="49" charset="-122"/>
              </a:rPr>
              <a:t>比例尺</a:t>
            </a:r>
          </a:p>
        </p:txBody>
      </p:sp>
      <p:graphicFrame>
        <p:nvGraphicFramePr>
          <p:cNvPr id="10" name="对象 1">
            <a:extLst>
              <a:ext uri="{FF2B5EF4-FFF2-40B4-BE49-F238E27FC236}">
                <a16:creationId xmlns:a16="http://schemas.microsoft.com/office/drawing/2014/main" id="{20113B77-5B4B-4B67-BB92-D08F4D5540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6313" y="2679700"/>
          <a:ext cx="355600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366" imgH="418918" progId="Equation.DSMT4">
                  <p:embed/>
                </p:oleObj>
              </mc:Choice>
              <mc:Fallback>
                <p:oleObj name="Equation" r:id="rId4" imgW="1231366" imgH="418918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313" y="2679700"/>
                        <a:ext cx="3556000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下箭头 25">
            <a:extLst>
              <a:ext uri="{FF2B5EF4-FFF2-40B4-BE49-F238E27FC236}">
                <a16:creationId xmlns:a16="http://schemas.microsoft.com/office/drawing/2014/main" id="{0E06C8DF-7325-47BD-90D3-0F648C0C8A3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934494" y="3059907"/>
            <a:ext cx="412750" cy="4873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4F81BD"/>
          </a:solidFill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800" b="1" kern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8BF0667D-7A98-431D-B5CD-932C34C9D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63" y="3862388"/>
            <a:ext cx="6694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分类：</a:t>
            </a:r>
            <a:r>
              <a:rPr lang="zh-CN" altLang="en-US" sz="3200" b="1">
                <a:solidFill>
                  <a:srgbClr val="E9667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数值比例尺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3200" b="1">
                <a:solidFill>
                  <a:srgbClr val="E9667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线段比例尺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AA81BE49-D832-4990-8DDC-D162D37C54E8}"/>
              </a:ext>
            </a:extLst>
          </p:cNvPr>
          <p:cNvGrpSpPr>
            <a:grpSpLocks/>
          </p:cNvGrpSpPr>
          <p:nvPr/>
        </p:nvGrpSpPr>
        <p:grpSpPr bwMode="auto">
          <a:xfrm>
            <a:off x="101600" y="990600"/>
            <a:ext cx="4286250" cy="727075"/>
            <a:chOff x="177225" y="1244600"/>
            <a:chExt cx="4286825" cy="727024"/>
          </a:xfrm>
        </p:grpSpPr>
        <p:pic>
          <p:nvPicPr>
            <p:cNvPr id="19460" name="图片 3">
              <a:extLst>
                <a:ext uri="{FF2B5EF4-FFF2-40B4-BE49-F238E27FC236}">
                  <a16:creationId xmlns:a16="http://schemas.microsoft.com/office/drawing/2014/main" id="{89FF116D-337F-4974-A681-8BBF39217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6" t="35309" r="9259" b="42963"/>
            <a:stretch>
              <a:fillRect/>
            </a:stretch>
          </p:blipFill>
          <p:spPr bwMode="auto">
            <a:xfrm>
              <a:off x="177225" y="1244600"/>
              <a:ext cx="4286825" cy="72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5F84DB6A-4554-4FAE-BAB3-EA02E80CC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900" y="1273173"/>
              <a:ext cx="3961343" cy="58574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prstClr val="black"/>
                  </a:solidFill>
                  <a:latin typeface="+mn-lt"/>
                  <a:ea typeface="黑体" panose="02010609060101010101" pitchFamily="49" charset="-122"/>
                </a:rPr>
                <a:t>2.</a:t>
              </a:r>
              <a:r>
                <a:rPr lang="zh-CN" altLang="en-US" sz="3200" b="1" dirty="0">
                  <a:solidFill>
                    <a:prstClr val="black"/>
                  </a:solidFill>
                  <a:latin typeface="+mn-lt"/>
                  <a:ea typeface="黑体" panose="02010609060101010101" pitchFamily="49" charset="-122"/>
                </a:rPr>
                <a:t>图形的放大与缩小</a:t>
              </a:r>
            </a:p>
          </p:txBody>
        </p:sp>
      </p:grpSp>
      <p:sp>
        <p:nvSpPr>
          <p:cNvPr id="3" name="矩形 1">
            <a:extLst>
              <a:ext uri="{FF2B5EF4-FFF2-40B4-BE49-F238E27FC236}">
                <a16:creationId xmlns:a16="http://schemas.microsoft.com/office/drawing/2014/main" id="{06BDCB26-98C0-490E-BEA8-E23550C89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8" y="1746250"/>
            <a:ext cx="8513762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把图形按一定的比放大或缩小，就是把图形中各边的长按这样的比放大或缩小，形状不变，大小改变。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>
            <a:extLst>
              <a:ext uri="{FF2B5EF4-FFF2-40B4-BE49-F238E27FC236}">
                <a16:creationId xmlns:a16="http://schemas.microsoft.com/office/drawing/2014/main" id="{2156EE2D-1421-4CE4-B221-57B34F258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98" y="762125"/>
            <a:ext cx="170815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3.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填空。</a:t>
            </a:r>
            <a:endParaRPr lang="en-US" altLang="zh-CN" sz="28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EACA8EBD-BD97-4201-B73E-6865324A3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85" y="1346325"/>
            <a:ext cx="8546589" cy="10769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）一</a:t>
            </a:r>
            <a:r>
              <a:rPr lang="zh-CN" altLang="en-US" sz="2800" b="1">
                <a:latin typeface="+mn-lt"/>
                <a:ea typeface="黑体" panose="02010609060101010101" pitchFamily="49" charset="-122"/>
              </a:rPr>
              <a:t>幅地图中两地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的图</a:t>
            </a:r>
            <a:r>
              <a:rPr lang="zh-CN" altLang="en-US" sz="2800" b="1">
                <a:latin typeface="+mn-lt"/>
                <a:ea typeface="黑体" panose="02010609060101010101" pitchFamily="49" charset="-122"/>
              </a:rPr>
              <a:t>上距离是</a:t>
            </a:r>
            <a:r>
              <a:rPr lang="en-US" altLang="zh-CN" sz="2800" b="1">
                <a:latin typeface="+mn-lt"/>
                <a:ea typeface="黑体" panose="02010609060101010101" pitchFamily="49" charset="-122"/>
              </a:rPr>
              <a:t>5cm</a:t>
            </a:r>
            <a:r>
              <a:rPr lang="zh-CN" altLang="en-US" sz="2800" b="1">
                <a:latin typeface="+mn-lt"/>
                <a:ea typeface="黑体" panose="02010609060101010101" pitchFamily="49" charset="-122"/>
              </a:rPr>
              <a:t>，它们之间的实际距离是</a:t>
            </a:r>
            <a:r>
              <a:rPr lang="en-US" altLang="zh-CN" sz="2800" b="1">
                <a:latin typeface="+mn-lt"/>
                <a:ea typeface="黑体" panose="02010609060101010101" pitchFamily="49" charset="-122"/>
              </a:rPr>
              <a:t>15km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，</a:t>
            </a:r>
            <a:r>
              <a:rPr lang="zh-CN" altLang="en-US" sz="2800" b="1">
                <a:latin typeface="+mn-lt"/>
                <a:ea typeface="黑体" panose="02010609060101010101" pitchFamily="49" charset="-122"/>
              </a:rPr>
              <a:t>这幅地图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的</a:t>
            </a:r>
            <a:r>
              <a:rPr lang="zh-CN" altLang="en-US" sz="2800" b="1">
                <a:latin typeface="+mn-lt"/>
                <a:ea typeface="黑体" panose="02010609060101010101" pitchFamily="49" charset="-122"/>
              </a:rPr>
              <a:t>比例尺是</a:t>
            </a:r>
            <a:r>
              <a:rPr lang="en-US" altLang="zh-CN" sz="2800" b="1">
                <a:latin typeface="+mn-lt"/>
                <a:ea typeface="黑体" panose="02010609060101010101" pitchFamily="49" charset="-122"/>
              </a:rPr>
              <a:t>(                     )</a:t>
            </a:r>
            <a:r>
              <a:rPr lang="zh-CN" altLang="en-US" sz="2800" b="1">
                <a:latin typeface="+mn-lt"/>
                <a:ea typeface="黑体" panose="02010609060101010101" pitchFamily="49" charset="-122"/>
              </a:rPr>
              <a:t>。</a:t>
            </a:r>
            <a:endParaRPr lang="en-US" altLang="zh-CN" sz="28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5FC674B5-FA2F-461A-B810-BBA3CFAB6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631" y="1859229"/>
            <a:ext cx="2051050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300000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6" name="矩形 27">
            <a:extLst>
              <a:ext uri="{FF2B5EF4-FFF2-40B4-BE49-F238E27FC236}">
                <a16:creationId xmlns:a16="http://schemas.microsoft.com/office/drawing/2014/main" id="{4EDCE03C-FFBF-4919-8C60-AB3449EE3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85" y="2535238"/>
            <a:ext cx="8489039" cy="17125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）大小两个圆的半径之比是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。它们的直径之比是（        ），周长之比是（        ），面积之比是（           ）。</a:t>
            </a:r>
            <a:endParaRPr lang="en-US" altLang="zh-CN" sz="28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DBAB326C-8656-4BAB-BC7D-668630331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062" y="3077531"/>
            <a:ext cx="1000125" cy="631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A77388D3-B2F2-4C0E-9210-EAB344DCD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501" y="3077531"/>
            <a:ext cx="1000125" cy="631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5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id="{2D0088B6-A7DF-425C-8C0E-697E2C4A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598" y="3630301"/>
            <a:ext cx="1350962" cy="627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25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9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0FD488F-9C19-4CB6-AE68-7CF90F69A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1622425"/>
            <a:ext cx="8912225" cy="1371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）把一个长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5cm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、宽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3cm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的长方形按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∶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放大，得到的图形的面积是（         ）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cm</a:t>
            </a:r>
            <a:r>
              <a:rPr lang="en-US" altLang="zh-CN" sz="3200" b="1" baseline="30000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。</a:t>
            </a:r>
            <a:endParaRPr lang="en-US" altLang="zh-CN" sz="32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A49DB8D9-FD12-4D39-A8F6-E7793BAE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2279650"/>
            <a:ext cx="1057275" cy="631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135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>
            <a:extLst>
              <a:ext uri="{FF2B5EF4-FFF2-40B4-BE49-F238E27FC236}">
                <a16:creationId xmlns:a16="http://schemas.microsoft.com/office/drawing/2014/main" id="{B5626AD8-53CB-4E18-ADBA-16472333B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" y="940233"/>
            <a:ext cx="81232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）李叔叔开车从甲地到乙地，前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小时行驶了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100km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。照这样的速度，从甲地到乙地一共要用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小时，甲乙两地相距多远？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9329AF6-0A07-4D71-A51A-4464C51A6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2414634"/>
            <a:ext cx="46513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解：设甲乙两地相距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4F17D4A-C6D3-4FE9-96A3-91A8D52DCA13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2794380"/>
            <a:ext cx="2405062" cy="1190625"/>
            <a:chOff x="1614348" y="1361139"/>
            <a:chExt cx="2404586" cy="1190392"/>
          </a:xfrm>
        </p:grpSpPr>
        <p:sp>
          <p:nvSpPr>
            <p:cNvPr id="22538" name="文本框 4">
              <a:extLst>
                <a:ext uri="{FF2B5EF4-FFF2-40B4-BE49-F238E27FC236}">
                  <a16:creationId xmlns:a16="http://schemas.microsoft.com/office/drawing/2014/main" id="{4F45DE7B-D54D-4EFA-A6E1-5B03F1285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4879" y="1920158"/>
              <a:ext cx="389773" cy="63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000FAC5A-7617-40D6-9BD5-41C4A0A32853}"/>
                </a:ext>
              </a:extLst>
            </p:cNvPr>
            <p:cNvCxnSpPr>
              <a:cxnSpLocks/>
            </p:cNvCxnSpPr>
            <p:nvPr/>
          </p:nvCxnSpPr>
          <p:spPr>
            <a:xfrm>
              <a:off x="1614348" y="2024584"/>
              <a:ext cx="96500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0" name="文本框 6">
              <a:extLst>
                <a:ext uri="{FF2B5EF4-FFF2-40B4-BE49-F238E27FC236}">
                  <a16:creationId xmlns:a16="http://schemas.microsoft.com/office/drawing/2014/main" id="{F2681A48-745E-4FFC-A025-AD9F255B2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4080" y="1361139"/>
              <a:ext cx="389850" cy="63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endParaRPr lang="zh-CN" altLang="en-US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2541" name="文本框 7">
              <a:extLst>
                <a:ext uri="{FF2B5EF4-FFF2-40B4-BE49-F238E27FC236}">
                  <a16:creationId xmlns:a16="http://schemas.microsoft.com/office/drawing/2014/main" id="{9AA432A6-6944-4A0D-AEE8-C23A1B1A5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534" y="1701101"/>
              <a:ext cx="596520" cy="626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</a:p>
          </p:txBody>
        </p:sp>
        <p:sp>
          <p:nvSpPr>
            <p:cNvPr id="22542" name="文本框 8">
              <a:extLst>
                <a:ext uri="{FF2B5EF4-FFF2-40B4-BE49-F238E27FC236}">
                  <a16:creationId xmlns:a16="http://schemas.microsoft.com/office/drawing/2014/main" id="{85F81000-E672-4458-94F2-EDDE15DCF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5950" y="1422400"/>
              <a:ext cx="800061" cy="63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100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011A3C77-5EA6-4702-BC9E-A79B31F80284}"/>
                </a:ext>
              </a:extLst>
            </p:cNvPr>
            <p:cNvCxnSpPr>
              <a:cxnSpLocks/>
            </p:cNvCxnSpPr>
            <p:nvPr/>
          </p:nvCxnSpPr>
          <p:spPr>
            <a:xfrm>
              <a:off x="3053925" y="2024584"/>
              <a:ext cx="96500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4" name="文本框 10">
              <a:extLst>
                <a:ext uri="{FF2B5EF4-FFF2-40B4-BE49-F238E27FC236}">
                  <a16:creationId xmlns:a16="http://schemas.microsoft.com/office/drawing/2014/main" id="{3C9A8129-A471-4D19-922C-C912F3B7A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102" y="1920239"/>
              <a:ext cx="389773" cy="63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3C8D220C-AA53-4DE6-8C15-3FF7ED768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739" y="3767160"/>
            <a:ext cx="16256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48DA999-65BC-4814-85EC-C82C57C7B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988" y="4362449"/>
            <a:ext cx="44704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答：甲乙两地相距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150km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22535" name="组合 14">
            <a:extLst>
              <a:ext uri="{FF2B5EF4-FFF2-40B4-BE49-F238E27FC236}">
                <a16:creationId xmlns:a16="http://schemas.microsoft.com/office/drawing/2014/main" id="{26A29BD0-9931-4A5C-A621-2091B12E276D}"/>
              </a:ext>
            </a:extLst>
          </p:cNvPr>
          <p:cNvGrpSpPr>
            <a:grpSpLocks/>
          </p:cNvGrpSpPr>
          <p:nvPr/>
        </p:nvGrpSpPr>
        <p:grpSpPr bwMode="auto">
          <a:xfrm>
            <a:off x="2746375" y="220663"/>
            <a:ext cx="3454400" cy="777875"/>
            <a:chOff x="2874811" y="523773"/>
            <a:chExt cx="3455894" cy="777779"/>
          </a:xfrm>
        </p:grpSpPr>
        <p:pic>
          <p:nvPicPr>
            <p:cNvPr id="22536" name="图片 16">
              <a:extLst>
                <a:ext uri="{FF2B5EF4-FFF2-40B4-BE49-F238E27FC236}">
                  <a16:creationId xmlns:a16="http://schemas.microsoft.com/office/drawing/2014/main" id="{0970E5E4-F435-44A2-861A-4E9E5B1D9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8" t="29135" r="3828" b="28889"/>
            <a:stretch>
              <a:fillRect/>
            </a:stretch>
          </p:blipFill>
          <p:spPr bwMode="auto">
            <a:xfrm>
              <a:off x="2874811" y="523773"/>
              <a:ext cx="3455894" cy="777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DEA804E-3ED4-45A3-A34A-3C97D6273277}"/>
                </a:ext>
              </a:extLst>
            </p:cNvPr>
            <p:cNvSpPr/>
            <p:nvPr/>
          </p:nvSpPr>
          <p:spPr>
            <a:xfrm>
              <a:off x="3063806" y="634884"/>
              <a:ext cx="3068376" cy="5857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 kern="100" dirty="0">
                  <a:solidFill>
                    <a:srgbClr val="0066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用</a:t>
              </a:r>
              <a:r>
                <a:rPr lang="zh-CN" altLang="zh-CN" sz="3200" b="1" kern="100" dirty="0">
                  <a:solidFill>
                    <a:srgbClr val="0066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比例</a:t>
              </a:r>
              <a:r>
                <a:rPr lang="zh-CN" altLang="en-US" sz="3200" b="1" kern="100" dirty="0">
                  <a:solidFill>
                    <a:srgbClr val="0066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解决问题</a:t>
              </a:r>
              <a:endParaRPr lang="zh-CN" altLang="en-US" sz="3200" b="1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">
            <a:extLst>
              <a:ext uri="{FF2B5EF4-FFF2-40B4-BE49-F238E27FC236}">
                <a16:creationId xmlns:a16="http://schemas.microsoft.com/office/drawing/2014/main" id="{F9A88C9B-8D84-4ECE-94D7-34C8B415E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065213"/>
            <a:ext cx="87455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）李叔叔开车从甲地到乙地一共用了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小时，每小时行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50km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。原路返回时每小时行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驶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60km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，返回时用了多长时间？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B48264-47C9-4094-BDB5-F1331A87F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2425700"/>
            <a:ext cx="43322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解：设返回时用了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小时。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6C9154-1636-491A-AED0-704980497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00" y="2976563"/>
            <a:ext cx="26416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3×50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AEA832-CDC6-4A35-A235-D30E88982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5" y="4079875"/>
            <a:ext cx="42402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答：返回时用了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小时。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BC474EF-5BA0-4A82-9B9A-F7BBF37DB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888" y="3529013"/>
            <a:ext cx="26416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>
            <a:extLst>
              <a:ext uri="{FF2B5EF4-FFF2-40B4-BE49-F238E27FC236}">
                <a16:creationId xmlns:a16="http://schemas.microsoft.com/office/drawing/2014/main" id="{4EDAA2FA-2A17-4131-9F22-FBB0F1916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3" y="1443038"/>
            <a:ext cx="8670925" cy="12731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下面各题中的两种量之间是否有比例关系？如果有，成什么比例关系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？</a:t>
            </a:r>
            <a:endParaRPr lang="en-US" altLang="zh-CN" sz="32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矩形 15">
            <a:extLst>
              <a:ext uri="{FF2B5EF4-FFF2-40B4-BE49-F238E27FC236}">
                <a16:creationId xmlns:a16="http://schemas.microsoft.com/office/drawing/2014/main" id="{2595DA4A-FFE7-415A-812E-8C9D9EFF0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2767013"/>
            <a:ext cx="8723313" cy="627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）比例尺一定，两地的实际距离和图上距离。</a:t>
            </a:r>
          </a:p>
        </p:txBody>
      </p:sp>
      <p:sp>
        <p:nvSpPr>
          <p:cNvPr id="4" name="矩形 14">
            <a:extLst>
              <a:ext uri="{FF2B5EF4-FFF2-40B4-BE49-F238E27FC236}">
                <a16:creationId xmlns:a16="http://schemas.microsoft.com/office/drawing/2014/main" id="{0213C9FA-3BE2-4E7F-BE1F-0D0B3C116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06800"/>
            <a:ext cx="80121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两地的实际距离和图上距离成正比例关系。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grpSp>
        <p:nvGrpSpPr>
          <p:cNvPr id="24581" name="组合 5">
            <a:extLst>
              <a:ext uri="{FF2B5EF4-FFF2-40B4-BE49-F238E27FC236}">
                <a16:creationId xmlns:a16="http://schemas.microsoft.com/office/drawing/2014/main" id="{E672193E-9780-46A9-B3C3-136018720D9B}"/>
              </a:ext>
            </a:extLst>
          </p:cNvPr>
          <p:cNvGrpSpPr>
            <a:grpSpLocks/>
          </p:cNvGrpSpPr>
          <p:nvPr/>
        </p:nvGrpSpPr>
        <p:grpSpPr bwMode="auto">
          <a:xfrm>
            <a:off x="122238" y="538163"/>
            <a:ext cx="1989137" cy="608012"/>
            <a:chOff x="96916" y="718454"/>
            <a:chExt cx="1988264" cy="607807"/>
          </a:xfrm>
        </p:grpSpPr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id="{B47673DC-A197-4C56-945F-80A3232E4487}"/>
                </a:ext>
              </a:extLst>
            </p:cNvPr>
            <p:cNvSpPr/>
            <p:nvPr/>
          </p:nvSpPr>
          <p:spPr bwMode="auto">
            <a:xfrm>
              <a:off x="96916" y="748606"/>
              <a:ext cx="1988264" cy="577655"/>
            </a:xfrm>
            <a:prstGeom prst="roundRect">
              <a:avLst>
                <a:gd name="adj" fmla="val 50000"/>
              </a:avLst>
            </a:prstGeom>
            <a:solidFill>
              <a:srgbClr val="4ABB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id="{D725CBD5-256D-4477-95BD-15CFDF4C6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45" y="718454"/>
              <a:ext cx="1873038" cy="56688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rgbClr val="FFC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随堂练习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>
                <a16:creationId xmlns:a16="http://schemas.microsoft.com/office/drawing/2014/main" id="{C6CBD62B-6998-4C5C-BD90-535A04C02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8" y="1620838"/>
            <a:ext cx="8969375" cy="625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）积（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0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除外）一定，一个因数和另一个因数。</a:t>
            </a:r>
          </a:p>
        </p:txBody>
      </p:sp>
      <p:sp>
        <p:nvSpPr>
          <p:cNvPr id="3" name="矩形 15">
            <a:extLst>
              <a:ext uri="{FF2B5EF4-FFF2-40B4-BE49-F238E27FC236}">
                <a16:creationId xmlns:a16="http://schemas.microsoft.com/office/drawing/2014/main" id="{7B28A881-F517-4851-ACA8-B7246D17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82" y="2462213"/>
            <a:ext cx="71881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一个因数和另一个因数成反比例关系。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>
            <a:extLst>
              <a:ext uri="{FF2B5EF4-FFF2-40B4-BE49-F238E27FC236}">
                <a16:creationId xmlns:a16="http://schemas.microsoft.com/office/drawing/2014/main" id="{54780DB6-81AD-4AB0-BFD9-A948E168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1171575"/>
            <a:ext cx="8848725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）梯形的上底和下底不变，梯形的面积和高。</a:t>
            </a:r>
          </a:p>
        </p:txBody>
      </p:sp>
      <p:sp>
        <p:nvSpPr>
          <p:cNvPr id="3" name="矩形 14">
            <a:extLst>
              <a:ext uri="{FF2B5EF4-FFF2-40B4-BE49-F238E27FC236}">
                <a16:creationId xmlns:a16="http://schemas.microsoft.com/office/drawing/2014/main" id="{675799A2-9C6E-4524-A876-48C214F31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1995488"/>
            <a:ext cx="59522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梯形的面积和高成正比例关系。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4" name="矩形 15">
            <a:extLst>
              <a:ext uri="{FF2B5EF4-FFF2-40B4-BE49-F238E27FC236}">
                <a16:creationId xmlns:a16="http://schemas.microsoft.com/office/drawing/2014/main" id="{5439AC09-A573-42B7-8FCC-B08B617F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" y="2971800"/>
            <a:ext cx="75247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4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）如果</a:t>
            </a:r>
            <a:r>
              <a:rPr lang="en-US" altLang="zh-CN" sz="3200" b="1" i="1" dirty="0">
                <a:latin typeface="+mj-lt"/>
                <a:ea typeface="黑体" panose="02010609060101010101" pitchFamily="49" charset="-122"/>
              </a:rPr>
              <a:t>y</a:t>
            </a:r>
            <a:r>
              <a:rPr lang="en-US" altLang="zh-CN" sz="3200" b="1" dirty="0">
                <a:latin typeface="+mj-lt"/>
                <a:ea typeface="黑体" panose="02010609060101010101" pitchFamily="49" charset="-122"/>
              </a:rPr>
              <a:t>=5</a:t>
            </a:r>
            <a:r>
              <a:rPr lang="en-US" altLang="zh-CN" sz="3200" b="1" i="1" dirty="0">
                <a:latin typeface="+mj-lt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，</a:t>
            </a:r>
            <a:r>
              <a:rPr lang="en-US" altLang="zh-CN" sz="3200" b="1" i="1" dirty="0">
                <a:latin typeface="+mj-lt"/>
                <a:ea typeface="黑体" panose="02010609060101010101" pitchFamily="49" charset="-122"/>
              </a:rPr>
              <a:t>y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</a:rPr>
              <a:t>和</a:t>
            </a:r>
            <a:r>
              <a:rPr lang="en-US" altLang="zh-CN" sz="3200" b="1" i="1" dirty="0">
                <a:latin typeface="+mj-lt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5" name="矩形 14">
            <a:extLst>
              <a:ext uri="{FF2B5EF4-FFF2-40B4-BE49-F238E27FC236}">
                <a16:creationId xmlns:a16="http://schemas.microsoft.com/office/drawing/2014/main" id="{73F218B5-DC86-4FC7-ACF7-EEC44524A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3698875"/>
            <a:ext cx="3868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成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正比例关系。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">
            <a:extLst>
              <a:ext uri="{FF2B5EF4-FFF2-40B4-BE49-F238E27FC236}">
                <a16:creationId xmlns:a16="http://schemas.microsoft.com/office/drawing/2014/main" id="{D13454DB-B806-4C86-8BFF-7DF4224D9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75" y="1667464"/>
            <a:ext cx="8528250" cy="180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一辆运货汽车从甲地到乙地，平均每小时行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72km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小时到达。回来时空车原路返回，每小时可行驶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90km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，多长时间能够返回甲地？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EF3CD49-B2FB-4339-BBF9-10E003CF0782}"/>
              </a:ext>
            </a:extLst>
          </p:cNvPr>
          <p:cNvSpPr/>
          <p:nvPr/>
        </p:nvSpPr>
        <p:spPr bwMode="auto">
          <a:xfrm>
            <a:off x="1042988" y="2335213"/>
            <a:ext cx="950912" cy="487362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7BF5CE05-77B5-4B37-A725-BC4E7AF1F3B6}"/>
              </a:ext>
            </a:extLst>
          </p:cNvPr>
          <p:cNvSpPr/>
          <p:nvPr/>
        </p:nvSpPr>
        <p:spPr bwMode="auto">
          <a:xfrm>
            <a:off x="2446338" y="749300"/>
            <a:ext cx="2236787" cy="922338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比例的意义和基本性质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22171D35-6A8F-4AE0-AD21-C6817CC461E7}"/>
              </a:ext>
            </a:extLst>
          </p:cNvPr>
          <p:cNvSpPr/>
          <p:nvPr/>
        </p:nvSpPr>
        <p:spPr bwMode="auto">
          <a:xfrm>
            <a:off x="2379663" y="2108200"/>
            <a:ext cx="2236787" cy="85566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正比例和反比例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BDD2421-D46E-4C21-ABCA-2821E8CC47D9}"/>
              </a:ext>
            </a:extLst>
          </p:cNvPr>
          <p:cNvSpPr/>
          <p:nvPr/>
        </p:nvSpPr>
        <p:spPr bwMode="auto">
          <a:xfrm>
            <a:off x="2446338" y="3648075"/>
            <a:ext cx="2236787" cy="58420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比例的应用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8ECBFE1-59E9-49ED-ABFB-89DDD935B4EB}"/>
              </a:ext>
            </a:extLst>
          </p:cNvPr>
          <p:cNvSpPr/>
          <p:nvPr/>
        </p:nvSpPr>
        <p:spPr bwMode="auto">
          <a:xfrm>
            <a:off x="5041900" y="414338"/>
            <a:ext cx="2238375" cy="40640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比例的意义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DB4817F-9DB6-4181-B008-A845B2A6D547}"/>
              </a:ext>
            </a:extLst>
          </p:cNvPr>
          <p:cNvSpPr/>
          <p:nvPr/>
        </p:nvSpPr>
        <p:spPr bwMode="auto">
          <a:xfrm>
            <a:off x="5041900" y="938213"/>
            <a:ext cx="2868613" cy="417512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比例的基本性质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E823CB4-FEAA-47D8-BBAE-F543083EADDE}"/>
              </a:ext>
            </a:extLst>
          </p:cNvPr>
          <p:cNvSpPr/>
          <p:nvPr/>
        </p:nvSpPr>
        <p:spPr bwMode="auto">
          <a:xfrm>
            <a:off x="5041900" y="1473200"/>
            <a:ext cx="2238375" cy="44291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解比例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17C1704-0F6B-42E4-8F95-B99DBF0726B3}"/>
              </a:ext>
            </a:extLst>
          </p:cNvPr>
          <p:cNvSpPr/>
          <p:nvPr/>
        </p:nvSpPr>
        <p:spPr bwMode="auto">
          <a:xfrm>
            <a:off x="5041900" y="2074863"/>
            <a:ext cx="2238375" cy="458787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正比例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A164EEB-AAE3-4E8D-8470-CBC5810B0075}"/>
              </a:ext>
            </a:extLst>
          </p:cNvPr>
          <p:cNvSpPr/>
          <p:nvPr/>
        </p:nvSpPr>
        <p:spPr bwMode="auto">
          <a:xfrm>
            <a:off x="5041900" y="2609850"/>
            <a:ext cx="2238375" cy="441325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反比例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1474A2DA-3FBC-4E6B-8C86-FE34F20C7A52}"/>
              </a:ext>
            </a:extLst>
          </p:cNvPr>
          <p:cNvSpPr/>
          <p:nvPr/>
        </p:nvSpPr>
        <p:spPr bwMode="auto">
          <a:xfrm>
            <a:off x="5041900" y="3189288"/>
            <a:ext cx="2238375" cy="458787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比例尺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97377348-CA83-40B6-AC87-6CADBB0A3A06}"/>
              </a:ext>
            </a:extLst>
          </p:cNvPr>
          <p:cNvSpPr/>
          <p:nvPr/>
        </p:nvSpPr>
        <p:spPr bwMode="auto">
          <a:xfrm>
            <a:off x="5041900" y="3760788"/>
            <a:ext cx="3265488" cy="501650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图形的放大与缩小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3F2D5EC-ECD4-4073-922F-D2D176C668D1}"/>
              </a:ext>
            </a:extLst>
          </p:cNvPr>
          <p:cNvSpPr/>
          <p:nvPr/>
        </p:nvSpPr>
        <p:spPr bwMode="auto">
          <a:xfrm>
            <a:off x="5041900" y="4356100"/>
            <a:ext cx="2963863" cy="466725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用比例解决问题</a:t>
            </a:r>
          </a:p>
        </p:txBody>
      </p:sp>
      <p:sp>
        <p:nvSpPr>
          <p:cNvPr id="20" name="左大括号 19">
            <a:extLst>
              <a:ext uri="{FF2B5EF4-FFF2-40B4-BE49-F238E27FC236}">
                <a16:creationId xmlns:a16="http://schemas.microsoft.com/office/drawing/2014/main" id="{BC274163-9DAF-4267-8B61-7CAA789ABD5F}"/>
              </a:ext>
            </a:extLst>
          </p:cNvPr>
          <p:cNvSpPr/>
          <p:nvPr/>
        </p:nvSpPr>
        <p:spPr>
          <a:xfrm>
            <a:off x="2101850" y="1165225"/>
            <a:ext cx="255588" cy="2825750"/>
          </a:xfrm>
          <a:prstGeom prst="leftBrace">
            <a:avLst>
              <a:gd name="adj1" fmla="val 9032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左大括号 36">
            <a:extLst>
              <a:ext uri="{FF2B5EF4-FFF2-40B4-BE49-F238E27FC236}">
                <a16:creationId xmlns:a16="http://schemas.microsoft.com/office/drawing/2014/main" id="{15A4579A-DDC4-4D13-9C33-1B63DD4F1ABB}"/>
              </a:ext>
            </a:extLst>
          </p:cNvPr>
          <p:cNvSpPr/>
          <p:nvPr/>
        </p:nvSpPr>
        <p:spPr>
          <a:xfrm>
            <a:off x="4805363" y="528638"/>
            <a:ext cx="161925" cy="1363662"/>
          </a:xfrm>
          <a:prstGeom prst="leftBrace">
            <a:avLst>
              <a:gd name="adj1" fmla="val 9032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左大括号 37">
            <a:extLst>
              <a:ext uri="{FF2B5EF4-FFF2-40B4-BE49-F238E27FC236}">
                <a16:creationId xmlns:a16="http://schemas.microsoft.com/office/drawing/2014/main" id="{64467DC9-CC0C-447D-B710-4FB393039250}"/>
              </a:ext>
            </a:extLst>
          </p:cNvPr>
          <p:cNvSpPr/>
          <p:nvPr/>
        </p:nvSpPr>
        <p:spPr>
          <a:xfrm>
            <a:off x="4805363" y="2074863"/>
            <a:ext cx="161925" cy="922337"/>
          </a:xfrm>
          <a:prstGeom prst="leftBrace">
            <a:avLst>
              <a:gd name="adj1" fmla="val 9032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左大括号 38">
            <a:extLst>
              <a:ext uri="{FF2B5EF4-FFF2-40B4-BE49-F238E27FC236}">
                <a16:creationId xmlns:a16="http://schemas.microsoft.com/office/drawing/2014/main" id="{C900B5D5-5370-45DE-A82D-821F96BBD932}"/>
              </a:ext>
            </a:extLst>
          </p:cNvPr>
          <p:cNvSpPr/>
          <p:nvPr/>
        </p:nvSpPr>
        <p:spPr>
          <a:xfrm>
            <a:off x="4803775" y="3309938"/>
            <a:ext cx="161925" cy="1363662"/>
          </a:xfrm>
          <a:prstGeom prst="leftBrace">
            <a:avLst>
              <a:gd name="adj1" fmla="val 9032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0258" name="组合 18">
            <a:extLst>
              <a:ext uri="{FF2B5EF4-FFF2-40B4-BE49-F238E27FC236}">
                <a16:creationId xmlns:a16="http://schemas.microsoft.com/office/drawing/2014/main" id="{EE193F79-7662-499D-B7E4-F0B5177CEFCA}"/>
              </a:ext>
            </a:extLst>
          </p:cNvPr>
          <p:cNvGrpSpPr>
            <a:grpSpLocks/>
          </p:cNvGrpSpPr>
          <p:nvPr/>
        </p:nvGrpSpPr>
        <p:grpSpPr bwMode="auto">
          <a:xfrm>
            <a:off x="355600" y="320675"/>
            <a:ext cx="1987550" cy="608013"/>
            <a:chOff x="96916" y="718454"/>
            <a:chExt cx="1988264" cy="607807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id="{87DECEEB-2FE5-4D93-8553-4ADC3744D636}"/>
                </a:ext>
              </a:extLst>
            </p:cNvPr>
            <p:cNvSpPr/>
            <p:nvPr/>
          </p:nvSpPr>
          <p:spPr bwMode="auto">
            <a:xfrm>
              <a:off x="96916" y="748607"/>
              <a:ext cx="1988264" cy="577654"/>
            </a:xfrm>
            <a:prstGeom prst="roundRect">
              <a:avLst>
                <a:gd name="adj" fmla="val 50000"/>
              </a:avLst>
            </a:prstGeom>
            <a:solidFill>
              <a:srgbClr val="4ABB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B42420AC-7282-4EDA-A7B0-25B2E5D7D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45" y="718454"/>
              <a:ext cx="1873038" cy="56688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rgbClr val="FFC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知识回顾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DB14A16-26D9-4EBD-9D46-8A302CAA9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8" y="1465263"/>
            <a:ext cx="51657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解：设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小时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能够返回甲地。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黑体" panose="0201060003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AFFDEB2-EBFA-43BB-B6B9-3147F55D6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2147888"/>
            <a:ext cx="2857500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90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72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×10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727E43A-717D-43F0-BDDC-824A179D5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2733675"/>
            <a:ext cx="1289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699C8B5-9599-4B97-AC0F-2E320746BAA3}"/>
              </a:ext>
            </a:extLst>
          </p:cNvPr>
          <p:cNvSpPr/>
          <p:nvPr/>
        </p:nvSpPr>
        <p:spPr>
          <a:xfrm>
            <a:off x="2079625" y="3422650"/>
            <a:ext cx="4873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答：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0030101010101" pitchFamily="2" charset="-122"/>
              </a:rPr>
              <a:t>8</a:t>
            </a:r>
            <a:r>
              <a:rPr lang="zh-CN" altLang="en-US" sz="3200" b="1" dirty="0">
                <a:solidFill>
                  <a:srgbClr val="FF0000"/>
                </a:solidFill>
                <a:ea typeface="黑体" panose="02010600030101010101" pitchFamily="2" charset="-122"/>
              </a:rPr>
              <a:t>小时</a:t>
            </a:r>
            <a:r>
              <a:rPr lang="zh-CN" altLang="en-US" sz="3200" b="1">
                <a:solidFill>
                  <a:srgbClr val="FF0000"/>
                </a:solidFill>
                <a:ea typeface="黑体" panose="02010600030101010101" pitchFamily="2" charset="-122"/>
              </a:rPr>
              <a:t>能够返回甲地。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FD5C26F-4134-7F6B-B6B8-A06B2AEF4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972927"/>
            <a:ext cx="87725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just" defTabSz="912813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11.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小芳的姐姐在上大学，妈妈每个月（按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天算）按每天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元的标准给她一笔生活费。</a:t>
            </a:r>
            <a:endParaRPr kumimoji="0" lang="en-US" altLang="zh-CN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marR="0" lvl="0" indent="0" algn="just" defTabSz="912813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）如果姐姐每天花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元，一个月的生活费够花多少天？</a:t>
            </a:r>
            <a:endParaRPr kumimoji="0" lang="en-US" altLang="zh-CN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marR="0" lvl="0" indent="0" algn="just" defTabSz="912813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）如果一个月的生活费姐姐花了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32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天，平均每天花多少钱？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1EE9D0B-6AFC-006D-58C9-59EADECE1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1452"/>
            <a:ext cx="7316787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912813"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）解：设</a:t>
            </a:r>
            <a:r>
              <a:rPr lang="zh-CN" altLang="en-US" sz="32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一个月的生活费够花</a:t>
            </a:r>
            <a:r>
              <a:rPr lang="en-US" altLang="zh-CN" sz="3200" b="1" i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天。</a:t>
            </a:r>
            <a:endParaRPr lang="en-US" altLang="zh-CN" sz="3200" b="1" dirty="0">
              <a:solidFill>
                <a:srgbClr val="FF0000"/>
              </a:solidFill>
              <a:latin typeface="Times New Roman"/>
              <a:ea typeface="黑体" panose="02010600030101010101" pitchFamily="2" charset="-122"/>
            </a:endParaRPr>
          </a:p>
          <a:p>
            <a:pPr defTabSz="912813" eaLnBrk="1" hangingPunct="1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                    30</a:t>
            </a:r>
            <a:r>
              <a:rPr lang="en-US" altLang="zh-CN" sz="3200" b="1" i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=30×40</a:t>
            </a:r>
            <a:endParaRPr lang="en-US" altLang="zh-CN" sz="3200" b="1" dirty="0">
              <a:solidFill>
                <a:srgbClr val="FF0000"/>
              </a:solidFill>
              <a:latin typeface="Times New Roman"/>
              <a:ea typeface="黑体" panose="02010600030101010101" pitchFamily="2" charset="-122"/>
            </a:endParaRPr>
          </a:p>
          <a:p>
            <a:pPr defTabSz="912813" eaLnBrk="1" hangingPunct="1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                        </a:t>
            </a:r>
            <a:r>
              <a:rPr lang="en-US" altLang="zh-CN" sz="3200" b="1" i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/>
                <a:ea typeface="黑体" panose="02010600030101010101" pitchFamily="2" charset="-122"/>
              </a:rPr>
              <a:t>=40</a:t>
            </a:r>
            <a:endParaRPr lang="zh-CN" altLang="en-US" sz="3200" b="1" dirty="0">
              <a:solidFill>
                <a:srgbClr val="FF0000"/>
              </a:solidFill>
              <a:latin typeface="Times New Roman"/>
              <a:ea typeface="黑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F500C10-3447-3B48-9B29-3AA5A0844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2272752"/>
            <a:ext cx="59499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答：一个月的生活费够花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天。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743AD1B-654E-5133-4D64-48FE49854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010284"/>
            <a:ext cx="1213794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6A045A7-C826-B761-0ECE-7FA8C99E6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392" y="3755338"/>
            <a:ext cx="4716356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答：平均每天花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37.5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元。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FF1AC69-1961-642F-8FF2-BF5697F45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3004371"/>
            <a:ext cx="4427815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40×30÷32=37.5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（元）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1">
            <a:extLst>
              <a:ext uri="{FF2B5EF4-FFF2-40B4-BE49-F238E27FC236}">
                <a16:creationId xmlns:a16="http://schemas.microsoft.com/office/drawing/2014/main" id="{AEE5C6AC-9E2F-4B59-AB83-299C4F97E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44" y="1133831"/>
            <a:ext cx="7971416" cy="295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在一幅比例尺是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2000000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的地图上，量得甲、乙两个城市之间的距离是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5.5cm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。在另一幅比例尺是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5000000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的地图上，这两个城市之间的图上距离是多少？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72E6993-2A12-4F3F-AE4E-AC3A0B200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70" y="611935"/>
            <a:ext cx="7855035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解：设甲、乙两个城市之间的实际距离是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3" name="组合 8">
            <a:extLst>
              <a:ext uri="{FF2B5EF4-FFF2-40B4-BE49-F238E27FC236}">
                <a16:creationId xmlns:a16="http://schemas.microsoft.com/office/drawing/2014/main" id="{DB41C5A2-1002-4825-9D2E-1613B1E5FD7D}"/>
              </a:ext>
            </a:extLst>
          </p:cNvPr>
          <p:cNvGrpSpPr>
            <a:grpSpLocks/>
          </p:cNvGrpSpPr>
          <p:nvPr/>
        </p:nvGrpSpPr>
        <p:grpSpPr bwMode="auto">
          <a:xfrm>
            <a:off x="1837782" y="1107433"/>
            <a:ext cx="3160170" cy="1004201"/>
            <a:chOff x="949325" y="1610921"/>
            <a:chExt cx="3160167" cy="1005156"/>
          </a:xfrm>
        </p:grpSpPr>
        <p:sp>
          <p:nvSpPr>
            <p:cNvPr id="4" name="TextBox 15">
              <a:extLst>
                <a:ext uri="{FF2B5EF4-FFF2-40B4-BE49-F238E27FC236}">
                  <a16:creationId xmlns:a16="http://schemas.microsoft.com/office/drawing/2014/main" id="{6E9A7DC9-8F7C-453A-8B70-40E452AE2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2786" y="2035393"/>
              <a:ext cx="495300" cy="56479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i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x</a:t>
              </a:r>
              <a:endParaRPr lang="zh-CN" altLang="en-US" sz="2800" b="1" i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E830FC82-8D4B-4100-B899-058158181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325" y="2051283"/>
              <a:ext cx="2060573" cy="56479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2000000</a:t>
              </a:r>
              <a:endPara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506686B4-43AE-4129-BDB8-ABDD0C9E0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8918" y="1610921"/>
              <a:ext cx="436562" cy="56479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AC7F7BA-9DA2-41CB-8A5F-4E917A7AE9F0}"/>
                </a:ext>
              </a:extLst>
            </p:cNvPr>
            <p:cNvCxnSpPr>
              <a:cxnSpLocks/>
            </p:cNvCxnSpPr>
            <p:nvPr/>
          </p:nvCxnSpPr>
          <p:spPr>
            <a:xfrm>
              <a:off x="949325" y="2133912"/>
              <a:ext cx="15557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9FFE9171-8171-49C4-906D-200CD0B86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212" y="1803398"/>
              <a:ext cx="600074" cy="5604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＝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09BD7EC1-5307-4BFB-9D32-D8EEAEEB1FF6}"/>
                </a:ext>
              </a:extLst>
            </p:cNvPr>
            <p:cNvCxnSpPr>
              <a:cxnSpLocks/>
            </p:cNvCxnSpPr>
            <p:nvPr/>
          </p:nvCxnSpPr>
          <p:spPr>
            <a:xfrm>
              <a:off x="2957511" y="2133912"/>
              <a:ext cx="96996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5950EBAD-B94E-45E3-814A-F0C983BEE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1268" y="1620224"/>
              <a:ext cx="1038224" cy="56479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5.5</a:t>
              </a:r>
              <a:endPara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ECE0B3C5-3B84-41DD-9E25-3F4AF61F3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858" y="1299727"/>
            <a:ext cx="2141355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11000000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9B9B29A-0C2B-493A-A693-7346A3315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21" y="2021000"/>
            <a:ext cx="7928200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解：设在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1∶5000000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的地图上，甲、乙两个城市之间的图上距离是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13" name="组合 8">
            <a:extLst>
              <a:ext uri="{FF2B5EF4-FFF2-40B4-BE49-F238E27FC236}">
                <a16:creationId xmlns:a16="http://schemas.microsoft.com/office/drawing/2014/main" id="{58FF8BB8-74A6-4268-AD6C-707734F12587}"/>
              </a:ext>
            </a:extLst>
          </p:cNvPr>
          <p:cNvGrpSpPr>
            <a:grpSpLocks/>
          </p:cNvGrpSpPr>
          <p:nvPr/>
        </p:nvGrpSpPr>
        <p:grpSpPr bwMode="auto">
          <a:xfrm>
            <a:off x="1653632" y="3067797"/>
            <a:ext cx="4479925" cy="1104667"/>
            <a:chOff x="949325" y="1532598"/>
            <a:chExt cx="4480063" cy="1105603"/>
          </a:xfrm>
        </p:grpSpPr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0BB93AC1-EBDB-4379-81E0-00E53CCB3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3871" y="1532598"/>
              <a:ext cx="495315" cy="56473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i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y</a:t>
              </a:r>
              <a:endParaRPr lang="zh-CN" altLang="en-US" sz="2800" b="1" i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198CA9A9-24A6-48D5-808C-5E1C8CB0A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325" y="2051222"/>
              <a:ext cx="2060638" cy="56473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5000000</a:t>
              </a:r>
              <a:endPara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80B8781B-41CE-4F1F-8C96-A6A267B8D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602" y="1592306"/>
              <a:ext cx="436575" cy="56473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1</a:t>
              </a:r>
              <a:endPara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CC6AB8B-3447-4F05-B736-296A83C7F140}"/>
                </a:ext>
              </a:extLst>
            </p:cNvPr>
            <p:cNvCxnSpPr>
              <a:cxnSpLocks/>
            </p:cNvCxnSpPr>
            <p:nvPr/>
          </p:nvCxnSpPr>
          <p:spPr>
            <a:xfrm>
              <a:off x="949325" y="2133842"/>
              <a:ext cx="155579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81" name="TextBox 12">
              <a:extLst>
                <a:ext uri="{FF2B5EF4-FFF2-40B4-BE49-F238E27FC236}">
                  <a16:creationId xmlns:a16="http://schemas.microsoft.com/office/drawing/2014/main" id="{29ADBD0B-10DC-4869-910A-6DD3101EE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6199" y="1803362"/>
              <a:ext cx="600093" cy="558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0000"/>
                  </a:solidFill>
                  <a:ea typeface="黑体" panose="02010609060101010101" pitchFamily="49" charset="-122"/>
                </a:rPr>
                <a:t>＝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7BCF472-3AD0-4DFD-94CA-79C22568E1EC}"/>
                </a:ext>
              </a:extLst>
            </p:cNvPr>
            <p:cNvCxnSpPr>
              <a:cxnSpLocks/>
            </p:cNvCxnSpPr>
            <p:nvPr/>
          </p:nvCxnSpPr>
          <p:spPr>
            <a:xfrm>
              <a:off x="2957575" y="2133842"/>
              <a:ext cx="174154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C7138DA5-1D29-495B-8ADB-EFCDDC6A6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8360" y="2073466"/>
              <a:ext cx="2521028" cy="56473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11000000</a:t>
              </a:r>
              <a:endPara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0E33F7EC-F517-4C7F-A4C0-EB6991858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067" y="3308213"/>
            <a:ext cx="2520950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3530845-4789-4900-834A-642BCF403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29" y="4201957"/>
            <a:ext cx="6862776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答：这两个城市之间的图上距离是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2.2cm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4">
            <a:extLst>
              <a:ext uri="{FF2B5EF4-FFF2-40B4-BE49-F238E27FC236}">
                <a16:creationId xmlns:a16="http://schemas.microsoft.com/office/drawing/2014/main" id="{7263A08A-958D-4049-85D1-D4D95997E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9440"/>
            <a:ext cx="8820150" cy="5598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719138" indent="-7191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5</a:t>
            </a:r>
            <a:r>
              <a:rPr lang="zh-CN" altLang="en-US" sz="2800" b="1" baseline="30000" dirty="0">
                <a:ea typeface="黑体" panose="02010609060101010101" pitchFamily="49" charset="-122"/>
              </a:rPr>
              <a:t>*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.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 一个服装店的所有</a:t>
            </a:r>
            <a:r>
              <a:rPr lang="zh-CN" altLang="en-US" sz="2800" b="1">
                <a:latin typeface="+mn-lt"/>
                <a:ea typeface="黑体" panose="02010609060101010101" pitchFamily="49" charset="-122"/>
              </a:rPr>
              <a:t>服装都按同样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的折扣销售。</a:t>
            </a:r>
            <a:endParaRPr lang="en-US" altLang="zh-CN" sz="28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矩形 24">
            <a:extLst>
              <a:ext uri="{FF2B5EF4-FFF2-40B4-BE49-F238E27FC236}">
                <a16:creationId xmlns:a16="http://schemas.microsoft.com/office/drawing/2014/main" id="{A49C40D4-B347-4A60-A72A-C2097F773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077133"/>
            <a:ext cx="8413750" cy="10769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719138" indent="-7191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）李阿姨买了一件上衣，原价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250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元，现价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150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元。李阿姨还想买一条裤子，原价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180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元，现价多少钱？</a:t>
            </a:r>
            <a:endParaRPr lang="en-US" altLang="zh-CN" sz="28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FEC44B4-F778-3F22-4D74-8FADB2E7E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2181890"/>
            <a:ext cx="33401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解：设现价</a:t>
            </a:r>
            <a:r>
              <a:rPr lang="en-US" altLang="zh-CN" sz="2800" b="1" i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元。</a:t>
            </a:r>
          </a:p>
        </p:txBody>
      </p:sp>
      <p:grpSp>
        <p:nvGrpSpPr>
          <p:cNvPr id="6" name="组合 8">
            <a:extLst>
              <a:ext uri="{FF2B5EF4-FFF2-40B4-BE49-F238E27FC236}">
                <a16:creationId xmlns:a16="http://schemas.microsoft.com/office/drawing/2014/main" id="{F3FA75BF-9699-89D8-DC29-4432AFF28B47}"/>
              </a:ext>
            </a:extLst>
          </p:cNvPr>
          <p:cNvGrpSpPr>
            <a:grpSpLocks/>
          </p:cNvGrpSpPr>
          <p:nvPr/>
        </p:nvGrpSpPr>
        <p:grpSpPr bwMode="auto">
          <a:xfrm>
            <a:off x="2546350" y="2559580"/>
            <a:ext cx="2414587" cy="1096405"/>
            <a:chOff x="1619250" y="1495871"/>
            <a:chExt cx="2414587" cy="1096397"/>
          </a:xfrm>
        </p:grpSpPr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C627C6FF-4F0D-AE6A-03E5-8719597E1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6537" y="2028015"/>
              <a:ext cx="1038225" cy="5642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180</a:t>
              </a:r>
              <a:endPara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7FD7F47A-E674-576A-E27B-20EA1FFC6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250" y="2028015"/>
              <a:ext cx="1038225" cy="5642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250</a:t>
              </a:r>
              <a:endPara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277548F-A441-144B-CCE3-2717E2024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8775" y="1552575"/>
              <a:ext cx="1038225" cy="5642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150</a:t>
              </a:r>
              <a:endParaRPr lang="zh-CN" altLang="en-US" sz="28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E76038DD-AED2-DC85-B706-3462E4124D57}"/>
                </a:ext>
              </a:extLst>
            </p:cNvPr>
            <p:cNvCxnSpPr>
              <a:cxnSpLocks/>
            </p:cNvCxnSpPr>
            <p:nvPr/>
          </p:nvCxnSpPr>
          <p:spPr>
            <a:xfrm>
              <a:off x="1638300" y="2073904"/>
              <a:ext cx="6921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8F39EA5C-3CDE-BB64-71A3-8142043F3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950" y="1793957"/>
              <a:ext cx="600075" cy="55989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＝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B707304-7780-7524-A83C-35E0C3F245D9}"/>
                </a:ext>
              </a:extLst>
            </p:cNvPr>
            <p:cNvCxnSpPr>
              <a:cxnSpLocks/>
            </p:cNvCxnSpPr>
            <p:nvPr/>
          </p:nvCxnSpPr>
          <p:spPr>
            <a:xfrm>
              <a:off x="2774950" y="2073903"/>
              <a:ext cx="787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9C19BA2D-83C3-732D-66D7-1BECF1330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5612" y="1495871"/>
              <a:ext cx="1038225" cy="5642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800" b="1" i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x</a:t>
              </a:r>
              <a:endParaRPr lang="zh-CN" altLang="en-US" sz="2800" b="1" i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3145D12C-2518-DEA5-9345-C51EDCA41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3577003"/>
            <a:ext cx="3157538" cy="5598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250</a:t>
            </a:r>
            <a:r>
              <a:rPr lang="en-US" altLang="zh-CN" sz="2800" b="1" i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Arial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150×180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7" name="矩形 18">
            <a:extLst>
              <a:ext uri="{FF2B5EF4-FFF2-40B4-BE49-F238E27FC236}">
                <a16:creationId xmlns:a16="http://schemas.microsoft.com/office/drawing/2014/main" id="{A5A0EDE5-E0BF-CC9A-830C-5B840E1B9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4030169"/>
            <a:ext cx="1679575" cy="5598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Arial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108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28AB2B-DDD2-91F8-C4D0-EFC7DF400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700" y="4067731"/>
            <a:ext cx="325437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答：现价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108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4">
            <a:extLst>
              <a:ext uri="{FF2B5EF4-FFF2-40B4-BE49-F238E27FC236}">
                <a16:creationId xmlns:a16="http://schemas.microsoft.com/office/drawing/2014/main" id="{CFDFA374-7094-4A3E-B6C8-41B20D78F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209550"/>
            <a:ext cx="7426325" cy="1865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719138" indent="-7191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latin typeface="+mn-lt"/>
                <a:ea typeface="黑体" panose="02010609060101010101" pitchFamily="49" charset="-122"/>
              </a:rPr>
              <a:t>）张叔叔带的钱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，如果买现价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90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元一件的衬衫</a:t>
            </a:r>
            <a:r>
              <a:rPr lang="zh-CN" altLang="en-US" sz="3200" b="1">
                <a:latin typeface="+mn-lt"/>
                <a:ea typeface="黑体" panose="02010609060101010101" pitchFamily="49" charset="-122"/>
              </a:rPr>
              <a:t>，正好可以买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4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件</a:t>
            </a:r>
            <a:r>
              <a:rPr lang="zh-CN" altLang="en-US" sz="3200" b="1">
                <a:latin typeface="+mn-lt"/>
                <a:ea typeface="黑体" panose="02010609060101010101" pitchFamily="49" charset="-122"/>
              </a:rPr>
              <a:t>。如果买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原价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200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元一件的夹克衫，能买多少件？</a:t>
            </a:r>
            <a:endParaRPr lang="en-US" altLang="zh-CN" sz="32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7C19A65-1578-4443-AAF1-666D083C2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3" y="2024063"/>
            <a:ext cx="324326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解：设能买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件。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78DD4B9-6978-4F7F-8FF1-BCF316DD29D5}"/>
              </a:ext>
            </a:extLst>
          </p:cNvPr>
          <p:cNvGrpSpPr>
            <a:grpSpLocks/>
          </p:cNvGrpSpPr>
          <p:nvPr/>
        </p:nvGrpSpPr>
        <p:grpSpPr bwMode="auto">
          <a:xfrm>
            <a:off x="2886075" y="2446338"/>
            <a:ext cx="4511675" cy="1900237"/>
            <a:chOff x="1898133" y="2036763"/>
            <a:chExt cx="4512192" cy="1900889"/>
          </a:xfrm>
        </p:grpSpPr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ABF385E9-AC14-4385-8296-EF3F499EB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8133" y="2279733"/>
              <a:ext cx="2965790" cy="62569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90×4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＝</a:t>
              </a: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200×</a:t>
              </a:r>
              <a:endPara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grpSp>
          <p:nvGrpSpPr>
            <p:cNvPr id="35847" name="组合 8">
              <a:extLst>
                <a:ext uri="{FF2B5EF4-FFF2-40B4-BE49-F238E27FC236}">
                  <a16:creationId xmlns:a16="http://schemas.microsoft.com/office/drawing/2014/main" id="{68EA3F87-A01C-4316-99E8-0909D02F8A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3425" y="2036763"/>
              <a:ext cx="1866900" cy="1162157"/>
              <a:chOff x="1628775" y="1552575"/>
              <a:chExt cx="1866900" cy="1161825"/>
            </a:xfrm>
          </p:grpSpPr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673B3810-5329-4C4B-B253-608A11BE9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8087" y="2082831"/>
                <a:ext cx="1038344" cy="6318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250</a:t>
                </a:r>
                <a:endParaRPr lang="zh-CN" altLang="en-US" sz="32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034889-EAE3-4008-8898-1288329FAD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8561" y="1552575"/>
                <a:ext cx="1038344" cy="6318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150</a:t>
                </a:r>
                <a:endParaRPr lang="zh-CN" altLang="en-US" sz="3200" b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28AE7327-198C-4210-8660-FE0B5D9D3A6A}"/>
                  </a:ext>
                </a:extLst>
              </p:cNvPr>
              <p:cNvCxnSpPr/>
              <p:nvPr/>
            </p:nvCxnSpPr>
            <p:spPr>
              <a:xfrm>
                <a:off x="1676191" y="2133634"/>
                <a:ext cx="82877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4179A6E3-48F1-469C-A384-3EBA41DA8F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8753" y="1819290"/>
                <a:ext cx="1066922" cy="627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en-US" altLang="zh-CN" sz="3200" b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×</a:t>
                </a:r>
                <a:r>
                  <a:rPr lang="en-US" altLang="zh-CN" sz="3200" b="1" i="1" dirty="0">
                    <a:solidFill>
                      <a:srgbClr val="FF0000"/>
                    </a:solidFill>
                    <a:latin typeface="+mj-lt"/>
                    <a:ea typeface="黑体" panose="02010609060101010101" pitchFamily="49" charset="-122"/>
                  </a:rPr>
                  <a:t>x</a:t>
                </a:r>
                <a:endParaRPr lang="zh-CN" altLang="en-US" sz="3200" b="1" i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BA0CAE8-C6C0-49ED-AB6C-C981B3EAF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7233" y="2873662"/>
              <a:ext cx="2191001" cy="6272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120</a:t>
              </a:r>
              <a:r>
                <a:rPr lang="en-US" altLang="zh-CN" sz="3200" b="1" i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x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＝</a:t>
              </a: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360</a:t>
              </a:r>
              <a:endPara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8" name="矩形 18">
              <a:extLst>
                <a:ext uri="{FF2B5EF4-FFF2-40B4-BE49-F238E27FC236}">
                  <a16:creationId xmlns:a16="http://schemas.microsoft.com/office/drawing/2014/main" id="{543DBD7D-CB26-4FF5-A44F-F3183AB81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728" y="3353252"/>
              <a:ext cx="1028818" cy="5844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3200" b="1" i="1" dirty="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x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＝</a:t>
              </a: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3</a:t>
              </a:r>
              <a:endPara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6127BC1A-EC67-4E75-B45F-E4C803C27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4319588"/>
            <a:ext cx="34131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答：能买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4">
            <a:extLst>
              <a:ext uri="{FF2B5EF4-FFF2-40B4-BE49-F238E27FC236}">
                <a16:creationId xmlns:a16="http://schemas.microsoft.com/office/drawing/2014/main" id="{F9D559E5-ED55-413E-8C51-506FABA1B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1862138"/>
            <a:ext cx="8372475" cy="107791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719138" indent="-719138" eaLnBrk="1" hangingPunct="1">
              <a:buFont typeface="Arial" pitchFamily="34" charset="0"/>
              <a:buNone/>
              <a:defRPr/>
            </a:pPr>
            <a:r>
              <a:rPr lang="zh-CN" altLang="en-US" sz="3200" b="1" dirty="0">
                <a:latin typeface="+mn-lt"/>
                <a:ea typeface="黑体" pitchFamily="49" charset="-122"/>
              </a:rPr>
              <a:t>（</a:t>
            </a:r>
            <a:r>
              <a:rPr lang="en-US" altLang="zh-CN" sz="3200" b="1" dirty="0">
                <a:latin typeface="+mn-lt"/>
                <a:ea typeface="黑体" pitchFamily="49" charset="-122"/>
              </a:rPr>
              <a:t>3</a:t>
            </a:r>
            <a:r>
              <a:rPr lang="zh-CN" altLang="en-US" sz="3200" b="1" dirty="0">
                <a:latin typeface="+mn-lt"/>
                <a:ea typeface="黑体" pitchFamily="49" charset="-122"/>
              </a:rPr>
              <a:t>）如果用</a:t>
            </a:r>
            <a:r>
              <a:rPr lang="en-US" altLang="zh-CN" sz="3200" b="1" i="1" dirty="0">
                <a:latin typeface="+mn-lt"/>
                <a:ea typeface="黑体" pitchFamily="49" charset="-122"/>
              </a:rPr>
              <a:t>x</a:t>
            </a:r>
            <a:r>
              <a:rPr lang="zh-CN" altLang="en-US" sz="3200" b="1" dirty="0">
                <a:latin typeface="+mn-lt"/>
                <a:ea typeface="黑体" pitchFamily="49" charset="-122"/>
              </a:rPr>
              <a:t>表示原价，</a:t>
            </a:r>
            <a:r>
              <a:rPr lang="en-US" altLang="zh-CN" sz="3200" b="1" i="1" dirty="0">
                <a:latin typeface="+mn-lt"/>
                <a:ea typeface="黑体" pitchFamily="49" charset="-122"/>
              </a:rPr>
              <a:t>y</a:t>
            </a:r>
            <a:r>
              <a:rPr lang="zh-CN" altLang="en-US" sz="3200" b="1" dirty="0">
                <a:latin typeface="+mn-lt"/>
                <a:ea typeface="黑体" pitchFamily="49" charset="-122"/>
              </a:rPr>
              <a:t>表示现价，</a:t>
            </a:r>
            <a:r>
              <a:rPr lang="en-US" altLang="zh-CN" sz="3200" b="1" i="1" dirty="0">
                <a:latin typeface="+mn-lt"/>
                <a:ea typeface="黑体" pitchFamily="49" charset="-122"/>
              </a:rPr>
              <a:t>y</a:t>
            </a:r>
            <a:r>
              <a:rPr lang="zh-CN" altLang="en-US" sz="3200" b="1" dirty="0">
                <a:latin typeface="+mn-lt"/>
                <a:ea typeface="黑体" pitchFamily="49" charset="-122"/>
              </a:rPr>
              <a:t>和</a:t>
            </a:r>
            <a:r>
              <a:rPr lang="en-US" altLang="zh-CN" sz="3200" b="1" i="1" dirty="0">
                <a:latin typeface="+mn-lt"/>
                <a:ea typeface="黑体" pitchFamily="49" charset="-122"/>
              </a:rPr>
              <a:t>x</a:t>
            </a:r>
            <a:r>
              <a:rPr lang="zh-CN" altLang="en-US" sz="3200" b="1" dirty="0">
                <a:latin typeface="+mn-lt"/>
                <a:ea typeface="黑体" pitchFamily="49" charset="-122"/>
              </a:rPr>
              <a:t>的关系式为</a:t>
            </a:r>
            <a:r>
              <a:rPr lang="en-US" altLang="zh-CN" sz="3200" b="1" dirty="0">
                <a:latin typeface="+mn-lt"/>
                <a:ea typeface="黑体" pitchFamily="49" charset="-122"/>
              </a:rPr>
              <a:t>__________</a:t>
            </a:r>
            <a:r>
              <a:rPr lang="zh-CN" altLang="en-US" sz="3200" b="1" dirty="0">
                <a:latin typeface="+mn-lt"/>
                <a:ea typeface="黑体" pitchFamily="49" charset="-122"/>
              </a:rPr>
              <a:t>。</a:t>
            </a:r>
            <a:endParaRPr lang="en-US" altLang="zh-CN" sz="3200" b="1" dirty="0">
              <a:latin typeface="+mn-lt"/>
              <a:ea typeface="黑体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03265A-C877-4E64-B40D-8BF563E24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2255838"/>
            <a:ext cx="1835150" cy="6318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+mn-lt"/>
                <a:ea typeface="黑体" pitchFamily="2" charset="-122"/>
              </a:rPr>
              <a:t>y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itchFamily="2" charset="-122"/>
              </a:rPr>
              <a:t>=60%</a:t>
            </a:r>
            <a:r>
              <a:rPr lang="en-US" altLang="zh-CN" sz="3200" b="1" i="1" dirty="0">
                <a:solidFill>
                  <a:srgbClr val="FF0000"/>
                </a:solidFill>
                <a:latin typeface="+mn-lt"/>
                <a:ea typeface="黑体" pitchFamily="2" charset="-122"/>
              </a:rPr>
              <a:t>x</a:t>
            </a:r>
            <a:endParaRPr lang="zh-CN" altLang="en-US" sz="3200" b="1" i="1" dirty="0">
              <a:solidFill>
                <a:srgbClr val="FF0000"/>
              </a:solidFill>
              <a:latin typeface="+mn-lt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6B65B95-4D1A-437F-8006-CDB066D66682}"/>
              </a:ext>
            </a:extLst>
          </p:cNvPr>
          <p:cNvSpPr txBox="1"/>
          <p:nvPr/>
        </p:nvSpPr>
        <p:spPr>
          <a:xfrm>
            <a:off x="209550" y="1301750"/>
            <a:ext cx="2657475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一、解比例。</a:t>
            </a:r>
          </a:p>
        </p:txBody>
      </p:sp>
      <p:graphicFrame>
        <p:nvGraphicFramePr>
          <p:cNvPr id="38915" name="对象 4">
            <a:extLst>
              <a:ext uri="{FF2B5EF4-FFF2-40B4-BE49-F238E27FC236}">
                <a16:creationId xmlns:a16="http://schemas.microsoft.com/office/drawing/2014/main" id="{892E6255-A1DF-48CA-9C3F-BD0957799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8288" y="2390775"/>
          <a:ext cx="21748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7836" imgH="203112" progId="Equation.DSMT4">
                  <p:embed/>
                </p:oleObj>
              </mc:Choice>
              <mc:Fallback>
                <p:oleObj name="Equation" r:id="rId2" imgW="837836" imgH="203112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2390775"/>
                        <a:ext cx="21748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对象 5">
            <a:extLst>
              <a:ext uri="{FF2B5EF4-FFF2-40B4-BE49-F238E27FC236}">
                <a16:creationId xmlns:a16="http://schemas.microsoft.com/office/drawing/2014/main" id="{EBD38EFF-16D8-4953-AB96-738ACBAC87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9138" y="2143125"/>
          <a:ext cx="1316037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393529" progId="Equation.DSMT4">
                  <p:embed/>
                </p:oleObj>
              </mc:Choice>
              <mc:Fallback>
                <p:oleObj name="Equation" r:id="rId4" imgW="507780" imgH="393529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138" y="2143125"/>
                        <a:ext cx="1316037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2698CF9E-96FB-4737-989B-572293CD2D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5038" y="3192463"/>
          <a:ext cx="9890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670" imgH="177646" progId="Equation.DSMT4">
                  <p:embed/>
                </p:oleObj>
              </mc:Choice>
              <mc:Fallback>
                <p:oleObj name="Equation" r:id="rId6" imgW="380670" imgH="177646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3192463"/>
                        <a:ext cx="98901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46F49463-B6AD-4581-981C-DC67C9D8D9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0775" y="3192463"/>
          <a:ext cx="7588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1847" imgH="177646" progId="Equation.DSMT4">
                  <p:embed/>
                </p:oleObj>
              </mc:Choice>
              <mc:Fallback>
                <p:oleObj name="Equation" r:id="rId8" imgW="291847" imgH="177646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3192463"/>
                        <a:ext cx="7588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5F359D0B-9D63-4900-9284-ECC19BE28CF0}"/>
              </a:ext>
            </a:extLst>
          </p:cNvPr>
          <p:cNvSpPr/>
          <p:nvPr/>
        </p:nvSpPr>
        <p:spPr>
          <a:xfrm>
            <a:off x="1789113" y="4919663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38920" name="组合 9">
            <a:extLst>
              <a:ext uri="{FF2B5EF4-FFF2-40B4-BE49-F238E27FC236}">
                <a16:creationId xmlns:a16="http://schemas.microsoft.com/office/drawing/2014/main" id="{413CA6AB-B553-465E-AA22-E43B7BF59C0F}"/>
              </a:ext>
            </a:extLst>
          </p:cNvPr>
          <p:cNvGrpSpPr>
            <a:grpSpLocks/>
          </p:cNvGrpSpPr>
          <p:nvPr/>
        </p:nvGrpSpPr>
        <p:grpSpPr bwMode="auto">
          <a:xfrm>
            <a:off x="122238" y="538163"/>
            <a:ext cx="1989137" cy="608012"/>
            <a:chOff x="96916" y="718454"/>
            <a:chExt cx="1988264" cy="607807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id="{359F9F43-E1AA-4DC5-9D18-82160779F9BC}"/>
                </a:ext>
              </a:extLst>
            </p:cNvPr>
            <p:cNvSpPr/>
            <p:nvPr/>
          </p:nvSpPr>
          <p:spPr bwMode="auto">
            <a:xfrm>
              <a:off x="96916" y="748606"/>
              <a:ext cx="1988264" cy="577655"/>
            </a:xfrm>
            <a:prstGeom prst="roundRect">
              <a:avLst>
                <a:gd name="adj" fmla="val 50000"/>
              </a:avLst>
            </a:prstGeom>
            <a:solidFill>
              <a:srgbClr val="4ABB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52A4EF03-77E0-45EC-AAE8-79EC3DDDA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45" y="718454"/>
              <a:ext cx="1873038" cy="56688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rgbClr val="FFC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巩固练习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对象 2">
            <a:extLst>
              <a:ext uri="{FF2B5EF4-FFF2-40B4-BE49-F238E27FC236}">
                <a16:creationId xmlns:a16="http://schemas.microsoft.com/office/drawing/2014/main" id="{B160A8BA-6951-4260-AE0A-F97873B9CD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0500" y="1612900"/>
          <a:ext cx="19431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8975" imgH="393529" progId="Equation.DSMT4">
                  <p:embed/>
                </p:oleObj>
              </mc:Choice>
              <mc:Fallback>
                <p:oleObj name="Equation" r:id="rId2" imgW="748975" imgH="393529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1612900"/>
                        <a:ext cx="1943100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对象 3">
            <a:extLst>
              <a:ext uri="{FF2B5EF4-FFF2-40B4-BE49-F238E27FC236}">
                <a16:creationId xmlns:a16="http://schemas.microsoft.com/office/drawing/2014/main" id="{C647CD50-885B-4E5E-97C3-4FFBA2A8D0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2700" y="1612900"/>
          <a:ext cx="2238375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25" imgH="393529" progId="Equation.DSMT4">
                  <p:embed/>
                </p:oleObj>
              </mc:Choice>
              <mc:Fallback>
                <p:oleObj name="Equation" r:id="rId4" imgW="863225" imgH="393529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1612900"/>
                        <a:ext cx="2238375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5FF75B6E-9D71-49B6-8B4F-81406E3E3A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5975" y="2614613"/>
          <a:ext cx="8890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393529" progId="Equation.DSMT4">
                  <p:embed/>
                </p:oleObj>
              </mc:Choice>
              <mc:Fallback>
                <p:oleObj name="Equation" r:id="rId6" imgW="342751" imgH="39352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2614613"/>
                        <a:ext cx="8890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25B8CFAC-6C9C-43F9-AF73-0927D2827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2325" y="2894013"/>
          <a:ext cx="7588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1847" imgH="177646" progId="Equation.DSMT4">
                  <p:embed/>
                </p:oleObj>
              </mc:Choice>
              <mc:Fallback>
                <p:oleObj name="Equation" r:id="rId8" imgW="291847" imgH="177646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2325" y="2894013"/>
                        <a:ext cx="7588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8BB1D8FB-B61B-4112-90A1-3D53F9088CA4}"/>
              </a:ext>
            </a:extLst>
          </p:cNvPr>
          <p:cNvSpPr/>
          <p:nvPr/>
        </p:nvSpPr>
        <p:spPr>
          <a:xfrm>
            <a:off x="1789113" y="4919663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9D447855-BD91-47D1-A979-29EF90879C25}"/>
              </a:ext>
            </a:extLst>
          </p:cNvPr>
          <p:cNvGraphicFramePr>
            <a:graphicFrameLocks noGrp="1"/>
          </p:cNvGraphicFramePr>
          <p:nvPr/>
        </p:nvGraphicFramePr>
        <p:xfrm>
          <a:off x="704850" y="869950"/>
          <a:ext cx="7734300" cy="4013201"/>
        </p:xfrm>
        <a:graphic>
          <a:graphicData uri="http://schemas.openxmlformats.org/drawingml/2006/table">
            <a:tbl>
              <a:tblPr/>
              <a:tblGrid>
                <a:gridCol w="214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5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9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84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70988" marR="70988" marT="33368" marB="3336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比</a:t>
                      </a:r>
                    </a:p>
                  </a:txBody>
                  <a:tcPr marL="70988" marR="70988" marT="33368" marB="3336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比例</a:t>
                      </a:r>
                    </a:p>
                  </a:txBody>
                  <a:tcPr marL="70988" marR="70988" marT="33368" marB="3336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4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意义</a:t>
                      </a:r>
                    </a:p>
                  </a:txBody>
                  <a:tcPr marL="70988" marR="70988" marT="33368" marB="333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70988" marR="70988" marT="33368" marB="333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70988" marR="70988" marT="33368" marB="333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各部分名称</a:t>
                      </a:r>
                    </a:p>
                  </a:txBody>
                  <a:tcPr marL="70988" marR="70988" marT="33368" marB="333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0.9 : 0.6</a:t>
                      </a:r>
                      <a:r>
                        <a:rPr kumimoji="0" lang="zh-CN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 ＝  </a:t>
                      </a:r>
                      <a:r>
                        <a:rPr kumimoji="0" lang="en-US" altLang="zh-CN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1.5</a:t>
                      </a:r>
                      <a:endParaRPr kumimoji="0" lang="en-US" altLang="zh-CN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j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70988" marR="70988" marT="33368" marB="333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9</a:t>
                      </a:r>
                      <a:r>
                        <a:rPr kumimoji="0" lang="zh-CN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</a:t>
                      </a:r>
                      <a:r>
                        <a:rPr kumimoji="0" lang="en-US" altLang="zh-CN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: 12</a:t>
                      </a:r>
                      <a:r>
                        <a:rPr kumimoji="0" lang="zh-CN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＝ </a:t>
                      </a:r>
                      <a:r>
                        <a:rPr kumimoji="0" lang="en-US" altLang="zh-CN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3</a:t>
                      </a:r>
                      <a:r>
                        <a:rPr kumimoji="0" lang="zh-CN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 </a:t>
                      </a:r>
                      <a:r>
                        <a:rPr kumimoji="0" lang="en-US" altLang="zh-CN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: 4</a:t>
                      </a:r>
                      <a:endParaRPr kumimoji="0" lang="zh-CN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70988" marR="70988" marT="33368" marB="333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0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j-ea"/>
                        </a:rPr>
                        <a:t>基本性质</a:t>
                      </a:r>
                    </a:p>
                  </a:txBody>
                  <a:tcPr marL="70988" marR="70988" marT="33368" marB="333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70988" marR="70988" marT="33368" marB="333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j-ea"/>
                      </a:endParaRPr>
                    </a:p>
                  </a:txBody>
                  <a:tcPr marL="70988" marR="70988" marT="33368" marB="333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8">
            <a:extLst>
              <a:ext uri="{FF2B5EF4-FFF2-40B4-BE49-F238E27FC236}">
                <a16:creationId xmlns:a16="http://schemas.microsoft.com/office/drawing/2014/main" id="{E7DC4C08-5610-4FE9-8AFF-4713D4AEE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125788"/>
            <a:ext cx="417513" cy="5842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前项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5BF868B-4592-4AAD-8604-6DB70877D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850" y="3125788"/>
            <a:ext cx="417513" cy="5842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DCAA088-393A-4BFB-8D09-B4657879D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3125788"/>
            <a:ext cx="417513" cy="5842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BEA430F-1028-403D-8FE1-F7314F121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888" y="3125788"/>
            <a:ext cx="417512" cy="5842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C189DF3-9E73-4585-A1DF-DCD941EA3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0" y="3125788"/>
            <a:ext cx="417513" cy="5842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内项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55A7A5-67AF-412E-93B8-1F753C298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25" y="3125788"/>
            <a:ext cx="417513" cy="5842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内项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C6EB0A2-EF40-40FB-8AB8-779EC9F98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225" y="3125788"/>
            <a:ext cx="417513" cy="5842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3E425DE-74CE-4C2C-AA78-001AAA78D471}"/>
              </a:ext>
            </a:extLst>
          </p:cNvPr>
          <p:cNvSpPr/>
          <p:nvPr/>
        </p:nvSpPr>
        <p:spPr>
          <a:xfrm>
            <a:off x="3298825" y="1627498"/>
            <a:ext cx="20621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>
                <a:latin typeface="+mn-lt"/>
                <a:ea typeface="+mj-ea"/>
              </a:rPr>
              <a:t>两个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j-ea"/>
              </a:rPr>
              <a:t>数</a:t>
            </a:r>
            <a:r>
              <a:rPr lang="zh-CN" altLang="en-US" sz="2400" b="1" dirty="0">
                <a:latin typeface="+mn-lt"/>
                <a:ea typeface="+mj-ea"/>
              </a:rPr>
              <a:t>相除又叫两个数</a:t>
            </a:r>
            <a:r>
              <a:rPr lang="zh-CN" altLang="en-US" sz="2400" b="1">
                <a:latin typeface="+mn-lt"/>
                <a:ea typeface="+mj-ea"/>
              </a:rPr>
              <a:t>的比</a:t>
            </a:r>
            <a:endParaRPr lang="zh-CN" altLang="en-US" sz="2400" b="1" dirty="0">
              <a:latin typeface="+mn-lt"/>
              <a:ea typeface="+mj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5ED7785-95AB-4FE6-B6E5-FD5E092E668D}"/>
              </a:ext>
            </a:extLst>
          </p:cNvPr>
          <p:cNvSpPr/>
          <p:nvPr/>
        </p:nvSpPr>
        <p:spPr>
          <a:xfrm>
            <a:off x="5589588" y="1627498"/>
            <a:ext cx="29257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>
                <a:latin typeface="+mn-lt"/>
                <a:ea typeface="+mj-ea"/>
              </a:rPr>
              <a:t>表示两个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+mj-ea"/>
              </a:rPr>
              <a:t>比</a:t>
            </a:r>
            <a:r>
              <a:rPr lang="zh-CN" altLang="en-US" sz="2400" b="1" dirty="0">
                <a:latin typeface="+mn-lt"/>
                <a:ea typeface="+mj-ea"/>
              </a:rPr>
              <a:t>相等</a:t>
            </a:r>
            <a:r>
              <a:rPr lang="zh-CN" altLang="en-US" sz="2400" b="1">
                <a:latin typeface="+mn-lt"/>
                <a:ea typeface="+mj-ea"/>
              </a:rPr>
              <a:t>的式子叫作比例</a:t>
            </a:r>
            <a:endParaRPr lang="zh-CN" altLang="en-US" sz="2400" b="1" dirty="0">
              <a:latin typeface="+mn-lt"/>
              <a:ea typeface="+mj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D708AD1-D2B2-4281-876E-9303E13F7AA3}"/>
              </a:ext>
            </a:extLst>
          </p:cNvPr>
          <p:cNvSpPr/>
          <p:nvPr/>
        </p:nvSpPr>
        <p:spPr>
          <a:xfrm>
            <a:off x="2854325" y="3895725"/>
            <a:ext cx="27352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000" b="1" dirty="0">
                <a:latin typeface="+mn-lt"/>
                <a:ea typeface="+mj-ea"/>
              </a:rPr>
              <a:t>比的前项和后项同时乘或除以相同的数（</a:t>
            </a:r>
            <a:r>
              <a:rPr lang="en-US" altLang="zh-CN" sz="2000" b="1" dirty="0">
                <a:latin typeface="+mn-lt"/>
                <a:ea typeface="+mj-ea"/>
              </a:rPr>
              <a:t>0</a:t>
            </a:r>
            <a:r>
              <a:rPr lang="zh-CN" altLang="en-US" sz="2000" b="1" dirty="0">
                <a:latin typeface="+mn-lt"/>
                <a:ea typeface="+mj-ea"/>
              </a:rPr>
              <a:t>除外），</a:t>
            </a:r>
            <a:r>
              <a:rPr lang="zh-CN" altLang="en-US" sz="2000" b="1">
                <a:latin typeface="+mn-lt"/>
                <a:ea typeface="+mj-ea"/>
              </a:rPr>
              <a:t>比值不变</a:t>
            </a:r>
            <a:endParaRPr lang="zh-CN" altLang="en-US" sz="2000" b="1" dirty="0">
              <a:latin typeface="+mn-lt"/>
              <a:ea typeface="+mj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D8B2FBE-0FEA-4F6E-9EED-EF74BF0DC68E}"/>
              </a:ext>
            </a:extLst>
          </p:cNvPr>
          <p:cNvSpPr/>
          <p:nvPr/>
        </p:nvSpPr>
        <p:spPr>
          <a:xfrm>
            <a:off x="5970588" y="3898900"/>
            <a:ext cx="240188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000" b="1" dirty="0">
                <a:latin typeface="+mn-lt"/>
                <a:ea typeface="+mj-ea"/>
              </a:rPr>
              <a:t>在比例里，两个外项的积等于两个内项</a:t>
            </a:r>
            <a:r>
              <a:rPr lang="zh-CN" altLang="en-US" sz="2000" b="1">
                <a:latin typeface="+mn-lt"/>
                <a:ea typeface="+mj-ea"/>
              </a:rPr>
              <a:t>的积</a:t>
            </a:r>
            <a:endParaRPr lang="zh-CN" altLang="en-US" sz="2000" b="1" dirty="0">
              <a:latin typeface="+mn-lt"/>
              <a:ea typeface="+mj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8DB8598-88CE-423D-9483-C75BFE1E50A7}"/>
              </a:ext>
            </a:extLst>
          </p:cNvPr>
          <p:cNvSpPr/>
          <p:nvPr/>
        </p:nvSpPr>
        <p:spPr>
          <a:xfrm>
            <a:off x="2979738" y="314325"/>
            <a:ext cx="26987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800" b="1" kern="100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比的意义和性质</a:t>
            </a:r>
            <a:endParaRPr lang="zh-CN" altLang="en-US" sz="2800" b="1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2" grpId="0"/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7EC52E6-0EAC-4906-A194-D49DF743494F}"/>
              </a:ext>
            </a:extLst>
          </p:cNvPr>
          <p:cNvSpPr txBox="1"/>
          <p:nvPr/>
        </p:nvSpPr>
        <p:spPr>
          <a:xfrm>
            <a:off x="0" y="671513"/>
            <a:ext cx="3068638" cy="736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二、解决问题。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62D833-7ED2-45B2-9F79-AAC941E8AF09}"/>
              </a:ext>
            </a:extLst>
          </p:cNvPr>
          <p:cNvSpPr txBox="1"/>
          <p:nvPr/>
        </p:nvSpPr>
        <p:spPr>
          <a:xfrm>
            <a:off x="544513" y="1882775"/>
            <a:ext cx="3279775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+mj-lt"/>
                <a:ea typeface="+mj-ea"/>
              </a:rPr>
              <a:t>（</a:t>
            </a:r>
            <a:r>
              <a:rPr lang="en-US" altLang="zh-CN" sz="2800" b="1" dirty="0">
                <a:latin typeface="+mj-lt"/>
                <a:ea typeface="+mj-ea"/>
              </a:rPr>
              <a:t>1</a:t>
            </a:r>
            <a:r>
              <a:rPr lang="zh-CN" altLang="en-US" sz="2800" b="1" dirty="0">
                <a:latin typeface="+mj-lt"/>
                <a:ea typeface="+mj-ea"/>
              </a:rPr>
              <a:t>）请完成下表。</a:t>
            </a:r>
          </a:p>
        </p:txBody>
      </p:sp>
      <p:pic>
        <p:nvPicPr>
          <p:cNvPr id="40964" name="图片 5">
            <a:extLst>
              <a:ext uri="{FF2B5EF4-FFF2-40B4-BE49-F238E27FC236}">
                <a16:creationId xmlns:a16="http://schemas.microsoft.com/office/drawing/2014/main" id="{A51104C7-0B80-483A-A4B0-4D56708F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2482850"/>
            <a:ext cx="755808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8804D11-0F75-419F-A242-7FBBB5B16ECB}"/>
              </a:ext>
            </a:extLst>
          </p:cNvPr>
          <p:cNvSpPr txBox="1"/>
          <p:nvPr/>
        </p:nvSpPr>
        <p:spPr>
          <a:xfrm>
            <a:off x="796925" y="1323975"/>
            <a:ext cx="3562350" cy="696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000" b="1" dirty="0">
                <a:latin typeface="+mj-lt"/>
                <a:ea typeface="+mj-ea"/>
              </a:rPr>
              <a:t>1.</a:t>
            </a:r>
            <a:r>
              <a:rPr lang="zh-CN" altLang="en-US" sz="3000" b="1" dirty="0">
                <a:latin typeface="+mj-lt"/>
                <a:ea typeface="+mj-ea"/>
              </a:rPr>
              <a:t>一箱啤酒有</a:t>
            </a:r>
            <a:r>
              <a:rPr lang="en-US" altLang="zh-CN" sz="3000" b="1" dirty="0">
                <a:latin typeface="+mj-lt"/>
                <a:ea typeface="+mj-ea"/>
              </a:rPr>
              <a:t>12</a:t>
            </a:r>
            <a:r>
              <a:rPr lang="zh-CN" altLang="en-US" sz="3000" b="1" dirty="0">
                <a:latin typeface="+mj-lt"/>
                <a:ea typeface="+mj-ea"/>
              </a:rPr>
              <a:t>瓶。</a:t>
            </a:r>
          </a:p>
        </p:txBody>
      </p:sp>
      <p:sp>
        <p:nvSpPr>
          <p:cNvPr id="8" name="矩形 14">
            <a:extLst>
              <a:ext uri="{FF2B5EF4-FFF2-40B4-BE49-F238E27FC236}">
                <a16:creationId xmlns:a16="http://schemas.microsoft.com/office/drawing/2014/main" id="{653A082A-4A6B-4086-BA0B-E4EFF4622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3406775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24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9" name="矩形 14">
            <a:extLst>
              <a:ext uri="{FF2B5EF4-FFF2-40B4-BE49-F238E27FC236}">
                <a16:creationId xmlns:a16="http://schemas.microsoft.com/office/drawing/2014/main" id="{16C7F63A-2334-4CAE-8A06-0F6552A0F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3406775"/>
            <a:ext cx="59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36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1" name="矩形 14">
            <a:extLst>
              <a:ext uri="{FF2B5EF4-FFF2-40B4-BE49-F238E27FC236}">
                <a16:creationId xmlns:a16="http://schemas.microsoft.com/office/drawing/2014/main" id="{DA2CD0EC-E0A9-4EC6-92DC-C52DCA182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3" y="3405188"/>
            <a:ext cx="593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48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AD6B162-1F36-430A-AE1E-4FD37F9ED3AA}"/>
              </a:ext>
            </a:extLst>
          </p:cNvPr>
          <p:cNvSpPr/>
          <p:nvPr/>
        </p:nvSpPr>
        <p:spPr>
          <a:xfrm>
            <a:off x="1828800" y="4465638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2">
            <a:extLst>
              <a:ext uri="{FF2B5EF4-FFF2-40B4-BE49-F238E27FC236}">
                <a16:creationId xmlns:a16="http://schemas.microsoft.com/office/drawing/2014/main" id="{6A6A8AE1-53FC-45F6-A51D-77AC966F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216025"/>
            <a:ext cx="5005387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矩形 3">
            <a:extLst>
              <a:ext uri="{FF2B5EF4-FFF2-40B4-BE49-F238E27FC236}">
                <a16:creationId xmlns:a16="http://schemas.microsoft.com/office/drawing/2014/main" id="{69F8C1B6-4183-46F5-976C-41C061A70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1427163"/>
            <a:ext cx="41021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(2)根据表中数据，在图中描出箱数和总瓶数对应的点，再把它们按顺序连接起来。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4584A13-CF82-480D-B909-9AA4FC08E7CD}"/>
              </a:ext>
            </a:extLst>
          </p:cNvPr>
          <p:cNvSpPr/>
          <p:nvPr/>
        </p:nvSpPr>
        <p:spPr bwMode="auto">
          <a:xfrm>
            <a:off x="5189538" y="3054350"/>
            <a:ext cx="53975" cy="539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F7D6F1C-344E-4C31-B487-3C970E316C30}"/>
              </a:ext>
            </a:extLst>
          </p:cNvPr>
          <p:cNvSpPr/>
          <p:nvPr/>
        </p:nvSpPr>
        <p:spPr bwMode="auto">
          <a:xfrm>
            <a:off x="5703888" y="2759075"/>
            <a:ext cx="53975" cy="539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C38F94B-EFEE-401C-9C32-F77C86028657}"/>
              </a:ext>
            </a:extLst>
          </p:cNvPr>
          <p:cNvSpPr/>
          <p:nvPr/>
        </p:nvSpPr>
        <p:spPr bwMode="auto">
          <a:xfrm>
            <a:off x="6224588" y="2459038"/>
            <a:ext cx="53975" cy="539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24D6099-669B-477D-B93E-68C516C55929}"/>
              </a:ext>
            </a:extLst>
          </p:cNvPr>
          <p:cNvSpPr/>
          <p:nvPr/>
        </p:nvSpPr>
        <p:spPr bwMode="auto">
          <a:xfrm>
            <a:off x="6735763" y="2160588"/>
            <a:ext cx="53975" cy="539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B8DAAD9-10A6-4309-8153-2B3693A6225B}"/>
              </a:ext>
            </a:extLst>
          </p:cNvPr>
          <p:cNvCxnSpPr/>
          <p:nvPr/>
        </p:nvCxnSpPr>
        <p:spPr>
          <a:xfrm flipV="1">
            <a:off x="4691063" y="1638300"/>
            <a:ext cx="3046412" cy="17414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B098D1DC-BF4B-4ED9-8DDD-8F42C9B37823}"/>
              </a:ext>
            </a:extLst>
          </p:cNvPr>
          <p:cNvSpPr/>
          <p:nvPr/>
        </p:nvSpPr>
        <p:spPr>
          <a:xfrm>
            <a:off x="1828800" y="4465638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2">
            <a:extLst>
              <a:ext uri="{FF2B5EF4-FFF2-40B4-BE49-F238E27FC236}">
                <a16:creationId xmlns:a16="http://schemas.microsoft.com/office/drawing/2014/main" id="{A5B34F3A-BE5E-49A6-BC37-E332F3628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239838"/>
            <a:ext cx="83375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）根据图象判断，啤酒的总瓶数和箱数成什么比例关系？为什么？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6CE7B6-BB80-43A7-974D-2E3B1DA45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2498725"/>
            <a:ext cx="79740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啤酒的总瓶数和箱数成正比例关系，因为                ，即它们的比值一定。</a:t>
            </a: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760AD66A-1908-42F4-97C4-965D785BBA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238" y="3282950"/>
          <a:ext cx="29352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600" imgH="419100" progId="Equation.DSMT4">
                  <p:embed/>
                </p:oleObj>
              </mc:Choice>
              <mc:Fallback>
                <p:oleObj name="Equation" r:id="rId2" imgW="1244600" imgH="4191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3282950"/>
                        <a:ext cx="29352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B8332890-0EDD-43FA-B510-FE56332C0BA5}"/>
              </a:ext>
            </a:extLst>
          </p:cNvPr>
          <p:cNvSpPr/>
          <p:nvPr/>
        </p:nvSpPr>
        <p:spPr>
          <a:xfrm>
            <a:off x="1828800" y="4465638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492A7FB-BA1B-4D40-B52C-B67FAE62E5F2}"/>
              </a:ext>
            </a:extLst>
          </p:cNvPr>
          <p:cNvSpPr/>
          <p:nvPr/>
        </p:nvSpPr>
        <p:spPr>
          <a:xfrm>
            <a:off x="514350" y="1168400"/>
            <a:ext cx="796131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n-lt"/>
                <a:ea typeface="+mj-ea"/>
              </a:rPr>
              <a:t>（</a:t>
            </a:r>
            <a:r>
              <a:rPr lang="en-US" altLang="zh-CN" sz="3200" b="1" dirty="0">
                <a:latin typeface="+mn-lt"/>
                <a:ea typeface="+mj-ea"/>
              </a:rPr>
              <a:t>4</a:t>
            </a:r>
            <a:r>
              <a:rPr lang="zh-CN" altLang="en-US" sz="3200" b="1" dirty="0">
                <a:latin typeface="+mn-lt"/>
                <a:ea typeface="+mj-ea"/>
              </a:rPr>
              <a:t>）8箱啤酒有多少瓶？ 144瓶啤酒可以装多少箱？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976F1A3-496A-4BE2-8B90-2881D6FDDDC3}"/>
              </a:ext>
            </a:extLst>
          </p:cNvPr>
          <p:cNvSpPr/>
          <p:nvPr/>
        </p:nvSpPr>
        <p:spPr>
          <a:xfrm>
            <a:off x="3063875" y="1960563"/>
            <a:ext cx="3711575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12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8=96(瓶)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144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÷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12=12 (箱)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7ACB21D-F201-480F-AF31-5615650F7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3617913"/>
            <a:ext cx="8388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箱啤酒有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96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瓶。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144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瓶啤酒可以装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箱。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01963A5-6195-4299-BDB4-48D453C8A459}"/>
              </a:ext>
            </a:extLst>
          </p:cNvPr>
          <p:cNvSpPr/>
          <p:nvPr/>
        </p:nvSpPr>
        <p:spPr>
          <a:xfrm>
            <a:off x="1828800" y="4465638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B5FFB17-712D-483F-8F7B-71381FBA8112}"/>
              </a:ext>
            </a:extLst>
          </p:cNvPr>
          <p:cNvSpPr/>
          <p:nvPr/>
        </p:nvSpPr>
        <p:spPr>
          <a:xfrm>
            <a:off x="417513" y="1306513"/>
            <a:ext cx="8566150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2.一个榨油厂用80kg油菜籽可榨油32kg，照这样计算。</a:t>
            </a:r>
          </a:p>
          <a:p>
            <a:pPr>
              <a:lnSpc>
                <a:spcPct val="130000"/>
              </a:lnSpc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）120 t油菜籽可榨油多少吨？</a:t>
            </a:r>
            <a:endParaRPr lang="en-US" altLang="zh-CN" sz="3200" b="1" dirty="0"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）如果要榨油25.2 t，需要多少吨油菜籽？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400D9DD-9AAB-4328-89C3-0C528ECFD5AC}"/>
              </a:ext>
            </a:extLst>
          </p:cNvPr>
          <p:cNvSpPr/>
          <p:nvPr/>
        </p:nvSpPr>
        <p:spPr>
          <a:xfrm>
            <a:off x="1828800" y="4465638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AF9FA9A-4AB2-4978-8988-DC984D695323}"/>
              </a:ext>
            </a:extLst>
          </p:cNvPr>
          <p:cNvSpPr/>
          <p:nvPr/>
        </p:nvSpPr>
        <p:spPr>
          <a:xfrm>
            <a:off x="352425" y="958850"/>
            <a:ext cx="8493125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2.（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）解：设120 t油菜籽可榨油 </a:t>
            </a:r>
            <a:r>
              <a:rPr lang="zh-CN" altLang="en-US" sz="28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 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t。</a:t>
            </a:r>
          </a:p>
          <a:p>
            <a:pPr eaLnBrk="1" hangingPunct="1">
              <a:defRPr/>
            </a:pPr>
            <a:endParaRPr lang="en-US" altLang="zh-CN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  <a:p>
            <a:pPr eaLnBrk="1" hangingPunct="1">
              <a:defRPr/>
            </a:pPr>
            <a:endParaRPr lang="en-US" altLang="zh-CN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  <a:p>
            <a:pPr eaLnBrk="1" hangingPunct="1">
              <a:defRPr/>
            </a:pPr>
            <a:endParaRPr lang="en-US" altLang="zh-CN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  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）解：设如果要榨油25.2t，需要 </a:t>
            </a:r>
            <a:r>
              <a:rPr lang="zh-CN" altLang="en-US" sz="28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y 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t油菜籽。</a:t>
            </a: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11D27BE9-FCFB-4211-884A-F26BD672A8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65275"/>
          <a:ext cx="14081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641" imgH="393529" progId="Equation.DSMT4">
                  <p:embed/>
                </p:oleObj>
              </mc:Choice>
              <mc:Fallback>
                <p:oleObj name="Equation" r:id="rId2" imgW="596641" imgH="393529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65275"/>
                        <a:ext cx="140811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14A9F727-656A-47A6-BC5C-04E209F301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7063" y="1825625"/>
          <a:ext cx="1047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114" imgH="177646" progId="Equation.DSMT4">
                  <p:embed/>
                </p:oleObj>
              </mc:Choice>
              <mc:Fallback>
                <p:oleObj name="Equation" r:id="rId4" imgW="444114" imgH="177646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1825625"/>
                        <a:ext cx="10477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A1BA2250-23B3-41B6-8157-67A9A50453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3324225"/>
          <a:ext cx="15271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700" imgH="419100" progId="Equation.DSMT4">
                  <p:embed/>
                </p:oleObj>
              </mc:Choice>
              <mc:Fallback>
                <p:oleObj name="Equation" r:id="rId6" imgW="647700" imgH="4191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324225"/>
                        <a:ext cx="152717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2F1FD848-9C9F-474E-AB4A-349735E4B2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7063" y="3579813"/>
          <a:ext cx="1047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307" imgH="203112" progId="Equation.DSMT4">
                  <p:embed/>
                </p:oleObj>
              </mc:Choice>
              <mc:Fallback>
                <p:oleObj name="Equation" r:id="rId8" imgW="444307" imgH="203112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3579813"/>
                        <a:ext cx="1047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4B985D0-201E-4C68-B3D5-1CC08C081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1768475"/>
            <a:ext cx="465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120 t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油菜籽可榨油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48t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A526BC8-4E28-42D2-A422-31AB9A2DD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3557588"/>
            <a:ext cx="3638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答：需要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63 t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油菜籽。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1696E69-179D-4676-95DC-181A19EFBCA0}"/>
              </a:ext>
            </a:extLst>
          </p:cNvPr>
          <p:cNvSpPr/>
          <p:nvPr/>
        </p:nvSpPr>
        <p:spPr>
          <a:xfrm>
            <a:off x="1828800" y="4465638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9DF2C1D-EC68-44BE-AA9D-EF564D4776CE}"/>
              </a:ext>
            </a:extLst>
          </p:cNvPr>
          <p:cNvSpPr/>
          <p:nvPr/>
        </p:nvSpPr>
        <p:spPr>
          <a:xfrm>
            <a:off x="254000" y="1019175"/>
            <a:ext cx="8701088" cy="1273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3.一些货车运一批水泥，如果每次运16.5t，18次可以运完。如果每次运27t，多少次可以运完？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0E6C876-04A0-4363-9F49-1F42C7E93578}"/>
              </a:ext>
            </a:extLst>
          </p:cNvPr>
          <p:cNvSpPr/>
          <p:nvPr/>
        </p:nvSpPr>
        <p:spPr>
          <a:xfrm>
            <a:off x="2695575" y="2220913"/>
            <a:ext cx="4572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解：设</a:t>
            </a:r>
            <a:r>
              <a:rPr lang="zh-CN" altLang="en-US" sz="32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次可以运完。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       27</a:t>
            </a:r>
            <a:r>
              <a:rPr lang="zh-CN" altLang="en-US" sz="32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=16.5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18</a:t>
            </a:r>
          </a:p>
          <a:p>
            <a:pPr>
              <a:defRPr/>
            </a:pPr>
            <a:r>
              <a:rPr lang="zh-CN" altLang="en-US" sz="32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           x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=11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908978-7206-4E83-B756-2F043211E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3790950"/>
            <a:ext cx="3868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次可以运完。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71CDB07-97A5-4166-A6AB-39E85A82D097}"/>
              </a:ext>
            </a:extLst>
          </p:cNvPr>
          <p:cNvSpPr/>
          <p:nvPr/>
        </p:nvSpPr>
        <p:spPr>
          <a:xfrm>
            <a:off x="1828800" y="4465638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DC1FD10-D9B2-4BC9-9522-D6A7711B20C3}"/>
              </a:ext>
            </a:extLst>
          </p:cNvPr>
          <p:cNvSpPr/>
          <p:nvPr/>
        </p:nvSpPr>
        <p:spPr>
          <a:xfrm>
            <a:off x="288925" y="1223963"/>
            <a:ext cx="8720138" cy="24558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4.在比例尺是1∶50000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0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00的地图上，量得甲、乙两地的距离是8cm，一架飞机上午10时从甲地飞往乙地，下午2时到达。这架飞机平均</a:t>
            </a:r>
            <a:r>
              <a:rPr lang="zh-CN" altLang="en-US" sz="3200" b="1">
                <a:latin typeface="+mn-lt"/>
                <a:ea typeface="黑体" panose="02010609060101010101" pitchFamily="49" charset="-122"/>
              </a:rPr>
              <a:t>每小时飞行多少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千米？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B9AEF38-8C29-4667-B56D-2942D424A25E}"/>
              </a:ext>
            </a:extLst>
          </p:cNvPr>
          <p:cNvSpPr/>
          <p:nvPr/>
        </p:nvSpPr>
        <p:spPr>
          <a:xfrm>
            <a:off x="1828800" y="4465638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2E3162C-8082-494D-AAD1-387063C7333B}"/>
              </a:ext>
            </a:extLst>
          </p:cNvPr>
          <p:cNvSpPr/>
          <p:nvPr/>
        </p:nvSpPr>
        <p:spPr>
          <a:xfrm>
            <a:off x="1814513" y="1892300"/>
            <a:ext cx="5246687" cy="18145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400000000 cm= 4000 km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上午10时至下午2时是4小时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4000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÷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4 = 1000(km)</a:t>
            </a:r>
          </a:p>
        </p:txBody>
      </p:sp>
      <p:graphicFrame>
        <p:nvGraphicFramePr>
          <p:cNvPr id="49155" name="对象 2">
            <a:extLst>
              <a:ext uri="{FF2B5EF4-FFF2-40B4-BE49-F238E27FC236}">
                <a16:creationId xmlns:a16="http://schemas.microsoft.com/office/drawing/2014/main" id="{3E89E60B-8117-4C3E-B18D-0E5F4B1964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4513" y="804863"/>
          <a:ext cx="5580062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55800" imgH="393700" progId="Equation.DSMT4">
                  <p:embed/>
                </p:oleObj>
              </mc:Choice>
              <mc:Fallback>
                <p:oleObj name="Equation" r:id="rId2" imgW="1955800" imgH="3937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804863"/>
                        <a:ext cx="5580062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4F174E40-9F81-48BF-BCFB-C035EA44E991}"/>
              </a:ext>
            </a:extLst>
          </p:cNvPr>
          <p:cNvSpPr/>
          <p:nvPr/>
        </p:nvSpPr>
        <p:spPr>
          <a:xfrm>
            <a:off x="1028700" y="3675063"/>
            <a:ext cx="7583488" cy="627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答：这架飞机平均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每小时飞行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1000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千米。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10F20D4-0F62-40F6-9435-01DCC8F1B15F}"/>
              </a:ext>
            </a:extLst>
          </p:cNvPr>
          <p:cNvSpPr/>
          <p:nvPr/>
        </p:nvSpPr>
        <p:spPr>
          <a:xfrm>
            <a:off x="1828800" y="4465638"/>
            <a:ext cx="549275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组合 5">
            <a:extLst>
              <a:ext uri="{FF2B5EF4-FFF2-40B4-BE49-F238E27FC236}">
                <a16:creationId xmlns:a16="http://schemas.microsoft.com/office/drawing/2014/main" id="{B2CB851F-954C-41BA-BFF1-D075FC3B9F72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50183" name="图片 6">
              <a:extLst>
                <a:ext uri="{FF2B5EF4-FFF2-40B4-BE49-F238E27FC236}">
                  <a16:creationId xmlns:a16="http://schemas.microsoft.com/office/drawing/2014/main" id="{341E8769-C913-41EA-A2AB-8CE7D224E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4" name="矩形 2">
              <a:extLst>
                <a:ext uri="{FF2B5EF4-FFF2-40B4-BE49-F238E27FC236}">
                  <a16:creationId xmlns:a16="http://schemas.microsoft.com/office/drawing/2014/main" id="{824D6E68-1226-4B94-A681-3CB984E23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pic>
        <p:nvPicPr>
          <p:cNvPr id="50179" name="图片 1">
            <a:extLst>
              <a:ext uri="{FF2B5EF4-FFF2-40B4-BE49-F238E27FC236}">
                <a16:creationId xmlns:a16="http://schemas.microsoft.com/office/drawing/2014/main" id="{EAD40C34-D6CE-4594-AF99-7E532C5B5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16" y="2890112"/>
            <a:ext cx="1454119" cy="192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0" name="组合 10">
            <a:extLst>
              <a:ext uri="{FF2B5EF4-FFF2-40B4-BE49-F238E27FC236}">
                <a16:creationId xmlns:a16="http://schemas.microsoft.com/office/drawing/2014/main" id="{FBFFCA8B-89F4-4EC1-83CE-4CED895ACA67}"/>
              </a:ext>
            </a:extLst>
          </p:cNvPr>
          <p:cNvGrpSpPr>
            <a:grpSpLocks/>
          </p:cNvGrpSpPr>
          <p:nvPr/>
        </p:nvGrpSpPr>
        <p:grpSpPr bwMode="auto">
          <a:xfrm>
            <a:off x="122238" y="538163"/>
            <a:ext cx="1989137" cy="608012"/>
            <a:chOff x="96916" y="718454"/>
            <a:chExt cx="1988264" cy="607807"/>
          </a:xfrm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9CD37660-D003-4E0C-9280-23360E1796A9}"/>
                </a:ext>
              </a:extLst>
            </p:cNvPr>
            <p:cNvSpPr/>
            <p:nvPr/>
          </p:nvSpPr>
          <p:spPr bwMode="auto">
            <a:xfrm>
              <a:off x="96916" y="748606"/>
              <a:ext cx="1988264" cy="577655"/>
            </a:xfrm>
            <a:prstGeom prst="roundRect">
              <a:avLst>
                <a:gd name="adj" fmla="val 50000"/>
              </a:avLst>
            </a:prstGeom>
            <a:solidFill>
              <a:srgbClr val="4ABB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22E26C55-B1B9-4D82-BF92-24F49FD02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945" y="718454"/>
              <a:ext cx="1873038" cy="56688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solidFill>
                    <a:srgbClr val="FFC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09B865C-60AE-4EDA-8F7E-877D29825DCA}"/>
              </a:ext>
            </a:extLst>
          </p:cNvPr>
          <p:cNvSpPr txBox="1"/>
          <p:nvPr/>
        </p:nvSpPr>
        <p:spPr>
          <a:xfrm>
            <a:off x="77788" y="447675"/>
            <a:ext cx="820261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j-lt"/>
                <a:ea typeface="+mj-ea"/>
              </a:rPr>
              <a:t>1.</a:t>
            </a:r>
            <a:r>
              <a:rPr lang="zh-CN" altLang="en-US" sz="3200" b="1" dirty="0">
                <a:latin typeface="+mj-lt"/>
                <a:ea typeface="+mj-ea"/>
              </a:rPr>
              <a:t>判断每组里的两个比能不能组成比例，说说你的判断方法。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11C9026-BF9C-472C-B632-37C8DEE7DCA6}"/>
              </a:ext>
            </a:extLst>
          </p:cNvPr>
          <p:cNvSpPr txBox="1"/>
          <p:nvPr/>
        </p:nvSpPr>
        <p:spPr>
          <a:xfrm>
            <a:off x="287338" y="1503363"/>
            <a:ext cx="2241550" cy="736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+mj-ea"/>
              </a:rPr>
              <a:t>6∶3</a:t>
            </a:r>
            <a:r>
              <a:rPr lang="zh-CN" altLang="en-US" sz="3200" b="1" dirty="0">
                <a:latin typeface="+mj-lt"/>
                <a:ea typeface="+mj-ea"/>
              </a:rPr>
              <a:t>和</a:t>
            </a:r>
            <a:r>
              <a:rPr lang="en-US" altLang="zh-CN" sz="3200" b="1" dirty="0">
                <a:latin typeface="+mj-lt"/>
                <a:ea typeface="+mj-ea"/>
              </a:rPr>
              <a:t>8∶4</a:t>
            </a:r>
            <a:endParaRPr lang="zh-CN" altLang="en-US" sz="3200" b="1" dirty="0">
              <a:latin typeface="+mj-lt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C455382-D1BD-4749-8DDF-2AB5F1AC03E2}"/>
              </a:ext>
            </a:extLst>
          </p:cNvPr>
          <p:cNvSpPr txBox="1"/>
          <p:nvPr/>
        </p:nvSpPr>
        <p:spPr>
          <a:xfrm>
            <a:off x="303213" y="2620963"/>
            <a:ext cx="4476750" cy="186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6∶3=2   8∶4=2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2=2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，所以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6∶3=8∶4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，可以组成比例。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9A6149-5DAE-4E2D-9A2D-6E88FD57785D}"/>
              </a:ext>
            </a:extLst>
          </p:cNvPr>
          <p:cNvSpPr txBox="1"/>
          <p:nvPr/>
        </p:nvSpPr>
        <p:spPr>
          <a:xfrm>
            <a:off x="4762500" y="1485900"/>
            <a:ext cx="2651125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+mj-ea"/>
              </a:rPr>
              <a:t>2∶    </a:t>
            </a:r>
            <a:r>
              <a:rPr lang="zh-CN" altLang="en-US" sz="3200" b="1" dirty="0">
                <a:latin typeface="+mj-lt"/>
                <a:ea typeface="+mj-ea"/>
              </a:rPr>
              <a:t>和</a:t>
            </a:r>
            <a:r>
              <a:rPr lang="en-US" altLang="zh-CN" sz="3200" b="1" dirty="0">
                <a:latin typeface="+mj-lt"/>
                <a:ea typeface="+mj-ea"/>
              </a:rPr>
              <a:t>4∶50</a:t>
            </a:r>
            <a:endParaRPr lang="zh-CN" altLang="en-US" sz="3200" b="1" dirty="0">
              <a:latin typeface="+mj-lt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5C58D49-1402-41CE-B864-17DC1801BAA4}"/>
              </a:ext>
            </a:extLst>
          </p:cNvPr>
          <p:cNvSpPr txBox="1"/>
          <p:nvPr/>
        </p:nvSpPr>
        <p:spPr>
          <a:xfrm>
            <a:off x="4765675" y="2473325"/>
            <a:ext cx="4162425" cy="2309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2∶   =0.8   4∶50=0.08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0.8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≠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0.08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，所以不能组成比例。</a:t>
            </a:r>
          </a:p>
        </p:txBody>
      </p:sp>
      <p:graphicFrame>
        <p:nvGraphicFramePr>
          <p:cNvPr id="12295" name="对象 1">
            <a:extLst>
              <a:ext uri="{FF2B5EF4-FFF2-40B4-BE49-F238E27FC236}">
                <a16:creationId xmlns:a16="http://schemas.microsoft.com/office/drawing/2014/main" id="{91A385D1-322E-4496-A5DA-66C28A05B6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3063" y="1484313"/>
          <a:ext cx="3587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393529" progId="Equation.DSMT4">
                  <p:embed/>
                </p:oleObj>
              </mc:Choice>
              <mc:Fallback>
                <p:oleObj name="Equation" r:id="rId2" imgW="152334" imgH="393529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1484313"/>
                        <a:ext cx="3587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6">
            <a:extLst>
              <a:ext uri="{FF2B5EF4-FFF2-40B4-BE49-F238E27FC236}">
                <a16:creationId xmlns:a16="http://schemas.microsoft.com/office/drawing/2014/main" id="{55BFF76F-EF49-4D92-BDBB-7D139F2E2D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2425" y="2459038"/>
          <a:ext cx="3587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393529" progId="Equation.DSMT4">
                  <p:embed/>
                </p:oleObj>
              </mc:Choice>
              <mc:Fallback>
                <p:oleObj name="Equation" r:id="rId4" imgW="152334" imgH="393529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2459038"/>
                        <a:ext cx="35877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0749DA30-DA60-4FFC-B863-33F6C43F4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501650"/>
            <a:ext cx="7483475" cy="58578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j-lt"/>
                <a:ea typeface="黑体" panose="02010609060101010101" pitchFamily="49" charset="-122"/>
                <a:sym typeface="Times New Roman" panose="02020603050405020304" pitchFamily="18" charset="0"/>
              </a:rPr>
              <a:t>2.</a:t>
            </a:r>
            <a:r>
              <a:rPr lang="zh-CN" altLang="en-US" sz="3200" b="1" dirty="0">
                <a:latin typeface="+mj-lt"/>
                <a:ea typeface="黑体" panose="02010609060101010101" pitchFamily="49" charset="-122"/>
                <a:sym typeface="Times New Roman" panose="02020603050405020304" pitchFamily="18" charset="0"/>
              </a:rPr>
              <a:t>解比例的依据是什么？解下面的比例。</a:t>
            </a:r>
          </a:p>
        </p:txBody>
      </p:sp>
      <p:sp>
        <p:nvSpPr>
          <p:cNvPr id="13315" name="文本框 2">
            <a:extLst>
              <a:ext uri="{FF2B5EF4-FFF2-40B4-BE49-F238E27FC236}">
                <a16:creationId xmlns:a16="http://schemas.microsoft.com/office/drawing/2014/main" id="{6908107B-F83A-4572-930A-1EF61D43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1431925"/>
            <a:ext cx="12144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A445A4B-6776-406A-9B26-DF30D481F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678" y="2306638"/>
            <a:ext cx="24749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=4×6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7835AF-D348-49E6-BB3F-9EF19C2D1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978" y="2933700"/>
            <a:ext cx="16335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=4.8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ADBE07-D5E7-4CAC-9AD7-BD004FFF0FF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62053" y="1259276"/>
            <a:ext cx="1122215" cy="92820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13319" name="文本框 2">
            <a:extLst>
              <a:ext uri="{FF2B5EF4-FFF2-40B4-BE49-F238E27FC236}">
                <a16:creationId xmlns:a16="http://schemas.microsoft.com/office/drawing/2014/main" id="{400A8D8B-82BA-4A29-9EA1-A7E36A229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1431925"/>
            <a:ext cx="12144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graphicFrame>
        <p:nvGraphicFramePr>
          <p:cNvPr id="13320" name="对象 2">
            <a:extLst>
              <a:ext uri="{FF2B5EF4-FFF2-40B4-BE49-F238E27FC236}">
                <a16:creationId xmlns:a16="http://schemas.microsoft.com/office/drawing/2014/main" id="{7ECEFDA5-8639-427D-8E51-CCEB182844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1763" y="1182688"/>
          <a:ext cx="18478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419" imgH="393529" progId="Equation.DSMT4">
                  <p:embed/>
                </p:oleObj>
              </mc:Choice>
              <mc:Fallback>
                <p:oleObj name="Equation" r:id="rId3" imgW="647419" imgH="393529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182688"/>
                        <a:ext cx="18478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对象 2">
            <a:extLst>
              <a:ext uri="{FF2B5EF4-FFF2-40B4-BE49-F238E27FC236}">
                <a16:creationId xmlns:a16="http://schemas.microsoft.com/office/drawing/2014/main" id="{F626B99B-4F32-4AA2-A2F0-7CCDA3588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153680"/>
              </p:ext>
            </p:extLst>
          </p:nvPr>
        </p:nvGraphicFramePr>
        <p:xfrm>
          <a:off x="4832118" y="2149475"/>
          <a:ext cx="24384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392" imgH="393529" progId="Equation.DSMT4">
                  <p:embed/>
                </p:oleObj>
              </mc:Choice>
              <mc:Fallback>
                <p:oleObj name="Equation" r:id="rId5" imgW="939392" imgH="393529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118" y="2149475"/>
                        <a:ext cx="243840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对象 11">
            <a:extLst>
              <a:ext uri="{FF2B5EF4-FFF2-40B4-BE49-F238E27FC236}">
                <a16:creationId xmlns:a16="http://schemas.microsoft.com/office/drawing/2014/main" id="{A42F8707-7265-4E10-AC3E-BB1431DC2D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3876"/>
              </p:ext>
            </p:extLst>
          </p:nvPr>
        </p:nvGraphicFramePr>
        <p:xfrm>
          <a:off x="5640155" y="3186113"/>
          <a:ext cx="118586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002" imgH="393529" progId="Equation.DSMT4">
                  <p:embed/>
                </p:oleObj>
              </mc:Choice>
              <mc:Fallback>
                <p:oleObj name="Equation" r:id="rId7" imgW="457002" imgH="393529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155" y="3186113"/>
                        <a:ext cx="1185863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">
            <a:extLst>
              <a:ext uri="{FF2B5EF4-FFF2-40B4-BE49-F238E27FC236}">
                <a16:creationId xmlns:a16="http://schemas.microsoft.com/office/drawing/2014/main" id="{ED854B01-CC74-47E3-A2CE-4B6E9CA15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65250"/>
            <a:ext cx="12144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3BB9272-1974-471C-AA7F-B1AB85F1352B}"/>
              </a:ext>
            </a:extLst>
          </p:cNvPr>
          <p:cNvSpPr txBox="1"/>
          <p:nvPr/>
        </p:nvSpPr>
        <p:spPr>
          <a:xfrm>
            <a:off x="4171950" y="1365250"/>
            <a:ext cx="4090988" cy="627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+mn-lt"/>
              </a:rPr>
              <a:t>（</a:t>
            </a:r>
            <a:r>
              <a:rPr lang="en-US" altLang="zh-CN" sz="3200" b="1" dirty="0">
                <a:latin typeface="+mn-lt"/>
              </a:rPr>
              <a:t>4</a:t>
            </a:r>
            <a:r>
              <a:rPr lang="zh-CN" altLang="en-US" sz="3200" b="1" dirty="0">
                <a:latin typeface="+mn-lt"/>
              </a:rPr>
              <a:t>）</a:t>
            </a:r>
            <a:r>
              <a:rPr lang="en-US" altLang="zh-CN" sz="3200" b="1" dirty="0">
                <a:latin typeface="+mn-lt"/>
              </a:rPr>
              <a:t>6.5</a:t>
            </a:r>
            <a:r>
              <a:rPr lang="zh-CN" altLang="en-US" sz="3200" b="1" dirty="0">
                <a:latin typeface="+mn-lt"/>
              </a:rPr>
              <a:t>∶</a:t>
            </a:r>
            <a:r>
              <a:rPr lang="en-US" altLang="zh-CN" sz="3200" b="1" i="1" dirty="0">
                <a:latin typeface="+mn-lt"/>
              </a:rPr>
              <a:t>x</a:t>
            </a:r>
            <a:r>
              <a:rPr lang="zh-CN" altLang="en-US" sz="3200" b="1" dirty="0">
                <a:latin typeface="+mn-lt"/>
              </a:rPr>
              <a:t>＝</a:t>
            </a:r>
            <a:r>
              <a:rPr lang="en-US" altLang="zh-CN" sz="3200" b="1" dirty="0">
                <a:latin typeface="+mn-lt"/>
              </a:rPr>
              <a:t>3.25∶4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3978D283-6431-486A-9659-E303D250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065" y="2241550"/>
            <a:ext cx="37941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1.2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3×2.5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9">
            <a:extLst>
              <a:ext uri="{FF2B5EF4-FFF2-40B4-BE49-F238E27FC236}">
                <a16:creationId xmlns:a16="http://schemas.microsoft.com/office/drawing/2014/main" id="{0D408BE7-C93F-4002-A36C-64F6A2463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115" y="2909888"/>
            <a:ext cx="1373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=6.25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A3EC8FE-8407-42E4-A70A-9D723BEAA13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0794" y="1242460"/>
            <a:ext cx="1797457" cy="92820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7" name="文本框 8">
            <a:extLst>
              <a:ext uri="{FF2B5EF4-FFF2-40B4-BE49-F238E27FC236}">
                <a16:creationId xmlns:a16="http://schemas.microsoft.com/office/drawing/2014/main" id="{6FDC7C1C-7581-4AF9-A436-FC96A6A03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258" y="2243138"/>
            <a:ext cx="37941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3.25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6.5×4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3BC390F3-F682-40D4-8FD1-FBF90484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620" y="2922588"/>
            <a:ext cx="1373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CDFFDDA-B5DB-4648-B0E5-4952EE2B4182}"/>
              </a:ext>
            </a:extLst>
          </p:cNvPr>
          <p:cNvSpPr/>
          <p:nvPr/>
        </p:nvSpPr>
        <p:spPr>
          <a:xfrm>
            <a:off x="292100" y="950913"/>
            <a:ext cx="8521700" cy="1987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        下面每个表中的两个量，哪些成比例关系？成正比例关系还是反比例关系？哪些不成比例关系？</a:t>
            </a:r>
            <a:endParaRPr lang="en-US" altLang="zh-CN" sz="2800" b="1" dirty="0">
              <a:latin typeface="+mn-lt"/>
              <a:ea typeface="黑体" panose="02010609060101010101" pitchFamily="49" charset="-122"/>
            </a:endParaRPr>
          </a:p>
          <a:p>
            <a:pPr algn="just">
              <a:lnSpc>
                <a:spcPct val="110000"/>
              </a:lnSpc>
              <a:defRPr/>
            </a:pP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）从甲地到乙地的路程</a:t>
            </a:r>
            <a:r>
              <a:rPr lang="zh-CN" altLang="en-US" sz="2800" b="1">
                <a:latin typeface="+mn-lt"/>
                <a:ea typeface="黑体" panose="02010609060101010101" pitchFamily="49" charset="-122"/>
              </a:rPr>
              <a:t>是240km，汽车行驶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的速度与时间如下表。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1278474-6413-4671-9A34-FDCACEE55166}"/>
              </a:ext>
            </a:extLst>
          </p:cNvPr>
          <p:cNvGraphicFramePr>
            <a:graphicFrameLocks noGrp="1"/>
          </p:cNvGraphicFramePr>
          <p:nvPr/>
        </p:nvGraphicFramePr>
        <p:xfrm>
          <a:off x="1090613" y="2938463"/>
          <a:ext cx="6962774" cy="12334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4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67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+mn-ea"/>
                        </a:rPr>
                        <a:t>速度</a:t>
                      </a:r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/</a:t>
                      </a:r>
                      <a:r>
                        <a:rPr lang="zh-CN" altLang="en-US" sz="2800" b="1" dirty="0">
                          <a:latin typeface="+mn-lt"/>
                          <a:ea typeface="+mn-ea"/>
                        </a:rPr>
                        <a:t>（千米</a:t>
                      </a:r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/</a:t>
                      </a:r>
                      <a:r>
                        <a:rPr lang="zh-CN" altLang="en-US" sz="2800" b="1" dirty="0">
                          <a:latin typeface="+mn-lt"/>
                          <a:ea typeface="+mn-ea"/>
                        </a:rPr>
                        <a:t>时）</a:t>
                      </a: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40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50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60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80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100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7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+mn-ea"/>
                        </a:rPr>
                        <a:t>时间</a:t>
                      </a:r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/</a:t>
                      </a:r>
                      <a:r>
                        <a:rPr lang="zh-CN" altLang="en-US" sz="2800" b="1" dirty="0">
                          <a:latin typeface="+mn-lt"/>
                          <a:ea typeface="+mn-ea"/>
                        </a:rPr>
                        <a:t>时</a:t>
                      </a: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6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4.8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4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3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2.4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20" marR="91420" marT="45716" marB="45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89B8F4FC-A18F-411A-8A6F-A093F4A5A19D}"/>
              </a:ext>
            </a:extLst>
          </p:cNvPr>
          <p:cNvSpPr txBox="1"/>
          <p:nvPr/>
        </p:nvSpPr>
        <p:spPr>
          <a:xfrm>
            <a:off x="2012950" y="4075113"/>
            <a:ext cx="3303588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速度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时间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=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路程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0FA77F-75CE-4D2D-8F6C-BCC6DE3AD68C}"/>
              </a:ext>
            </a:extLst>
          </p:cNvPr>
          <p:cNvSpPr/>
          <p:nvPr/>
        </p:nvSpPr>
        <p:spPr>
          <a:xfrm>
            <a:off x="3192463" y="407988"/>
            <a:ext cx="27082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2800" b="1" kern="100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正比例和反比例</a:t>
            </a:r>
            <a:endParaRPr lang="zh-CN" altLang="en-US" sz="2800" b="1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C4DFCD-223B-455F-A4BE-710D3C640B91}"/>
              </a:ext>
            </a:extLst>
          </p:cNvPr>
          <p:cNvSpPr txBox="1"/>
          <p:nvPr/>
        </p:nvSpPr>
        <p:spPr>
          <a:xfrm>
            <a:off x="5583238" y="4075113"/>
            <a:ext cx="1420812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反比例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881A221-0A40-463C-A333-82F1E28752D2}"/>
              </a:ext>
            </a:extLst>
          </p:cNvPr>
          <p:cNvSpPr/>
          <p:nvPr/>
        </p:nvSpPr>
        <p:spPr>
          <a:xfrm>
            <a:off x="323850" y="1246188"/>
            <a:ext cx="8458200" cy="5275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）圆锥的高是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30cm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，</a:t>
            </a:r>
            <a:r>
              <a:rPr lang="zh-CN" altLang="en-US" sz="2800" b="1">
                <a:latin typeface="+mn-lt"/>
                <a:ea typeface="黑体" panose="02010609060101010101" pitchFamily="49" charset="-122"/>
              </a:rPr>
              <a:t>它的</a:t>
            </a:r>
            <a:r>
              <a:rPr lang="zh-CN" altLang="en-US" sz="2800" b="1">
                <a:ea typeface="黑体" panose="02010609060101010101" pitchFamily="49" charset="-122"/>
              </a:rPr>
              <a:t>底面积</a:t>
            </a:r>
            <a:r>
              <a:rPr lang="zh-CN" altLang="en-US" sz="2800" b="1">
                <a:latin typeface="+mn-lt"/>
                <a:ea typeface="黑体" panose="02010609060101010101" pitchFamily="49" charset="-122"/>
              </a:rPr>
              <a:t>与</a:t>
            </a:r>
            <a:r>
              <a:rPr lang="zh-CN" altLang="en-US" sz="2800" b="1">
                <a:ea typeface="黑体" panose="02010609060101010101" pitchFamily="49" charset="-122"/>
              </a:rPr>
              <a:t>体积</a:t>
            </a:r>
            <a:r>
              <a:rPr lang="zh-CN" altLang="en-US" sz="2800" b="1">
                <a:latin typeface="+mn-lt"/>
                <a:ea typeface="黑体" panose="02010609060101010101" pitchFamily="49" charset="-122"/>
              </a:rPr>
              <a:t>如下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表。</a:t>
            </a: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3C9AE51A-78A9-4505-8AE7-391630E82556}"/>
              </a:ext>
            </a:extLst>
          </p:cNvPr>
          <p:cNvGraphicFramePr>
            <a:graphicFrameLocks noGrp="1"/>
          </p:cNvGraphicFramePr>
          <p:nvPr/>
        </p:nvGraphicFramePr>
        <p:xfrm>
          <a:off x="1071563" y="1881188"/>
          <a:ext cx="6964361" cy="1397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9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底面积</a:t>
                      </a:r>
                      <a:r>
                        <a:rPr lang="en-US" altLang="zh-CN" sz="2800" b="1" dirty="0"/>
                        <a:t>/cm</a:t>
                      </a:r>
                      <a:r>
                        <a:rPr lang="en-US" altLang="zh-CN" sz="2800" b="1" baseline="30000" dirty="0"/>
                        <a:t>2</a:t>
                      </a:r>
                      <a:endParaRPr lang="zh-CN" altLang="en-US" sz="2800" b="1" baseline="30000" dirty="0">
                        <a:latin typeface="+mn-lt"/>
                        <a:ea typeface="+mn-ea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5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8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10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16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20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体积</a:t>
                      </a:r>
                      <a:r>
                        <a:rPr lang="en-US" altLang="zh-CN" sz="2800" b="1" dirty="0"/>
                        <a:t>/cm</a:t>
                      </a:r>
                      <a:r>
                        <a:rPr lang="en-US" altLang="zh-CN" sz="2800" b="1" baseline="30000" dirty="0"/>
                        <a:t>3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50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80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100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160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200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6F0563CD-A12C-4D90-A155-C75B77B1FD4D}"/>
              </a:ext>
            </a:extLst>
          </p:cNvPr>
          <p:cNvSpPr txBox="1"/>
          <p:nvPr/>
        </p:nvSpPr>
        <p:spPr>
          <a:xfrm>
            <a:off x="1211263" y="3433763"/>
            <a:ext cx="4949825" cy="736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圆锥的体积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÷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底面积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=    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高</a:t>
            </a:r>
          </a:p>
        </p:txBody>
      </p:sp>
      <p:graphicFrame>
        <p:nvGraphicFramePr>
          <p:cNvPr id="17435" name="对象 4">
            <a:extLst>
              <a:ext uri="{FF2B5EF4-FFF2-40B4-BE49-F238E27FC236}">
                <a16:creationId xmlns:a16="http://schemas.microsoft.com/office/drawing/2014/main" id="{16CD7555-D93F-4CEA-BB50-9E040E35FB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2875" y="3386138"/>
          <a:ext cx="3952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393529" progId="Equation.DSMT4">
                  <p:embed/>
                </p:oleObj>
              </mc:Choice>
              <mc:Fallback>
                <p:oleObj name="Equation" r:id="rId2" imgW="152334" imgH="39352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3386138"/>
                        <a:ext cx="3952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11B6CAC7-E98C-4438-9A33-D91554C09C09}"/>
              </a:ext>
            </a:extLst>
          </p:cNvPr>
          <p:cNvSpPr txBox="1"/>
          <p:nvPr/>
        </p:nvSpPr>
        <p:spPr>
          <a:xfrm>
            <a:off x="6315075" y="3433763"/>
            <a:ext cx="1419225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正比例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F21900-23A4-44DB-A34C-052900B39E5C}"/>
              </a:ext>
            </a:extLst>
          </p:cNvPr>
          <p:cNvSpPr/>
          <p:nvPr/>
        </p:nvSpPr>
        <p:spPr>
          <a:xfrm>
            <a:off x="661988" y="909638"/>
            <a:ext cx="8048625" cy="5318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）圆的</a:t>
            </a:r>
            <a:r>
              <a:rPr lang="zh-CN" altLang="en-US" sz="2800" b="1">
                <a:latin typeface="+mn-lt"/>
                <a:ea typeface="黑体" panose="02010609060101010101" pitchFamily="49" charset="-122"/>
              </a:rPr>
              <a:t>半径与面积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如下表。</a:t>
            </a: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990E68F3-D654-4A1D-8D2C-B4D23A250DB5}"/>
              </a:ext>
            </a:extLst>
          </p:cNvPr>
          <p:cNvGraphicFramePr>
            <a:graphicFrameLocks noGrp="1"/>
          </p:cNvGraphicFramePr>
          <p:nvPr/>
        </p:nvGraphicFramePr>
        <p:xfrm>
          <a:off x="1023938" y="1560513"/>
          <a:ext cx="6964361" cy="13223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9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11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半径</a:t>
                      </a:r>
                      <a:r>
                        <a:rPr lang="en-US" altLang="zh-CN" sz="2800" b="1" dirty="0"/>
                        <a:t>/cm</a:t>
                      </a:r>
                      <a:endParaRPr lang="zh-CN" altLang="en-US" sz="2800" b="1" baseline="30000" dirty="0">
                        <a:latin typeface="+mn-lt"/>
                        <a:ea typeface="+mn-ea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2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3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4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5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1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面积</a:t>
                      </a:r>
                      <a:r>
                        <a:rPr lang="en-US" altLang="zh-CN" sz="2800" b="1" dirty="0"/>
                        <a:t>/cm</a:t>
                      </a:r>
                      <a:r>
                        <a:rPr lang="en-US" altLang="zh-CN" sz="2800" b="1" baseline="30000" dirty="0"/>
                        <a:t>2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π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/>
                        <a:t>4π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/>
                        <a:t>9π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/>
                        <a:t>16π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25</a:t>
                      </a:r>
                      <a:r>
                        <a:rPr lang="en-US" altLang="zh-CN" sz="2800" b="1" dirty="0"/>
                        <a:t>π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41" marR="91441" marT="45746" marB="457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207F9A6F-E672-4960-93BA-060E0216602A}"/>
              </a:ext>
            </a:extLst>
          </p:cNvPr>
          <p:cNvSpPr txBox="1"/>
          <p:nvPr/>
        </p:nvSpPr>
        <p:spPr>
          <a:xfrm>
            <a:off x="3048000" y="3152775"/>
            <a:ext cx="2889250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=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圆周率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×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半径</a:t>
            </a:r>
          </a:p>
        </p:txBody>
      </p:sp>
      <p:graphicFrame>
        <p:nvGraphicFramePr>
          <p:cNvPr id="18459" name="对象 4">
            <a:extLst>
              <a:ext uri="{FF2B5EF4-FFF2-40B4-BE49-F238E27FC236}">
                <a16:creationId xmlns:a16="http://schemas.microsoft.com/office/drawing/2014/main" id="{FB86C349-6E8B-4E4E-AD62-DC252AC3AD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9675" y="3001963"/>
          <a:ext cx="1938338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419100" progId="Equation.DSMT4">
                  <p:embed/>
                </p:oleObj>
              </mc:Choice>
              <mc:Fallback>
                <p:oleObj name="Equation" r:id="rId2" imgW="685800" imgH="4191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3001963"/>
                        <a:ext cx="1938338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4B66EEEF-F95E-4E0B-A97E-325ABD28DC62}"/>
              </a:ext>
            </a:extLst>
          </p:cNvPr>
          <p:cNvSpPr txBox="1"/>
          <p:nvPr/>
        </p:nvSpPr>
        <p:spPr>
          <a:xfrm>
            <a:off x="6156325" y="3154363"/>
            <a:ext cx="1831975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不成比例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2617</TotalTime>
  <Pages>0</Pages>
  <Words>1791</Words>
  <Characters>0</Characters>
  <Application>Microsoft Office PowerPoint</Application>
  <DocSecurity>0</DocSecurity>
  <PresentationFormat>全屏显示(16:9)</PresentationFormat>
  <Lines>0</Lines>
  <Paragraphs>243</Paragraphs>
  <Slides>39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等线</vt:lpstr>
      <vt:lpstr>黑体</vt:lpstr>
      <vt:lpstr>楷体</vt:lpstr>
      <vt:lpstr>宋体</vt:lpstr>
      <vt:lpstr>幼圆</vt:lpstr>
      <vt:lpstr>Arial</vt:lpstr>
      <vt:lpstr>Times New Roman</vt:lpstr>
      <vt:lpstr>1_Office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378</cp:revision>
  <dcterms:created xsi:type="dcterms:W3CDTF">2016-01-14T07:05:12Z</dcterms:created>
  <dcterms:modified xsi:type="dcterms:W3CDTF">2023-02-12T15:29:42Z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