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5"/>
  </p:notesMasterIdLst>
  <p:sldIdLst>
    <p:sldId id="544" r:id="rId5"/>
    <p:sldId id="568" r:id="rId6"/>
    <p:sldId id="588" r:id="rId7"/>
    <p:sldId id="606" r:id="rId8"/>
    <p:sldId id="614" r:id="rId9"/>
    <p:sldId id="616" r:id="rId10"/>
    <p:sldId id="597" r:id="rId11"/>
    <p:sldId id="617" r:id="rId12"/>
    <p:sldId id="630" r:id="rId13"/>
    <p:sldId id="624" r:id="rId14"/>
  </p:sldIdLst>
  <p:sldSz cx="9144000" cy="51435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60C"/>
    <a:srgbClr val="FFC000"/>
    <a:srgbClr val="E0E0E0"/>
    <a:srgbClr val="338F87"/>
    <a:srgbClr val="45BDB5"/>
    <a:srgbClr val="0071C8"/>
    <a:srgbClr val="009ACC"/>
    <a:srgbClr val="003648"/>
    <a:srgbClr val="00658A"/>
    <a:srgbClr val="009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6"/>
        <p:guide pos="3078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4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1366838" y="1127125"/>
            <a:ext cx="6546850" cy="23415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100013" y="90488"/>
            <a:ext cx="8943975" cy="4962525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0" y="635"/>
            <a:ext cx="9144000" cy="5143500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2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7.jpe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9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91915" y="257429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5050155" y="272859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52620" y="2637790"/>
            <a:ext cx="24041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6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56730" y="2637790"/>
            <a:ext cx="1729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6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成  数</a:t>
            </a:r>
            <a:endParaRPr lang="zh-CN" sz="36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191000" y="1852930"/>
            <a:ext cx="1788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单元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199505" y="1852930"/>
            <a:ext cx="2787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latin typeface="Times New Roman" panose="02020603050405020304" pitchFamily="18" charset="0"/>
                <a:cs typeface="楷体" panose="02010609060101010101" charset="-122"/>
              </a:rPr>
              <a:t>百分数（二）</a:t>
            </a:r>
            <a:endParaRPr lang="zh-CN" sz="3600" b="1">
              <a:latin typeface="Times New Roman" panose="02020603050405020304" pitchFamily="18" charset="0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6573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0370" y="3562350"/>
            <a:ext cx="8178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+mn-ea"/>
                <a:ea typeface="+mn-ea"/>
                <a:cs typeface="+mn-ea"/>
              </a:rPr>
              <a:t>   </a:t>
            </a:r>
            <a:r>
              <a:rPr lang="zh-CN" altLang="en-US" sz="2800" b="1">
                <a:latin typeface="+mn-ea"/>
                <a:ea typeface="+mn-ea"/>
                <a:cs typeface="+mn-ea"/>
              </a:rPr>
              <a:t>农业收成，经常用</a:t>
            </a:r>
            <a:r>
              <a:rPr lang="en-US" altLang="zh-CN" sz="2800" b="1">
                <a:latin typeface="+mn-ea"/>
                <a:ea typeface="+mn-ea"/>
                <a:cs typeface="+mn-ea"/>
              </a:rPr>
              <a:t>“</a:t>
            </a:r>
            <a:r>
              <a:rPr lang="zh-CN" altLang="en-US" sz="2800" b="1">
                <a:latin typeface="+mn-ea"/>
                <a:ea typeface="+mn-ea"/>
                <a:cs typeface="+mn-ea"/>
              </a:rPr>
              <a:t>成数</a:t>
            </a:r>
            <a:r>
              <a:rPr lang="en-US" altLang="zh-CN" sz="2800" b="1">
                <a:latin typeface="+mn-ea"/>
                <a:ea typeface="+mn-ea"/>
                <a:cs typeface="+mn-ea"/>
              </a:rPr>
              <a:t>”</a:t>
            </a:r>
            <a:r>
              <a:rPr lang="zh-CN" altLang="en-US" sz="2800" b="1">
                <a:latin typeface="+mn-ea"/>
                <a:ea typeface="+mn-ea"/>
                <a:cs typeface="+mn-ea"/>
              </a:rPr>
              <a:t>来表示。例如，报纸上写着：</a:t>
            </a:r>
            <a:r>
              <a:rPr lang="en-US" altLang="zh-CN" sz="2800" b="1">
                <a:latin typeface="+mn-ea"/>
                <a:ea typeface="+mn-ea"/>
                <a:cs typeface="+mn-ea"/>
              </a:rPr>
              <a:t>“</a:t>
            </a:r>
            <a:r>
              <a:rPr lang="zh-CN" altLang="en-US" sz="2800" b="1">
                <a:latin typeface="+mn-ea"/>
                <a:ea typeface="+mn-ea"/>
                <a:cs typeface="+mn-ea"/>
              </a:rPr>
              <a:t>今年我省小麦比去年增产二成</a:t>
            </a:r>
            <a:r>
              <a:rPr lang="en-US" altLang="zh-CN" sz="2800" b="1">
                <a:latin typeface="+mn-ea"/>
                <a:ea typeface="+mn-ea"/>
                <a:cs typeface="+mn-ea"/>
                <a:sym typeface="+mn-ea"/>
              </a:rPr>
              <a:t>……</a:t>
            </a:r>
            <a:r>
              <a:rPr lang="en-US" altLang="zh-CN" sz="2800" b="1">
                <a:latin typeface="+mn-ea"/>
                <a:ea typeface="+mn-ea"/>
                <a:cs typeface="+mn-ea"/>
              </a:rPr>
              <a:t>”</a:t>
            </a:r>
            <a:r>
              <a:rPr lang="zh-CN" altLang="en-US" sz="2800" b="1">
                <a:latin typeface="+mn-ea"/>
                <a:ea typeface="+mn-ea"/>
                <a:cs typeface="+mn-ea"/>
              </a:rPr>
              <a:t>。</a:t>
            </a:r>
            <a:endParaRPr lang="zh-CN" altLang="en-US" sz="2800" b="1">
              <a:latin typeface="+mn-ea"/>
              <a:ea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24710" y="514350"/>
            <a:ext cx="5036185" cy="28536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0740" y="742950"/>
            <a:ext cx="4674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自学教材第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页第二自然段。</a:t>
            </a:r>
            <a:endParaRPr lang="zh-CN" altLang="en-US" sz="28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0740" y="1316355"/>
            <a:ext cx="77692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一成＝十分之（    ）＝（   ）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endParaRPr lang="zh-CN" altLang="en-US" sz="28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三成五＝十分之（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）＝（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）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endParaRPr lang="zh-CN" altLang="en-US" sz="28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）＝十分之四＝（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）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endParaRPr lang="en-US" altLang="zh-CN" sz="28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）＝十分之（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）＝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25%</a:t>
            </a:r>
            <a:endParaRPr lang="en-US" altLang="zh-CN" sz="28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38830" y="1493520"/>
            <a:ext cx="476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28210" y="1482090"/>
            <a:ext cx="711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09670" y="2155190"/>
            <a:ext cx="1408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三点五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60745" y="2155190"/>
            <a:ext cx="711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10310" y="2762885"/>
            <a:ext cx="963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四成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86960" y="2762885"/>
            <a:ext cx="711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06830" y="3422015"/>
            <a:ext cx="1289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二成五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72965" y="3422015"/>
            <a:ext cx="1408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二点五  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1515" y="3992880"/>
            <a:ext cx="7388225" cy="953135"/>
          </a:xfrm>
          <a:prstGeom prst="rect">
            <a:avLst/>
          </a:prstGeom>
          <a:solidFill>
            <a:srgbClr val="92D050">
              <a:alpha val="30000"/>
            </a:srgbClr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indent="72009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成数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表示一个数是另一个数的十分之几，通称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几成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 bldLvl="0" animBg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35" name="矩形 4"/>
          <p:cNvSpPr/>
          <p:nvPr/>
        </p:nvSpPr>
        <p:spPr>
          <a:xfrm>
            <a:off x="4539615" y="1030605"/>
            <a:ext cx="35115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某品牌的汽车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出口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总量比去年增加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三成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40580" y="2888615"/>
            <a:ext cx="33978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某铁路货运量比去年增加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两成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8645" y="285750"/>
            <a:ext cx="4688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说一说以下成数表示什么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305" y="1030605"/>
            <a:ext cx="2882265" cy="1581785"/>
          </a:xfrm>
          <a:prstGeom prst="rect">
            <a:avLst/>
          </a:prstGeom>
        </p:spPr>
      </p:pic>
      <p:pic>
        <p:nvPicPr>
          <p:cNvPr id="4" name="图片 3" descr="C:\Users\Administrator\Desktop\微信截图_20230914161831.png微信截图_20230914161831"/>
          <p:cNvPicPr>
            <a:picLocks noChangeAspect="1"/>
          </p:cNvPicPr>
          <p:nvPr/>
        </p:nvPicPr>
        <p:blipFill>
          <a:blip r:embed="rId2"/>
          <a:srcRect l="3341" r="3341"/>
          <a:stretch>
            <a:fillRect/>
          </a:stretch>
        </p:blipFill>
        <p:spPr>
          <a:xfrm>
            <a:off x="789305" y="2769870"/>
            <a:ext cx="2830195" cy="1900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254000"/>
            <a:ext cx="7638415" cy="1327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某工厂去年用电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万千瓦时，今年比去年节电二成五，今年用电多少万千瓦时？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8600" y="1657350"/>
            <a:ext cx="48520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指比去年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用电量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节约了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25%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1143000" y="2128520"/>
            <a:ext cx="1805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单位“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143000" y="2724150"/>
            <a:ext cx="680847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今年用电量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去年用电量×（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25%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1219200" y="3319780"/>
            <a:ext cx="626999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350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×（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25%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262.5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万千瓦时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1676400" y="4001135"/>
            <a:ext cx="490601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答：今年用电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262.5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万千瓦时。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85800" y="285750"/>
            <a:ext cx="634365" cy="688340"/>
            <a:chOff x="1080" y="1050"/>
            <a:chExt cx="999" cy="1084"/>
          </a:xfrm>
        </p:grpSpPr>
        <p:pic>
          <p:nvPicPr>
            <p:cNvPr id="28" name="图片 27" descr="图标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>
              <p:custDataLst>
                <p:tags r:id="rId3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 flipV="1">
            <a:off x="2514600" y="909955"/>
            <a:ext cx="3124200" cy="1714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533400" y="918845"/>
            <a:ext cx="1914525" cy="582295"/>
          </a:xfrm>
          <a:prstGeom prst="ellipse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>
            <a:off x="2819400" y="1504950"/>
            <a:ext cx="350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圆角 8"/>
          <p:cNvSpPr/>
          <p:nvPr>
            <p:custDataLst>
              <p:tags r:id="rId7"/>
            </p:custDataLst>
          </p:nvPr>
        </p:nvSpPr>
        <p:spPr>
          <a:xfrm>
            <a:off x="1066800" y="1718945"/>
            <a:ext cx="1781175" cy="40957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8" grpId="0" bldLvl="0" animBg="1"/>
      <p:bldP spid="3" grpId="0" bldLvl="0" animBg="1"/>
      <p:bldP spid="24" grpId="0" bldLvl="0"/>
      <p:bldP spid="4" grpId="0"/>
      <p:bldP spid="7" grpId="0" bldLvl="0" animBg="1"/>
      <p:bldP spid="7" grpId="1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1445895" y="742950"/>
            <a:ext cx="5316855" cy="1907540"/>
            <a:chOff x="2277" y="1170"/>
            <a:chExt cx="8373" cy="3004"/>
          </a:xfrm>
        </p:grpSpPr>
        <p:pic>
          <p:nvPicPr>
            <p:cNvPr id="2" name="图片 1" descr="书本02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77" y="2370"/>
              <a:ext cx="1433" cy="1804"/>
            </a:xfrm>
            <a:prstGeom prst="rect">
              <a:avLst/>
            </a:prstGeom>
          </p:spPr>
        </p:pic>
        <p:sp>
          <p:nvSpPr>
            <p:cNvPr id="4" name="椭圆形标注 3"/>
            <p:cNvSpPr/>
            <p:nvPr/>
          </p:nvSpPr>
          <p:spPr>
            <a:xfrm>
              <a:off x="3612" y="1170"/>
              <a:ext cx="7039" cy="2059"/>
            </a:xfrm>
            <a:prstGeom prst="wedgeEllipseCallout">
              <a:avLst>
                <a:gd name="adj1" fmla="val -52870"/>
                <a:gd name="adj2" fmla="val 36885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320" y="1530"/>
              <a:ext cx="5516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 kern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解决有关</a:t>
              </a:r>
              <a:r>
                <a:rPr lang="en-US" altLang="zh-CN" sz="2800" b="1" kern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“</a:t>
              </a:r>
              <a:r>
                <a:rPr lang="zh-CN" altLang="en-US" sz="2800" b="1" kern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成数</a:t>
              </a:r>
              <a:r>
                <a:rPr lang="en-US" altLang="zh-CN" sz="2800" b="1" kern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”</a:t>
              </a:r>
              <a:r>
                <a:rPr lang="zh-CN" altLang="en-US" sz="2800" b="1" kern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问题，需要注意什么</a:t>
              </a:r>
              <a:r>
                <a:rPr lang="zh-CN" altLang="en-US" sz="2400" b="1" kern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？</a:t>
              </a:r>
              <a:endParaRPr lang="zh-CN" altLang="en-US" sz="2400" b="1" kern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09600" y="3028950"/>
            <a:ext cx="8051800" cy="521970"/>
          </a:xfrm>
          <a:prstGeom prst="rect">
            <a:avLst/>
          </a:prstGeom>
          <a:solidFill>
            <a:srgbClr val="92D050">
              <a:alpha val="30000"/>
            </a:srgbClr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把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成数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问题转化成百分数问题，找准单位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“1”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3289300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332105" y="687070"/>
            <a:ext cx="8512810" cy="15125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某市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年接待旅游总人数约为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万人次，比上一年增长两成。该市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年接待旅游总人数约为多少万人次？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258445" y="2431415"/>
            <a:ext cx="8708390" cy="534035"/>
          </a:xfrm>
          <a:prstGeom prst="rect">
            <a:avLst/>
          </a:prstGeom>
          <a:solidFill>
            <a:srgbClr val="FFC000">
              <a:alpha val="9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2018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年接待旅游总人数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1＋20%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2019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年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接待旅游总人数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1447800" y="3129280"/>
            <a:ext cx="577342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96÷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（万人次）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TextBox 15"/>
          <p:cNvSpPr txBox="1"/>
          <p:nvPr/>
        </p:nvSpPr>
        <p:spPr>
          <a:xfrm>
            <a:off x="380683" y="3866833"/>
            <a:ext cx="8016875" cy="56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该市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2018 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年接待旅游总人数约为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万人次。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29000" y="57150"/>
            <a:ext cx="24587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7165" y="580390"/>
            <a:ext cx="868108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某县前年秋粮产量为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万吨，去年比前年增产二成。</a:t>
            </a:r>
            <a:endParaRPr lang="zh-CN" altLang="en-US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去年秋粮产量是多少万吨？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685800" y="1847215"/>
            <a:ext cx="7531100" cy="607695"/>
          </a:xfrm>
          <a:prstGeom prst="rect">
            <a:avLst/>
          </a:prstGeom>
          <a:solidFill>
            <a:srgbClr val="FFC000">
              <a:alpha val="9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前年秋粮产量×（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20%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）＝去年</a:t>
            </a:r>
            <a:r>
              <a:rPr lang="zh-CN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秋粮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产量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34481" y="2596279"/>
            <a:ext cx="5267325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48×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57.6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（万吨）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61456" y="3345583"/>
            <a:ext cx="5095240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答：去年秋粮产量是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57.6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万吨。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55950" y="181610"/>
            <a:ext cx="3140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P13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581150"/>
            <a:ext cx="8182610" cy="1402715"/>
          </a:xfrm>
          <a:prstGeom prst="roundRect">
            <a:avLst/>
          </a:prstGeom>
          <a:solidFill>
            <a:srgbClr val="FDC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通过这节课的学习，你有什么收获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熊02 拷贝.png熊02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543483" y="2268538"/>
            <a:ext cx="1437005" cy="1807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14.xml><?xml version="1.0" encoding="utf-8"?>
<p:tagLst xmlns:p="http://schemas.openxmlformats.org/presentationml/2006/main">
  <p:tag name="KSO_WPP_MARK_KEY" val="24ad83d1-7988-4cf9-9c77-da6e83acdf85"/>
  <p:tag name="COMMONDATA" val="eyJoZGlkIjoiMGIwODFkOTgzNTQzYjU1NzhjOTQ2MTRiZjFlNDExYTMifQ=="/>
</p:tagLst>
</file>

<file path=ppt/tags/tag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WPS 演示</Application>
  <PresentationFormat>在屏幕上显示</PresentationFormat>
  <Paragraphs>109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迷你简艺黑</vt:lpstr>
      <vt:lpstr>Calibri</vt:lpstr>
      <vt:lpstr>Arial Unicode MS</vt:lpstr>
      <vt:lpstr>Office 主题​​</vt:lpstr>
      <vt:lpstr>6_默认设计模板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272</cp:revision>
  <dcterms:created xsi:type="dcterms:W3CDTF">2015-05-29T07:51:00Z</dcterms:created>
  <dcterms:modified xsi:type="dcterms:W3CDTF">2024-01-23T03:46:55Z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01364C10F1A84485B018B7994C2DB21A</vt:lpwstr>
  </property>
</Properties>
</file>