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10"/>
  </p:notesMasterIdLst>
  <p:sldIdLst>
    <p:sldId id="613" r:id="rId4"/>
    <p:sldId id="588" r:id="rId5"/>
    <p:sldId id="606" r:id="rId6"/>
    <p:sldId id="626" r:id="rId7"/>
    <p:sldId id="625" r:id="rId8"/>
    <p:sldId id="629" r:id="rId9"/>
    <p:sldId id="580" r:id="rId11"/>
    <p:sldId id="597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42" r:id="rId22"/>
    <p:sldId id="636" r:id="rId23"/>
  </p:sldIdLst>
  <p:sldSz cx="9144000" cy="51435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6B6"/>
    <a:srgbClr val="FFEBAD"/>
    <a:srgbClr val="000000"/>
    <a:srgbClr val="EE7228"/>
    <a:srgbClr val="BF604C"/>
    <a:srgbClr val="FFC000"/>
    <a:srgbClr val="E0E0E0"/>
    <a:srgbClr val="338F87"/>
    <a:srgbClr val="45BDB5"/>
    <a:srgbClr val="007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77"/>
        <p:guide pos="316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18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1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11.xml"/><Relationship Id="rId20" Type="http://schemas.openxmlformats.org/officeDocument/2006/relationships/tags" Target="../tags/tag43.xml"/><Relationship Id="rId2" Type="http://schemas.openxmlformats.org/officeDocument/2006/relationships/tags" Target="../tags/tag25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14.png"/><Relationship Id="rId2" Type="http://schemas.openxmlformats.org/officeDocument/2006/relationships/tags" Target="../tags/tag80.xml"/><Relationship Id="rId12" Type="http://schemas.openxmlformats.org/officeDocument/2006/relationships/slideLayout" Target="../slideLayouts/slideLayout14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image" Target="../media/image15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6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9" Type="http://schemas.openxmlformats.org/officeDocument/2006/relationships/slideLayout" Target="../slideLayouts/slideLayout10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2574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845810" y="27285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57800" y="2647950"/>
            <a:ext cx="24041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第 </a:t>
            </a:r>
            <a:r>
              <a:rPr lang="en-US" altLang="zh-CN" sz="36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 </a:t>
            </a:r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课时</a:t>
            </a:r>
            <a:endParaRPr lang="zh-CN" altLang="en-US" sz="3600" b="1" spc="200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14800" y="3336925"/>
            <a:ext cx="4277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charset="0"/>
                <a:ea typeface="+mn-ea"/>
                <a:sym typeface="+mn-ea"/>
              </a:rPr>
              <a:t>立体图形的认识与测量</a:t>
            </a:r>
            <a:endParaRPr lang="zh-CN" altLang="en-US" sz="3200" b="1">
              <a:solidFill>
                <a:schemeClr val="tx1"/>
              </a:solidFill>
              <a:uFillTx/>
              <a:latin typeface="Times New Roman" panose="02020603050405020304" charset="0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1915" y="1974850"/>
            <a:ext cx="2860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2.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图形与几何</a:t>
            </a:r>
            <a:endParaRPr lang="zh-CN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0" y="1401445"/>
            <a:ext cx="4040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整理和复习  </a:t>
            </a:r>
            <a:endParaRPr lang="zh-CN" altLang="en-US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670560" y="980440"/>
            <a:ext cx="2178050" cy="1169035"/>
            <a:chOff x="576" y="2837"/>
            <a:chExt cx="3430" cy="1841"/>
          </a:xfrm>
        </p:grpSpPr>
        <p:sp>
          <p:nvSpPr>
            <p:cNvPr id="9" name="立方体 8"/>
            <p:cNvSpPr/>
            <p:nvPr>
              <p:custDataLst>
                <p:tags r:id="rId1"/>
              </p:custDataLst>
            </p:nvPr>
          </p:nvSpPr>
          <p:spPr>
            <a:xfrm>
              <a:off x="687" y="2837"/>
              <a:ext cx="3181" cy="1274"/>
            </a:xfrm>
            <a:prstGeom prst="cube">
              <a:avLst>
                <a:gd name="adj" fmla="val 56014"/>
              </a:avLst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2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576" y="3557"/>
              <a:ext cx="1121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0.3m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1800" y="4050"/>
              <a:ext cx="1121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1.5m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 rot="18780000">
              <a:off x="3281" y="3536"/>
              <a:ext cx="821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1m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5"/>
            </p:custDataLst>
          </p:nvPr>
        </p:nvSpPr>
        <p:spPr>
          <a:xfrm>
            <a:off x="152400" y="2149475"/>
            <a:ext cx="3987165" cy="522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0.3×1.5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0.45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27420" y="352230"/>
            <a:ext cx="1468120" cy="2024575"/>
            <a:chOff x="15549" y="3043"/>
            <a:chExt cx="2312" cy="3266"/>
          </a:xfrm>
        </p:grpSpPr>
        <p:grpSp>
          <p:nvGrpSpPr>
            <p:cNvPr id="18" name="组合 17"/>
            <p:cNvGrpSpPr/>
            <p:nvPr/>
          </p:nvGrpSpPr>
          <p:grpSpPr>
            <a:xfrm>
              <a:off x="15552" y="3867"/>
              <a:ext cx="1546" cy="2409"/>
              <a:chOff x="7802" y="7175"/>
              <a:chExt cx="1546" cy="2409"/>
            </a:xfrm>
          </p:grpSpPr>
          <p:sp>
            <p:nvSpPr>
              <p:cNvPr id="17" name="等腰三角形 16"/>
              <p:cNvSpPr/>
              <p:nvPr>
                <p:custDataLst>
                  <p:tags r:id="rId6"/>
                </p:custDataLst>
              </p:nvPr>
            </p:nvSpPr>
            <p:spPr>
              <a:xfrm rot="10800000" flipH="1">
                <a:off x="7802" y="7576"/>
                <a:ext cx="1546" cy="2008"/>
              </a:xfrm>
              <a:prstGeom prst="triangl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/>
                <a:endParaRPr lang="zh-CN" altLang="en-US" sz="20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7802" y="7175"/>
                <a:ext cx="1546" cy="742"/>
              </a:xfrm>
              <a:prstGeom prst="ellips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/>
                <a:endParaRPr lang="zh-CN" altLang="en-US" sz="20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6206" y="4238"/>
              <a:ext cx="1457" cy="2071"/>
              <a:chOff x="12113" y="4184"/>
              <a:chExt cx="1457" cy="1452"/>
            </a:xfrm>
          </p:grpSpPr>
          <p:cxnSp>
            <p:nvCxnSpPr>
              <p:cNvPr id="33" name="直接箭头连接符 32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13209" y="4186"/>
                <a:ext cx="16" cy="142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cxnSp>
            <p:nvCxnSpPr>
              <p:cNvPr id="34" name="直接连接符 33"/>
              <p:cNvCxnSpPr>
                <a:endCxn id="16" idx="6"/>
              </p:cNvCxnSpPr>
              <p:nvPr>
                <p:custDataLst>
                  <p:tags r:id="rId9"/>
                </p:custDataLst>
              </p:nvPr>
            </p:nvCxnSpPr>
            <p:spPr>
              <a:xfrm flipH="1">
                <a:off x="13005" y="4184"/>
                <a:ext cx="56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直接连接符 34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12113" y="5631"/>
                <a:ext cx="1404" cy="5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7" name="文本框 36"/>
            <p:cNvSpPr txBox="1"/>
            <p:nvPr>
              <p:custDataLst>
                <p:tags r:id="rId11"/>
              </p:custDataLst>
            </p:nvPr>
          </p:nvSpPr>
          <p:spPr>
            <a:xfrm rot="16200000">
              <a:off x="16784" y="4681"/>
              <a:ext cx="152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15cm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 rot="16200000">
              <a:off x="15892" y="2700"/>
              <a:ext cx="1198" cy="1884"/>
              <a:chOff x="14799" y="1611"/>
              <a:chExt cx="1198" cy="1589"/>
            </a:xfrm>
          </p:grpSpPr>
          <p:sp>
            <p:nvSpPr>
              <p:cNvPr id="38" name="文本框 37"/>
              <p:cNvSpPr txBox="1"/>
              <p:nvPr>
                <p:custDataLst>
                  <p:tags r:id="rId12"/>
                </p:custDataLst>
              </p:nvPr>
            </p:nvSpPr>
            <p:spPr>
              <a:xfrm rot="5400000">
                <a:off x="14926" y="2129"/>
                <a:ext cx="1498" cy="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12cm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39" name="直接箭头连接符 38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15278" y="1613"/>
                <a:ext cx="29" cy="129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cxnSp>
            <p:nvCxnSpPr>
              <p:cNvPr id="40" name="直接连接符 39"/>
              <p:cNvCxnSpPr/>
              <p:nvPr>
                <p:custDataLst>
                  <p:tags r:id="rId14"/>
                </p:custDataLst>
              </p:nvPr>
            </p:nvCxnSpPr>
            <p:spPr>
              <a:xfrm rot="5400000">
                <a:off x="15178" y="1248"/>
                <a:ext cx="0" cy="726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直接连接符 40"/>
              <p:cNvCxnSpPr/>
              <p:nvPr>
                <p:custDataLst>
                  <p:tags r:id="rId15"/>
                </p:custDataLst>
              </p:nvPr>
            </p:nvCxnSpPr>
            <p:spPr>
              <a:xfrm flipH="1" flipV="1">
                <a:off x="14799" y="2918"/>
                <a:ext cx="664" cy="8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3" name="文本框 52"/>
          <p:cNvSpPr txBox="1"/>
          <p:nvPr>
            <p:custDataLst>
              <p:tags r:id="rId16"/>
            </p:custDataLst>
          </p:nvPr>
        </p:nvSpPr>
        <p:spPr>
          <a:xfrm>
            <a:off x="4402455" y="3748405"/>
            <a:ext cx="2675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565.2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724400" y="2299335"/>
            <a:ext cx="4194175" cy="865505"/>
            <a:chOff x="11587" y="6437"/>
            <a:chExt cx="6605" cy="1363"/>
          </a:xfrm>
        </p:grpSpPr>
        <p:sp>
          <p:nvSpPr>
            <p:cNvPr id="52" name="文本框 51"/>
            <p:cNvSpPr txBox="1"/>
            <p:nvPr>
              <p:custDataLst>
                <p:tags r:id="rId17"/>
              </p:custDataLst>
            </p:nvPr>
          </p:nvSpPr>
          <p:spPr>
            <a:xfrm>
              <a:off x="11587" y="6727"/>
              <a:ext cx="622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3.14×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12÷2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）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×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15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×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8"/>
              </p:custDataLst>
            </p:nvPr>
          </p:nvSpPr>
          <p:spPr>
            <a:xfrm>
              <a:off x="17624" y="6437"/>
              <a:ext cx="568" cy="1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02455" y="2967990"/>
            <a:ext cx="3395345" cy="865505"/>
            <a:chOff x="11080" y="7265"/>
            <a:chExt cx="5347" cy="1363"/>
          </a:xfrm>
        </p:grpSpPr>
        <p:sp>
          <p:nvSpPr>
            <p:cNvPr id="54" name="文本框 53"/>
            <p:cNvSpPr txBox="1"/>
            <p:nvPr>
              <p:custDataLst>
                <p:tags r:id="rId19"/>
              </p:custDataLst>
            </p:nvPr>
          </p:nvSpPr>
          <p:spPr>
            <a:xfrm>
              <a:off x="11080" y="7575"/>
              <a:ext cx="534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</a:rPr>
                <a:t>＝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3.14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×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36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×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15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×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20"/>
              </p:custDataLst>
            </p:nvPr>
          </p:nvSpPr>
          <p:spPr>
            <a:xfrm>
              <a:off x="15584" y="7265"/>
              <a:ext cx="568" cy="1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3" grpId="0"/>
      <p:bldP spid="5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04800" y="285750"/>
            <a:ext cx="77971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</a:t>
            </a:r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（</a:t>
            </a:r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）做下面两个无盖鱼缸，每个鱼缸至少需要玻璃多少平方分米？</a:t>
            </a:r>
            <a:endParaRPr lang="en-US" altLang="zh-CN" sz="2800" b="1" dirty="0" smtClean="0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6410" y="1504950"/>
            <a:ext cx="2084070" cy="1336675"/>
            <a:chOff x="2615" y="5100"/>
            <a:chExt cx="3282" cy="2105"/>
          </a:xfrm>
        </p:grpSpPr>
        <p:grpSp>
          <p:nvGrpSpPr>
            <p:cNvPr id="7" name="组合 6"/>
            <p:cNvGrpSpPr/>
            <p:nvPr/>
          </p:nvGrpSpPr>
          <p:grpSpPr>
            <a:xfrm>
              <a:off x="2615" y="5100"/>
              <a:ext cx="3282" cy="2105"/>
              <a:chOff x="2648" y="3917"/>
              <a:chExt cx="3282" cy="2105"/>
            </a:xfrm>
          </p:grpSpPr>
          <p:sp>
            <p:nvSpPr>
              <p:cNvPr id="3" name="立方体 2"/>
              <p:cNvSpPr/>
              <p:nvPr>
                <p:custDataLst>
                  <p:tags r:id="rId2"/>
                </p:custDataLst>
              </p:nvPr>
            </p:nvSpPr>
            <p:spPr>
              <a:xfrm>
                <a:off x="2648" y="3917"/>
                <a:ext cx="2913" cy="1591"/>
              </a:xfrm>
              <a:prstGeom prst="cube">
                <a:avLst>
                  <a:gd name="adj" fmla="val 29855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/>
                <a:endParaRPr lang="zh-CN" altLang="en-US" sz="1600"/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141" y="5394"/>
                <a:ext cx="11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70cm</a:t>
                </a:r>
                <a:endParaRPr lang="en-US" altLang="zh-CN" sz="2000" b="1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4"/>
                </p:custDataLst>
              </p:nvPr>
            </p:nvSpPr>
            <p:spPr>
              <a:xfrm rot="18660000">
                <a:off x="4834" y="4851"/>
                <a:ext cx="156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50cm</a:t>
                </a:r>
                <a:endParaRPr lang="en-US" altLang="zh-CN" sz="2000" b="1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6" name="文本框 5"/>
              <p:cNvSpPr txBox="1"/>
              <p:nvPr>
                <p:custDataLst>
                  <p:tags r:id="rId5"/>
                </p:custDataLst>
              </p:nvPr>
            </p:nvSpPr>
            <p:spPr>
              <a:xfrm rot="16200000">
                <a:off x="4053" y="4557"/>
                <a:ext cx="11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60cm</a:t>
                </a:r>
                <a:endParaRPr lang="en-US" altLang="zh-CN" sz="2000" b="1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3093" y="5121"/>
              <a:ext cx="15" cy="44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组合 9"/>
          <p:cNvGrpSpPr/>
          <p:nvPr/>
        </p:nvGrpSpPr>
        <p:grpSpPr>
          <a:xfrm>
            <a:off x="760095" y="3138805"/>
            <a:ext cx="1355725" cy="1296670"/>
            <a:chOff x="-1692" y="4915"/>
            <a:chExt cx="2135" cy="2042"/>
          </a:xfrm>
        </p:grpSpPr>
        <p:grpSp>
          <p:nvGrpSpPr>
            <p:cNvPr id="11" name="组合 10"/>
            <p:cNvGrpSpPr/>
            <p:nvPr/>
          </p:nvGrpSpPr>
          <p:grpSpPr>
            <a:xfrm>
              <a:off x="-1692" y="4915"/>
              <a:ext cx="2135" cy="2042"/>
              <a:chOff x="-1659" y="3732"/>
              <a:chExt cx="2135" cy="2042"/>
            </a:xfrm>
          </p:grpSpPr>
          <p:sp>
            <p:nvSpPr>
              <p:cNvPr id="12" name="立方体 11"/>
              <p:cNvSpPr/>
              <p:nvPr>
                <p:custDataLst>
                  <p:tags r:id="rId7"/>
                </p:custDataLst>
              </p:nvPr>
            </p:nvSpPr>
            <p:spPr>
              <a:xfrm>
                <a:off x="-1659" y="3732"/>
                <a:ext cx="1787" cy="1591"/>
              </a:xfrm>
              <a:prstGeom prst="cube">
                <a:avLst>
                  <a:gd name="adj" fmla="val 30286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/>
                <a:endParaRPr lang="zh-CN" altLang="en-US" sz="1600"/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-1659" y="5146"/>
                <a:ext cx="11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60cm</a:t>
                </a:r>
                <a:endParaRPr lang="en-US" altLang="zh-CN" sz="2000" b="1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9"/>
                </p:custDataLst>
              </p:nvPr>
            </p:nvSpPr>
            <p:spPr>
              <a:xfrm rot="18660000">
                <a:off x="-619" y="4668"/>
                <a:ext cx="156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60cm</a:t>
                </a:r>
                <a:endParaRPr lang="en-US" altLang="zh-CN" sz="2000" b="1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 rot="16200000">
                <a:off x="-1331" y="4404"/>
                <a:ext cx="11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60cm</a:t>
                </a:r>
                <a:endParaRPr lang="en-US" altLang="zh-CN" sz="2000" b="1"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6" name="直接连接符 15"/>
            <p:cNvCxnSpPr/>
            <p:nvPr>
              <p:custDataLst>
                <p:tags r:id="rId11"/>
              </p:custDataLst>
            </p:nvPr>
          </p:nvCxnSpPr>
          <p:spPr>
            <a:xfrm>
              <a:off x="-1218" y="4915"/>
              <a:ext cx="16" cy="47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3276600" y="1200150"/>
            <a:ext cx="551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70×50＋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70×60＋50×60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）×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2971800" y="1722120"/>
            <a:ext cx="2855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＝3500＋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7200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2971800" y="2244090"/>
            <a:ext cx="2743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17900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2944495" y="2653665"/>
            <a:ext cx="369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17900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＝179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2</a:t>
            </a:r>
            <a:endParaRPr lang="en-US" altLang="zh-CN" sz="2800" b="1" baseline="3000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2895600" y="3105150"/>
            <a:ext cx="4318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60×60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5＝18000（cm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62200" y="4149090"/>
            <a:ext cx="63709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答：长方体鱼缸至少需要玻璃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179dm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，正方体鱼缸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至少需要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玻璃180dm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2944495" y="3585210"/>
            <a:ext cx="470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18000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＝180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2</a:t>
            </a:r>
            <a:endParaRPr lang="en-US" altLang="zh-CN" sz="2800" b="1" baseline="3000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20" grpId="0"/>
      <p:bldP spid="21" grpId="0"/>
      <p:bldP spid="21" grpId="1"/>
      <p:bldP spid="29" grpId="0"/>
      <p:bldP spid="29" grpId="1"/>
      <p:bldP spid="19" grpId="0"/>
      <p:bldP spid="19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-152400" y="361950"/>
            <a:ext cx="914654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（</a:t>
            </a:r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）如果把鱼缸都装满水，哪个鱼缸盛水多，多多少升？</a:t>
            </a:r>
            <a:endParaRPr lang="zh-CN" altLang="en-US" sz="2800" b="1" dirty="0" smtClean="0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02130" y="1123950"/>
            <a:ext cx="2084070" cy="1336675"/>
            <a:chOff x="2615" y="5100"/>
            <a:chExt cx="3282" cy="2105"/>
          </a:xfrm>
        </p:grpSpPr>
        <p:grpSp>
          <p:nvGrpSpPr>
            <p:cNvPr id="7" name="组合 6"/>
            <p:cNvGrpSpPr/>
            <p:nvPr/>
          </p:nvGrpSpPr>
          <p:grpSpPr>
            <a:xfrm>
              <a:off x="2615" y="5100"/>
              <a:ext cx="3282" cy="2105"/>
              <a:chOff x="2648" y="3917"/>
              <a:chExt cx="3282" cy="2105"/>
            </a:xfrm>
          </p:grpSpPr>
          <p:sp>
            <p:nvSpPr>
              <p:cNvPr id="3" name="立方体 2"/>
              <p:cNvSpPr/>
              <p:nvPr>
                <p:custDataLst>
                  <p:tags r:id="rId2"/>
                </p:custDataLst>
              </p:nvPr>
            </p:nvSpPr>
            <p:spPr>
              <a:xfrm>
                <a:off x="2648" y="3917"/>
                <a:ext cx="2913" cy="1591"/>
              </a:xfrm>
              <a:prstGeom prst="cube">
                <a:avLst>
                  <a:gd name="adj" fmla="val 29855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/>
                <a:endParaRPr lang="zh-CN" alt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141" y="5394"/>
                <a:ext cx="11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70cm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4"/>
                </p:custDataLst>
              </p:nvPr>
            </p:nvSpPr>
            <p:spPr>
              <a:xfrm rot="18660000">
                <a:off x="4834" y="4851"/>
                <a:ext cx="156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50cm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" name="文本框 5"/>
              <p:cNvSpPr txBox="1"/>
              <p:nvPr>
                <p:custDataLst>
                  <p:tags r:id="rId5"/>
                </p:custDataLst>
              </p:nvPr>
            </p:nvSpPr>
            <p:spPr>
              <a:xfrm rot="16200000">
                <a:off x="4053" y="4557"/>
                <a:ext cx="11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60cm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3093" y="5121"/>
              <a:ext cx="15" cy="44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组合 9"/>
          <p:cNvGrpSpPr/>
          <p:nvPr/>
        </p:nvGrpSpPr>
        <p:grpSpPr>
          <a:xfrm>
            <a:off x="5845175" y="1097280"/>
            <a:ext cx="1355725" cy="1296670"/>
            <a:chOff x="-1692" y="4915"/>
            <a:chExt cx="2135" cy="2042"/>
          </a:xfrm>
        </p:grpSpPr>
        <p:grpSp>
          <p:nvGrpSpPr>
            <p:cNvPr id="11" name="组合 10"/>
            <p:cNvGrpSpPr/>
            <p:nvPr/>
          </p:nvGrpSpPr>
          <p:grpSpPr>
            <a:xfrm>
              <a:off x="-1692" y="4915"/>
              <a:ext cx="2135" cy="2042"/>
              <a:chOff x="-1659" y="3732"/>
              <a:chExt cx="2135" cy="2042"/>
            </a:xfrm>
          </p:grpSpPr>
          <p:sp>
            <p:nvSpPr>
              <p:cNvPr id="12" name="立方体 11"/>
              <p:cNvSpPr/>
              <p:nvPr>
                <p:custDataLst>
                  <p:tags r:id="rId7"/>
                </p:custDataLst>
              </p:nvPr>
            </p:nvSpPr>
            <p:spPr>
              <a:xfrm>
                <a:off x="-1659" y="3732"/>
                <a:ext cx="1787" cy="1591"/>
              </a:xfrm>
              <a:prstGeom prst="cube">
                <a:avLst>
                  <a:gd name="adj" fmla="val 30286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/>
                <a:endParaRPr lang="zh-CN" alt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-1659" y="5146"/>
                <a:ext cx="11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60cm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9"/>
                </p:custDataLst>
              </p:nvPr>
            </p:nvSpPr>
            <p:spPr>
              <a:xfrm rot="18660000">
                <a:off x="-619" y="4668"/>
                <a:ext cx="156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60cm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 rot="16200000">
                <a:off x="-1331" y="4404"/>
                <a:ext cx="11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60cm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6" name="直接连接符 15"/>
            <p:cNvCxnSpPr/>
            <p:nvPr>
              <p:custDataLst>
                <p:tags r:id="rId11"/>
              </p:custDataLst>
            </p:nvPr>
          </p:nvCxnSpPr>
          <p:spPr>
            <a:xfrm>
              <a:off x="-1218" y="4915"/>
              <a:ext cx="16" cy="47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533400" y="2591435"/>
            <a:ext cx="46736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70×60×50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210000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5181600" y="2591435"/>
            <a:ext cx="2987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210000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210L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533400" y="3181350"/>
            <a:ext cx="46736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60×60×60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216000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5181600" y="3181350"/>
            <a:ext cx="305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216000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216L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2286000" y="3738245"/>
            <a:ext cx="16071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210＜216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7"/>
            </p:custDataLst>
          </p:nvPr>
        </p:nvSpPr>
        <p:spPr>
          <a:xfrm>
            <a:off x="4650105" y="3730625"/>
            <a:ext cx="28555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216－210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)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1981200" y="4400550"/>
            <a:ext cx="53657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答：正方体鱼缸盛水多，多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升。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  <p:bldP spid="17" grpId="1"/>
      <p:bldP spid="18" grpId="1"/>
      <p:bldP spid="19" grpId="1"/>
      <p:bldP spid="25" grpId="1"/>
      <p:bldP spid="27" grpId="0"/>
      <p:bldP spid="27" grpId="1"/>
      <p:bldP spid="28" grpId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52400" y="361950"/>
            <a:ext cx="872807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fontAlgn="auto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将一根圆木锯成相同的两块，求其中一块木料的表面积和体积。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194" t="14101" r="1475" b="3582"/>
          <a:stretch>
            <a:fillRect/>
          </a:stretch>
        </p:blipFill>
        <p:spPr>
          <a:xfrm>
            <a:off x="4495800" y="1200150"/>
            <a:ext cx="4384675" cy="6858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30555" y="1923415"/>
            <a:ext cx="7402195" cy="50673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0.5÷2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＋0.5×4＋3.14×0.5×4÷2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304800" y="2432050"/>
            <a:ext cx="3300730" cy="47942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＝0.19625＋2＋3.14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304800" y="2952750"/>
            <a:ext cx="2208530" cy="47942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5.34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57200" y="142240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等线" panose="02010600030101010101" charset="-122"/>
              </a:rPr>
              <a:t>表面积：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04800" y="349821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等线" panose="02010600030101010101" charset="-122"/>
              </a:rPr>
              <a:t>体积：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295400" y="3486150"/>
            <a:ext cx="4687570" cy="47942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0.5÷2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×4÷2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257800" y="3486150"/>
            <a:ext cx="22891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-257175" algn="l" defTabSz="685800">
              <a:spcBef>
                <a:spcPct val="20000"/>
              </a:spcBef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0.39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等线" panose="0201060003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762000" y="4019550"/>
            <a:ext cx="65151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答：其中一块木料的表面积约是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5.34m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，体积约是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0.39m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  <p:bldP spid="17" grpId="0"/>
      <p:bldP spid="11" grpId="0"/>
      <p:bldP spid="11" grpId="1"/>
      <p:bldP spid="9" grpId="0"/>
      <p:bldP spid="9" grpId="1"/>
      <p:bldP spid="10" grpId="0"/>
      <p:bldP spid="10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28600" y="666750"/>
            <a:ext cx="93345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6.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等底等高的一个圆柱和一个圆锥，他们的体积之和是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68cm</a:t>
            </a:r>
            <a:r>
              <a:rPr lang="en-US" altLang="zh-CN" sz="2800" b="1" baseline="30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，圆柱的体积是多少？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90520" y="2071370"/>
            <a:ext cx="1807845" cy="953135"/>
            <a:chOff x="5194" y="3766"/>
            <a:chExt cx="2847" cy="1501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5194" y="4154"/>
              <a:ext cx="141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68×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6630" y="3766"/>
              <a:ext cx="1411" cy="1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  3   </a:t>
              </a:r>
              <a:endParaRPr lang="en-US" altLang="zh-CN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l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3＋1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714240" y="2317750"/>
            <a:ext cx="21805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（cm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等线" panose="0201060003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505710" y="3105150"/>
            <a:ext cx="4131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答：圆柱的体积是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51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cm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3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。</a:t>
            </a:r>
            <a:endParaRPr lang="zh-CN" altLang="en-US" sz="2800" b="1" baseline="-2500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200" y="285750"/>
            <a:ext cx="8279130" cy="99441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7.</a:t>
            </a: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下面的领奖台由四个相同的长方体木块拼合而成。在它的前、后两面涂上白色油漆，上面和侧面铺上红色地毯。　</a:t>
            </a:r>
            <a:endParaRPr lang="zh-CN" altLang="en-US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0" y="1885950"/>
            <a:ext cx="6985000" cy="76835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）需要涂油漆部分的面积是多少？　</a:t>
            </a:r>
            <a:endParaRPr lang="zh-CN" altLang="en-US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524000" y="2800350"/>
            <a:ext cx="4739640" cy="47942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40×20×8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＝6400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等线" panose="02010600030101010101" charset="-122"/>
            </a:endParaRPr>
          </a:p>
          <a:p>
            <a:pPr marL="0" fontAlgn="auto">
              <a:spcAft>
                <a:spcPts val="0"/>
              </a:spcAft>
              <a:buFontTx/>
              <a:buNone/>
            </a:pP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066800" y="3425825"/>
            <a:ext cx="6619875" cy="57213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答：涂油漆的面积是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6400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189" t="11612" r="12610"/>
          <a:stretch>
            <a:fillRect/>
          </a:stretch>
        </p:blipFill>
        <p:spPr>
          <a:xfrm>
            <a:off x="5867400" y="1428750"/>
            <a:ext cx="3130550" cy="13963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8420" y="1998345"/>
            <a:ext cx="8486140" cy="58293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）做这个领奖台需要多少立方米木料？　</a:t>
            </a:r>
            <a:endParaRPr lang="zh-CN" altLang="en-US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234440" y="2553970"/>
            <a:ext cx="6122670" cy="59372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40×20×30×4＝96000（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85800" y="4095750"/>
            <a:ext cx="6937375" cy="75819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答：做这个领奖台需要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0.096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木料。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189" t="11612" r="12610"/>
          <a:stretch>
            <a:fillRect/>
          </a:stretch>
        </p:blipFill>
        <p:spPr>
          <a:xfrm>
            <a:off x="2514600" y="133350"/>
            <a:ext cx="4071620" cy="1816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86535" y="3324860"/>
            <a:ext cx="32105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96000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0.096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/>
      <p:bldP spid="4" grpId="1"/>
      <p:bldP spid="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600" y="2114550"/>
            <a:ext cx="9826625" cy="61912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）想一想：地毯展开后是什么图形，面积是多少？　</a:t>
            </a:r>
            <a:endParaRPr lang="zh-CN" altLang="en-US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295400" y="3562350"/>
            <a:ext cx="6991985" cy="47942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40×3＋20×4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×30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＝6000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  <a:p>
            <a:pPr marL="0" fontAlgn="auto">
              <a:spcAft>
                <a:spcPts val="0"/>
              </a:spcAft>
              <a:buFontTx/>
              <a:buNone/>
            </a:pP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76580" y="4095750"/>
            <a:ext cx="8308975" cy="58229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556895" indent="-21399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marL="0" fontAlgn="auto">
              <a:spcAft>
                <a:spcPts val="0"/>
              </a:spcAft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答：地毯展开后是个长方形，面积是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6000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189" t="11612" r="12610"/>
          <a:stretch>
            <a:fillRect/>
          </a:stretch>
        </p:blipFill>
        <p:spPr>
          <a:xfrm>
            <a:off x="3107690" y="133350"/>
            <a:ext cx="3225800" cy="143891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616200" y="1504950"/>
            <a:ext cx="4472940" cy="62420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2800" b="1" dirty="0">
                <a:solidFill>
                  <a:sysClr val="windowText" lastClr="000000"/>
                </a:solidFill>
                <a:latin typeface="Times New Roman" panose="02020603050405020304" charset="0"/>
                <a:sym typeface="等线" panose="02010600030101010101" charset="-122"/>
              </a:rPr>
              <a:t>上面和侧面铺上红色地毯。</a:t>
            </a:r>
            <a:endParaRPr lang="zh-CN" altLang="en-US" sz="2800" b="1" dirty="0">
              <a:solidFill>
                <a:sysClr val="windowText" lastClr="000000"/>
              </a:solidFill>
              <a:latin typeface="Times New Roman" panose="02020603050405020304" charset="0"/>
              <a:sym typeface="等线" panose="0201060003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00400" y="2733675"/>
            <a:ext cx="3060700" cy="680720"/>
            <a:chOff x="5436" y="5302"/>
            <a:chExt cx="4820" cy="1072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5436" y="5302"/>
              <a:ext cx="4821" cy="107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/>
                  </a:solidFill>
                </a14:hiddenFill>
              </a:ext>
            </a:extLst>
          </p:spPr>
          <p:txBody>
            <a:bodyPr rtlCol="0" anchor="ctr"/>
            <a:p>
              <a:pPr algn="ctr"/>
              <a:endParaRPr lang="zh-CN" alt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>
              <a:off x="7298" y="5302"/>
              <a:ext cx="1" cy="10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>
              <a:off x="6845" y="5302"/>
              <a:ext cx="1" cy="10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直接连接符 13"/>
            <p:cNvCxnSpPr/>
            <p:nvPr>
              <p:custDataLst>
                <p:tags r:id="rId10"/>
              </p:custDataLst>
            </p:nvPr>
          </p:nvCxnSpPr>
          <p:spPr>
            <a:xfrm>
              <a:off x="5939" y="5302"/>
              <a:ext cx="1" cy="10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/>
            <p:cNvCxnSpPr/>
            <p:nvPr>
              <p:custDataLst>
                <p:tags r:id="rId11"/>
              </p:custDataLst>
            </p:nvPr>
          </p:nvCxnSpPr>
          <p:spPr>
            <a:xfrm>
              <a:off x="8717" y="5302"/>
              <a:ext cx="1" cy="10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" name="直接连接符 15"/>
            <p:cNvCxnSpPr/>
            <p:nvPr>
              <p:custDataLst>
                <p:tags r:id="rId12"/>
              </p:custDataLst>
            </p:nvPr>
          </p:nvCxnSpPr>
          <p:spPr>
            <a:xfrm>
              <a:off x="8264" y="5302"/>
              <a:ext cx="1" cy="10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" name="直接连接符 16"/>
            <p:cNvCxnSpPr/>
            <p:nvPr>
              <p:custDataLst>
                <p:tags r:id="rId13"/>
              </p:custDataLst>
            </p:nvPr>
          </p:nvCxnSpPr>
          <p:spPr>
            <a:xfrm>
              <a:off x="10256" y="5302"/>
              <a:ext cx="1" cy="10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直接连接符 17"/>
            <p:cNvCxnSpPr/>
            <p:nvPr>
              <p:custDataLst>
                <p:tags r:id="rId14"/>
              </p:custDataLst>
            </p:nvPr>
          </p:nvCxnSpPr>
          <p:spPr>
            <a:xfrm>
              <a:off x="9803" y="5302"/>
              <a:ext cx="1" cy="10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859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整理复习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1120140" y="2558415"/>
            <a:ext cx="1485265" cy="697230"/>
          </a:xfrm>
          <a:prstGeom prst="cube">
            <a:avLst/>
          </a:prstGeom>
          <a:noFill/>
          <a:ln w="19050">
            <a:solidFill>
              <a:srgbClr val="07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立方体 16"/>
          <p:cNvSpPr/>
          <p:nvPr/>
        </p:nvSpPr>
        <p:spPr>
          <a:xfrm>
            <a:off x="3354705" y="2297430"/>
            <a:ext cx="1224280" cy="1179830"/>
          </a:xfrm>
          <a:prstGeom prst="cube">
            <a:avLst/>
          </a:prstGeom>
          <a:noFill/>
          <a:ln w="19050">
            <a:solidFill>
              <a:srgbClr val="07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柱形 17"/>
          <p:cNvSpPr/>
          <p:nvPr/>
        </p:nvSpPr>
        <p:spPr>
          <a:xfrm>
            <a:off x="5382895" y="2277745"/>
            <a:ext cx="838200" cy="1219200"/>
          </a:xfrm>
          <a:prstGeom prst="can">
            <a:avLst/>
          </a:prstGeom>
          <a:noFill/>
          <a:ln w="19050">
            <a:solidFill>
              <a:srgbClr val="07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363" name="组合 13"/>
          <p:cNvGrpSpPr/>
          <p:nvPr/>
        </p:nvGrpSpPr>
        <p:grpSpPr>
          <a:xfrm>
            <a:off x="6944995" y="1924685"/>
            <a:ext cx="1130935" cy="1572260"/>
            <a:chOff x="3817967" y="2580831"/>
            <a:chExt cx="1308283" cy="2097110"/>
          </a:xfrm>
        </p:grpSpPr>
        <p:sp>
          <p:nvSpPr>
            <p:cNvPr id="20" name="不完整圆 9"/>
            <p:cNvSpPr/>
            <p:nvPr/>
          </p:nvSpPr>
          <p:spPr>
            <a:xfrm>
              <a:off x="3817967" y="2580831"/>
              <a:ext cx="1308283" cy="2097110"/>
            </a:xfrm>
            <a:custGeom>
              <a:avLst/>
              <a:gdLst>
                <a:gd name="connsiteX0" fmla="*/ 2362403 w 3419476"/>
                <a:gd name="connsiteY0" fmla="*/ 4026594 h 4185056"/>
                <a:gd name="connsiteX1" fmla="*/ 1054120 w 3419476"/>
                <a:gd name="connsiteY1" fmla="*/ 4025097 h 4185056"/>
                <a:gd name="connsiteX2" fmla="*/ 1709738 w 3419476"/>
                <a:gd name="connsiteY2" fmla="*/ 2092528 h 4185056"/>
                <a:gd name="connsiteX3" fmla="*/ 2362403 w 3419476"/>
                <a:gd name="connsiteY3" fmla="*/ 4026594 h 4185056"/>
                <a:gd name="connsiteX0-1" fmla="*/ 1308283 w 1308283"/>
                <a:gd name="connsiteY0-2" fmla="*/ 1934066 h 2086356"/>
                <a:gd name="connsiteX1-3" fmla="*/ 0 w 1308283"/>
                <a:gd name="connsiteY1-4" fmla="*/ 1932569 h 2086356"/>
                <a:gd name="connsiteX2-5" fmla="*/ 655618 w 1308283"/>
                <a:gd name="connsiteY2-6" fmla="*/ 0 h 2086356"/>
                <a:gd name="connsiteX3-7" fmla="*/ 1308283 w 1308283"/>
                <a:gd name="connsiteY3-8" fmla="*/ 1934066 h 2086356"/>
                <a:gd name="connsiteX0-9" fmla="*/ 1308283 w 1308283"/>
                <a:gd name="connsiteY0-10" fmla="*/ 1934066 h 2092802"/>
                <a:gd name="connsiteX1-11" fmla="*/ 0 w 1308283"/>
                <a:gd name="connsiteY1-12" fmla="*/ 1932569 h 2092802"/>
                <a:gd name="connsiteX2-13" fmla="*/ 655618 w 1308283"/>
                <a:gd name="connsiteY2-14" fmla="*/ 0 h 2092802"/>
                <a:gd name="connsiteX3-15" fmla="*/ 1308283 w 1308283"/>
                <a:gd name="connsiteY3-16" fmla="*/ 1934066 h 2092802"/>
                <a:gd name="connsiteX0-17" fmla="*/ 1308283 w 1308283"/>
                <a:gd name="connsiteY0-18" fmla="*/ 1934066 h 2097110"/>
                <a:gd name="connsiteX1-19" fmla="*/ 0 w 1308283"/>
                <a:gd name="connsiteY1-20" fmla="*/ 1932569 h 2097110"/>
                <a:gd name="connsiteX2-21" fmla="*/ 655618 w 1308283"/>
                <a:gd name="connsiteY2-22" fmla="*/ 0 h 2097110"/>
                <a:gd name="connsiteX3-23" fmla="*/ 1308283 w 1308283"/>
                <a:gd name="connsiteY3-24" fmla="*/ 1934066 h 2097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8283" h="2097110">
                  <a:moveTo>
                    <a:pt x="1308283" y="1934066"/>
                  </a:moveTo>
                  <a:cubicBezTo>
                    <a:pt x="1251223" y="2162536"/>
                    <a:pt x="42448" y="2140566"/>
                    <a:pt x="0" y="1932569"/>
                  </a:cubicBezTo>
                  <a:lnTo>
                    <a:pt x="655618" y="0"/>
                  </a:lnTo>
                  <a:lnTo>
                    <a:pt x="1308283" y="1934066"/>
                  </a:lnTo>
                  <a:close/>
                </a:path>
              </a:pathLst>
            </a:custGeom>
            <a:noFill/>
            <a:ln w="19050">
              <a:solidFill>
                <a:srgbClr val="078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822730" y="4355675"/>
              <a:ext cx="1300345" cy="317503"/>
            </a:xfrm>
            <a:prstGeom prst="ellipse">
              <a:avLst/>
            </a:prstGeom>
            <a:noFill/>
            <a:ln w="19050">
              <a:solidFill>
                <a:srgbClr val="0787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80285" y="438150"/>
            <a:ext cx="5437505" cy="1562100"/>
            <a:chOff x="3951" y="5010"/>
            <a:chExt cx="8563" cy="2460"/>
          </a:xfrm>
        </p:grpSpPr>
        <p:pic>
          <p:nvPicPr>
            <p:cNvPr id="22" name="图片 21" descr="熊01 拷贝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560" y="5010"/>
              <a:ext cx="1955" cy="2461"/>
            </a:xfrm>
            <a:prstGeom prst="rect">
              <a:avLst/>
            </a:prstGeom>
          </p:spPr>
        </p:pic>
        <p:sp>
          <p:nvSpPr>
            <p:cNvPr id="23" name="圆角矩形标注 22"/>
            <p:cNvSpPr/>
            <p:nvPr/>
          </p:nvSpPr>
          <p:spPr>
            <a:xfrm>
              <a:off x="3951" y="5490"/>
              <a:ext cx="6609" cy="972"/>
            </a:xfrm>
            <a:prstGeom prst="wedgeRoundRectCallout">
              <a:avLst>
                <a:gd name="adj1" fmla="val 55537"/>
                <a:gd name="adj2" fmla="val 40108"/>
                <a:gd name="adj3" fmla="val 16667"/>
              </a:avLst>
            </a:prstGeom>
            <a:noFill/>
            <a:ln w="19050">
              <a:solidFill>
                <a:srgbClr val="0071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我们学过哪些立体图形？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00200" y="3943350"/>
            <a:ext cx="6217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latin typeface="宋体" panose="02010600030101010101" pitchFamily="2" charset="-122"/>
                <a:sym typeface="+mn-ea"/>
              </a:rPr>
              <a:t>上面这些立体图形各有什么特点？</a:t>
            </a:r>
            <a:endParaRPr lang="zh-CN" altLang="en-US" sz="2800" b="1">
              <a:latin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5" grpId="0" build="p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684780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33400" y="418465"/>
          <a:ext cx="8175625" cy="392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/>
                <a:gridCol w="3838575"/>
                <a:gridCol w="3295015"/>
              </a:tblGrid>
              <a:tr h="54419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60909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lang="zh-CN" altLang="en-US" sz="200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01600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5819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11145" y="418465"/>
            <a:ext cx="1426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</a:rPr>
              <a:t>长方体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8230" y="440690"/>
            <a:ext cx="1426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</a:rPr>
              <a:t>正方体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8030" y="1431290"/>
            <a:ext cx="548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</a:rPr>
              <a:t>面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4695" y="2766060"/>
            <a:ext cx="589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</a:rPr>
              <a:t>棱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3400" y="3714750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</a:rPr>
              <a:t>顶点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10" name="Text Box 44"/>
          <p:cNvSpPr>
            <a:spLocks noChangeArrowheads="1"/>
          </p:cNvSpPr>
          <p:nvPr/>
        </p:nvSpPr>
        <p:spPr bwMode="auto">
          <a:xfrm>
            <a:off x="1738630" y="998220"/>
            <a:ext cx="3637280" cy="1640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个面，一般都是长方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形，也可能有两个相对的面是正方形；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相对的面面积相等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2" name="Text Box 47"/>
          <p:cNvSpPr>
            <a:spLocks noChangeArrowheads="1"/>
          </p:cNvSpPr>
          <p:nvPr/>
        </p:nvSpPr>
        <p:spPr bwMode="auto">
          <a:xfrm>
            <a:off x="5624830" y="1126490"/>
            <a:ext cx="2986405" cy="1383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个面都是完全相同的正方形，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面积都相等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3" name="Text Box 42"/>
          <p:cNvSpPr>
            <a:spLocks noChangeArrowheads="1"/>
          </p:cNvSpPr>
          <p:nvPr/>
        </p:nvSpPr>
        <p:spPr bwMode="auto">
          <a:xfrm>
            <a:off x="1731645" y="2574290"/>
            <a:ext cx="3481705" cy="95059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条棱，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相对的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4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条棱长度相等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4" name="Text Box 49"/>
          <p:cNvSpPr>
            <a:spLocks noChangeArrowheads="1"/>
          </p:cNvSpPr>
          <p:nvPr/>
        </p:nvSpPr>
        <p:spPr bwMode="auto">
          <a:xfrm>
            <a:off x="5472430" y="2776220"/>
            <a:ext cx="317627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条棱长度都相等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5" name="Text Box 42"/>
          <p:cNvSpPr>
            <a:spLocks noChangeArrowheads="1"/>
          </p:cNvSpPr>
          <p:nvPr/>
        </p:nvSpPr>
        <p:spPr bwMode="auto">
          <a:xfrm>
            <a:off x="2667000" y="3714750"/>
            <a:ext cx="155067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个顶点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6" name="Text Box 42"/>
          <p:cNvSpPr>
            <a:spLocks noChangeArrowheads="1"/>
          </p:cNvSpPr>
          <p:nvPr/>
        </p:nvSpPr>
        <p:spPr bwMode="auto">
          <a:xfrm>
            <a:off x="6381750" y="3714750"/>
            <a:ext cx="147193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个顶点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5400" y="4345940"/>
            <a:ext cx="6776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latin typeface="Times New Roman" panose="02020603050405020304" charset="0"/>
                <a:sym typeface="+mn-ea"/>
              </a:rPr>
              <a:t>长方体与正方体有什么相同点和不同点？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2" grpId="0" bldLvl="0"/>
      <p:bldP spid="13" grpId="0" bldLvl="0"/>
      <p:bldP spid="14" grpId="0" bldLvl="0"/>
      <p:bldP spid="15" grpId="0" bldLvl="0"/>
      <p:bldP spid="16" grpId="0" bldLvl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6743" y="354648"/>
            <a:ext cx="73329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圆柱与圆锥可以各由什么平面图形旋转而成？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17" descr="6B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533" y="1188720"/>
            <a:ext cx="520700" cy="163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9" descr="6B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48" y="2953068"/>
            <a:ext cx="958850" cy="182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2243455" y="1188720"/>
            <a:ext cx="4487545" cy="1105535"/>
          </a:xfrm>
          <a:prstGeom prst="wedgeRoundRectCallout">
            <a:avLst>
              <a:gd name="adj1" fmla="val 60036"/>
              <a:gd name="adj2" fmla="val -1889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长方形沿一条边旋转一周，可以得到一个圆柱。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364740" y="3116580"/>
            <a:ext cx="4143375" cy="1659255"/>
          </a:xfrm>
          <a:prstGeom prst="wedgeRoundRectCallout">
            <a:avLst>
              <a:gd name="adj1" fmla="val 60194"/>
              <a:gd name="adj2" fmla="val -916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直角三角形沿其中一条直角边旋转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一周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，可以得到一个圆锥。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 descr="男01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65" y="919480"/>
            <a:ext cx="1048385" cy="2197100"/>
          </a:xfrm>
          <a:prstGeom prst="rect">
            <a:avLst/>
          </a:prstGeom>
        </p:spPr>
      </p:pic>
      <p:pic>
        <p:nvPicPr>
          <p:cNvPr id="6" name="图片 5" descr="女01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65" y="2999105"/>
            <a:ext cx="1022985" cy="2144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47370" y="554355"/>
          <a:ext cx="7792720" cy="348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/>
                <a:gridCol w="3838575"/>
                <a:gridCol w="2912110"/>
              </a:tblGrid>
              <a:tr h="6324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>
                        <a:alpha val="74118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>
                        <a:alpha val="74118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>
                        <a:alpha val="74118"/>
                      </a:srgbClr>
                    </a:solidFill>
                  </a:tcPr>
                </a:tc>
              </a:tr>
              <a:tr h="103378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rgbClr val="FFEBAD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/>
                    </a:solidFill>
                  </a:tcPr>
                </a:tc>
              </a:tr>
              <a:tr h="9074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/>
                    </a:solidFill>
                  </a:tcPr>
                </a:tc>
              </a:tr>
              <a:tr h="90678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EBAD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32100" y="603250"/>
            <a:ext cx="96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圆柱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1255" y="603250"/>
            <a:ext cx="937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圆锥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9440" y="1456055"/>
            <a:ext cx="96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底面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9440" y="2498090"/>
            <a:ext cx="96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侧面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2635" y="3267710"/>
            <a:ext cx="633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高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581" name="矩形 15"/>
          <p:cNvSpPr/>
          <p:nvPr/>
        </p:nvSpPr>
        <p:spPr>
          <a:xfrm>
            <a:off x="1913255" y="1422400"/>
            <a:ext cx="3108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两个完全相同的圆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582" name="矩形 16"/>
          <p:cNvSpPr/>
          <p:nvPr/>
        </p:nvSpPr>
        <p:spPr>
          <a:xfrm>
            <a:off x="1913255" y="2190750"/>
            <a:ext cx="32258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展开是一个长方形或正方形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585" name="矩形 19"/>
          <p:cNvSpPr/>
          <p:nvPr/>
        </p:nvSpPr>
        <p:spPr>
          <a:xfrm>
            <a:off x="1642110" y="3113405"/>
            <a:ext cx="36582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两底面之间的距离（无数条）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583" name="矩形 17"/>
          <p:cNvSpPr/>
          <p:nvPr/>
        </p:nvSpPr>
        <p:spPr>
          <a:xfrm>
            <a:off x="6047105" y="1517650"/>
            <a:ext cx="14103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一个圆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584" name="矩形 18"/>
          <p:cNvSpPr/>
          <p:nvPr/>
        </p:nvSpPr>
        <p:spPr>
          <a:xfrm>
            <a:off x="5709920" y="2406015"/>
            <a:ext cx="23768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展开是个扇形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586" name="矩形 20"/>
          <p:cNvSpPr/>
          <p:nvPr/>
        </p:nvSpPr>
        <p:spPr>
          <a:xfrm>
            <a:off x="5546090" y="3113405"/>
            <a:ext cx="29444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顶点到底面圆心的距离（一条）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14600" y="4095750"/>
            <a:ext cx="42011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圆柱与圆锥有什么关系</a:t>
            </a:r>
            <a:r>
              <a:rPr lang="zh-CN" altLang="en-US" sz="2800" b="1">
                <a:latin typeface="Times New Roman" panose="02020603050405020304" charset="0"/>
                <a:sym typeface="+mn-ea"/>
              </a:rPr>
              <a:t>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1" grpId="0"/>
      <p:bldP spid="23583" grpId="0"/>
      <p:bldP spid="23582" grpId="0"/>
      <p:bldP spid="23584" grpId="0"/>
      <p:bldP spid="23585" grpId="0"/>
      <p:bldP spid="2358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5800" y="285750"/>
            <a:ext cx="2534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把下表填完整。</a:t>
            </a:r>
            <a:endParaRPr lang="zh-CN" altLang="en-US" sz="2800" b="1"/>
          </a:p>
        </p:txBody>
      </p:sp>
      <p:graphicFrame>
        <p:nvGraphicFramePr>
          <p:cNvPr id="3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3725" y="972185"/>
          <a:ext cx="7559675" cy="3973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725"/>
                <a:gridCol w="3072130"/>
                <a:gridCol w="1377950"/>
                <a:gridCol w="1245870"/>
              </a:tblGrid>
              <a:tr h="495935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立体图形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表面积计算公式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50" marR="91450" marT="45706" marB="45706" anchor="ctr"/>
                </a:tc>
                <a:tc gridSpan="2"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体积计算公式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50" marR="91450" marT="45706" marB="45706" anchor="ctr"/>
                </a:tc>
                <a:tc hMerge="1">
                  <a:tcPr/>
                </a:tc>
              </a:tr>
              <a:tr h="725170">
                <a:tc>
                  <a:txBody>
                    <a:bodyPr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 rowSpan="3">
                  <a:txBody>
                    <a:bodyPr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</a:tr>
              <a:tr h="821690">
                <a:tc>
                  <a:txBody>
                    <a:bodyPr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 vMerge="1">
                  <a:tcPr/>
                </a:tc>
              </a:tr>
              <a:tr h="984250">
                <a:tc>
                  <a:txBody>
                    <a:bodyPr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 vMerge="1">
                  <a:tcPr/>
                </a:tc>
              </a:tr>
              <a:tr h="924560">
                <a:tc>
                  <a:txBody>
                    <a:bodyPr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tc gridSpan="2">
                  <a:txBody>
                    <a:bodyPr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tc hMerge="1">
                  <a:tcPr anchor="ctr"/>
                </a:tc>
              </a:tr>
            </a:tbl>
          </a:graphicData>
        </a:graphic>
      </p:graphicFrame>
      <p:pic>
        <p:nvPicPr>
          <p:cNvPr id="15390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915" y="1577340"/>
            <a:ext cx="981075" cy="605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1" name="Pictur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650" y="2264410"/>
            <a:ext cx="712470" cy="756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2" name="Picture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3102293"/>
            <a:ext cx="649288" cy="811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3" name="Picture 45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093210"/>
            <a:ext cx="553085" cy="80391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0" name="直接连接符 19"/>
          <p:cNvCxnSpPr/>
          <p:nvPr/>
        </p:nvCxnSpPr>
        <p:spPr>
          <a:xfrm>
            <a:off x="3390900" y="4474210"/>
            <a:ext cx="96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469198" y="1690688"/>
            <a:ext cx="3219450" cy="4914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ab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ah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bh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20085" y="2392363"/>
            <a:ext cx="1136015" cy="4914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endParaRPr kumimoji="0" lang="en-US" altLang="zh-CN" sz="26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3200" y="3268345"/>
            <a:ext cx="2637155" cy="49149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2π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rh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+2π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kumimoji="0" lang="en-US" altLang="zh-CN" sz="26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78793" y="1690688"/>
            <a:ext cx="1249045" cy="4914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abh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38800" y="2416810"/>
            <a:ext cx="1007745" cy="4914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62283" y="3255010"/>
            <a:ext cx="1335405" cy="4914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π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34200" y="2568893"/>
            <a:ext cx="1102360" cy="4914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Sh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943283" y="4121786"/>
            <a:ext cx="1583055" cy="706438"/>
            <a:chOff x="4788840" y="3793664"/>
            <a:chExt cx="1583956" cy="706181"/>
          </a:xfrm>
        </p:grpSpPr>
        <p:sp>
          <p:nvSpPr>
            <p:cNvPr id="25" name="矩形 24"/>
            <p:cNvSpPr/>
            <p:nvPr/>
          </p:nvSpPr>
          <p:spPr>
            <a:xfrm>
              <a:off x="4788840" y="3917126"/>
              <a:ext cx="1583956" cy="49131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1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V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＝   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π</a:t>
              </a:r>
              <a:r>
                <a:rPr kumimoji="0" lang="en-US" altLang="zh-CN" sz="2600" b="1" i="1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  <a:r>
                <a:rPr kumimoji="0" lang="en-US" altLang="zh-CN" sz="2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kumimoji="0" lang="en-US" altLang="zh-CN" sz="2600" b="1" i="1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aphicFrame>
          <p:nvGraphicFramePr>
            <p:cNvPr id="15406" name="对象 25"/>
            <p:cNvGraphicFramePr>
              <a:graphicFrameLocks noChangeAspect="1"/>
            </p:cNvGraphicFramePr>
            <p:nvPr/>
          </p:nvGraphicFramePr>
          <p:xfrm>
            <a:off x="5449833" y="3793664"/>
            <a:ext cx="264818" cy="706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6" imgW="152400" imgH="405765" progId="Equation.DSMT4">
                    <p:embed/>
                  </p:oleObj>
                </mc:Choice>
                <mc:Fallback>
                  <p:oleObj name="" r:id="rId6" imgW="152400" imgH="405765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449833" y="3793664"/>
                          <a:ext cx="264818" cy="7061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22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990" y="200660"/>
            <a:ext cx="2623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" y="1172210"/>
            <a:ext cx="6737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怎样测量出一块拳头大的鹅卵石的体积？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800" y="1942465"/>
            <a:ext cx="77800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在量杯中放一些水，记下水面的刻度，把鹅卵石完全浸入水中，保证量杯中的水未溢出，记下放入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鹅卵石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后量杯中水面的刻度，两个刻度的差就是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鹅卵石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的体积。</a:t>
            </a:r>
            <a:endParaRPr lang="zh-CN" altLang="zh-CN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34715" y="3943350"/>
            <a:ext cx="1944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（合理即可）</a:t>
            </a:r>
            <a:endParaRPr lang="zh-CN" altLang="en-US" sz="24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2" name="TextBox 1"/>
          <p:cNvSpPr txBox="1"/>
          <p:nvPr/>
        </p:nvSpPr>
        <p:spPr>
          <a:xfrm>
            <a:off x="335598" y="590550"/>
            <a:ext cx="8145462" cy="1210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在方格纸上分别画出从不同方向看左边立体图形所看到的形状。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33" r="922" b="20935"/>
          <a:stretch>
            <a:fillRect/>
          </a:stretch>
        </p:blipFill>
        <p:spPr>
          <a:xfrm>
            <a:off x="392113" y="1730058"/>
            <a:ext cx="8359775" cy="170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TextBox 1"/>
          <p:cNvSpPr txBox="1"/>
          <p:nvPr/>
        </p:nvSpPr>
        <p:spPr>
          <a:xfrm>
            <a:off x="3844925" y="3373120"/>
            <a:ext cx="938213" cy="570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</a:rPr>
              <a:t>前面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25608" name="TextBox 1"/>
          <p:cNvSpPr txBox="1"/>
          <p:nvPr/>
        </p:nvSpPr>
        <p:spPr>
          <a:xfrm>
            <a:off x="5734050" y="3395345"/>
            <a:ext cx="938213" cy="50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</a:rPr>
              <a:t>左面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25609" name="TextBox 1"/>
          <p:cNvSpPr txBox="1"/>
          <p:nvPr/>
        </p:nvSpPr>
        <p:spPr>
          <a:xfrm>
            <a:off x="7445375" y="3354070"/>
            <a:ext cx="938213" cy="50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</a:rPr>
              <a:t>上面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95370" y="2887980"/>
            <a:ext cx="464400" cy="464185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816600" y="2487930"/>
            <a:ext cx="485140" cy="497840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816600" y="2987040"/>
            <a:ext cx="485140" cy="450850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72960" y="2411095"/>
            <a:ext cx="447040" cy="471805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623175" y="2411095"/>
            <a:ext cx="466090" cy="471805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092440" y="2411095"/>
            <a:ext cx="449580" cy="471805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60090" y="163830"/>
            <a:ext cx="2623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8920" y="2887980"/>
            <a:ext cx="464400" cy="464185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23105" y="2887980"/>
            <a:ext cx="464400" cy="464185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59555" y="2409825"/>
            <a:ext cx="464185" cy="471170"/>
          </a:xfrm>
          <a:prstGeom prst="rect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5905" y="361950"/>
            <a:ext cx="50971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计算下面各立体图形的体积。</a:t>
            </a:r>
            <a:endParaRPr lang="zh-CN" altLang="en-US" sz="2800" b="1" dirty="0" smtClean="0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33170" y="1315720"/>
            <a:ext cx="1630045" cy="1717040"/>
            <a:chOff x="2528" y="3606"/>
            <a:chExt cx="2567" cy="2704"/>
          </a:xfrm>
        </p:grpSpPr>
        <p:sp>
          <p:nvSpPr>
            <p:cNvPr id="3" name="立方体 2"/>
            <p:cNvSpPr/>
            <p:nvPr>
              <p:custDataLst>
                <p:tags r:id="rId2"/>
              </p:custDataLst>
            </p:nvPr>
          </p:nvSpPr>
          <p:spPr>
            <a:xfrm>
              <a:off x="2648" y="3606"/>
              <a:ext cx="2247" cy="2194"/>
            </a:xfrm>
            <a:prstGeom prst="cube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2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3089" y="5682"/>
              <a:ext cx="99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4cm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 rot="18840000">
              <a:off x="4281" y="5333"/>
              <a:ext cx="99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4cm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 rot="16200000">
              <a:off x="2342" y="4477"/>
              <a:ext cx="99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4cm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76570" y="1462405"/>
            <a:ext cx="2552700" cy="1397000"/>
            <a:chOff x="10621" y="4072"/>
            <a:chExt cx="4020" cy="2200"/>
          </a:xfrm>
        </p:grpSpPr>
        <p:sp>
          <p:nvSpPr>
            <p:cNvPr id="13" name="圆柱形 12"/>
            <p:cNvSpPr/>
            <p:nvPr>
              <p:custDataLst>
                <p:tags r:id="rId6"/>
              </p:custDataLst>
            </p:nvPr>
          </p:nvSpPr>
          <p:spPr>
            <a:xfrm rot="5400000">
              <a:off x="11384" y="3315"/>
              <a:ext cx="1424" cy="2950"/>
            </a:xfrm>
            <a:prstGeom prst="can">
              <a:avLst>
                <a:gd name="adj" fmla="val 43469"/>
              </a:avLst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2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0848" y="5502"/>
              <a:ext cx="2406" cy="770"/>
              <a:chOff x="10848" y="5502"/>
              <a:chExt cx="2406" cy="770"/>
            </a:xfrm>
          </p:grpSpPr>
          <p:sp>
            <p:nvSpPr>
              <p:cNvPr id="14" name="文本框 1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424" y="5644"/>
                <a:ext cx="104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6dm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0848" y="5502"/>
                <a:ext cx="2406" cy="419"/>
                <a:chOff x="10848" y="5502"/>
                <a:chExt cx="2406" cy="419"/>
              </a:xfrm>
            </p:grpSpPr>
            <p:cxnSp>
              <p:nvCxnSpPr>
                <p:cNvPr id="19" name="直接箭头连接符 18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0848" y="5717"/>
                  <a:ext cx="2407" cy="7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  <a:headEnd type="arrow"/>
                  <a:tailEnd type="arrow"/>
                </a:ln>
                <a:effectLst/>
              </p:spPr>
            </p:cxnSp>
            <p:cxnSp>
              <p:nvCxnSpPr>
                <p:cNvPr id="20" name="直接连接符 19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10863" y="5502"/>
                  <a:ext cx="15" cy="40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" name="直接连接符 20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13224" y="5519"/>
                  <a:ext cx="15" cy="40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28" name="组合 27"/>
            <p:cNvGrpSpPr/>
            <p:nvPr/>
          </p:nvGrpSpPr>
          <p:grpSpPr>
            <a:xfrm>
              <a:off x="13255" y="4072"/>
              <a:ext cx="1386" cy="1409"/>
              <a:chOff x="13255" y="4072"/>
              <a:chExt cx="1386" cy="1409"/>
            </a:xfrm>
          </p:grpSpPr>
          <p:sp>
            <p:nvSpPr>
              <p:cNvPr id="15" name="文本框 1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3598" y="4334"/>
                <a:ext cx="104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4dm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 rot="5400000">
                <a:off x="12921" y="4405"/>
                <a:ext cx="1409" cy="742"/>
                <a:chOff x="10845" y="5445"/>
                <a:chExt cx="2311" cy="742"/>
              </a:xfrm>
            </p:grpSpPr>
            <p:cxnSp>
              <p:nvCxnSpPr>
                <p:cNvPr id="25" name="直接箭头连接符 24"/>
                <p:cNvCxnSpPr/>
                <p:nvPr>
                  <p:custDataLst>
                    <p:tags r:id="rId12"/>
                  </p:custDataLst>
                </p:nvPr>
              </p:nvCxnSpPr>
              <p:spPr>
                <a:xfrm flipV="1">
                  <a:off x="10871" y="5784"/>
                  <a:ext cx="2285" cy="3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  <a:headEnd type="arrow"/>
                  <a:tailEnd type="arrow"/>
                </a:ln>
                <a:effectLst/>
              </p:spPr>
            </p:cxnSp>
            <p:cxnSp>
              <p:nvCxnSpPr>
                <p:cNvPr id="26" name="直接连接符 25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10845" y="5445"/>
                  <a:ext cx="0" cy="72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直接连接符 26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>
                  <a:off x="13126" y="5476"/>
                  <a:ext cx="25" cy="71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sp>
        <p:nvSpPr>
          <p:cNvPr id="45" name="文本框 44"/>
          <p:cNvSpPr txBox="1"/>
          <p:nvPr>
            <p:custDataLst>
              <p:tags r:id="rId15"/>
            </p:custDataLst>
          </p:nvPr>
        </p:nvSpPr>
        <p:spPr>
          <a:xfrm>
            <a:off x="547370" y="3296920"/>
            <a:ext cx="33185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4×4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64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9" name="文本框 48"/>
          <p:cNvSpPr txBox="1"/>
          <p:nvPr>
            <p:custDataLst>
              <p:tags r:id="rId16"/>
            </p:custDataLst>
          </p:nvPr>
        </p:nvSpPr>
        <p:spPr>
          <a:xfrm>
            <a:off x="5154295" y="2859405"/>
            <a:ext cx="32416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3.14×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4÷2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）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17"/>
            </p:custDataLst>
          </p:nvPr>
        </p:nvSpPr>
        <p:spPr>
          <a:xfrm>
            <a:off x="4754245" y="3969385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75.36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18"/>
            </p:custDataLst>
          </p:nvPr>
        </p:nvSpPr>
        <p:spPr>
          <a:xfrm>
            <a:off x="4724400" y="3409950"/>
            <a:ext cx="1877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12.56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118.xml><?xml version="1.0" encoding="utf-8"?>
<p:tagLst xmlns:p="http://schemas.openxmlformats.org/presentationml/2006/main">
  <p:tag name="KSO_WPP_MARK_KEY" val="fb2b4ea5-456e-4b1d-b417-80060bd51dc8"/>
  <p:tag name="COMMONDATA" val="eyJoZGlkIjoiMGIwODFkOTgzNTQzYjU1NzhjOTQ2MTRiZjFlNDExYTM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2461,&quot;width&quot;:1955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ef325f1b-b071-47c0-baad-9ed77a73062f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TABLE_BEAUTIFY" val="smartTable{ef325f1b-b071-47c0-baad-9ed77a73062f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TABLE_BEAUTIFY" val="smartTable{854ab1d1-a57f-430a-9ebc-7d704b9fb61a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1714</Words>
  <Application>WPS 演示</Application>
  <PresentationFormat>在屏幕上显示</PresentationFormat>
  <Paragraphs>294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等线</vt:lpstr>
      <vt:lpstr>Arial Unicode MS</vt:lpstr>
      <vt:lpstr>Calibri</vt:lpstr>
      <vt:lpstr>迷你简艺黑</vt:lpstr>
      <vt:lpstr>Office 主题​​</vt:lpstr>
      <vt:lpstr>6_默认设计模板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268</cp:revision>
  <dcterms:created xsi:type="dcterms:W3CDTF">2015-05-29T07:51:00Z</dcterms:created>
  <dcterms:modified xsi:type="dcterms:W3CDTF">2024-01-23T04:41:21Z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F9BA976732A64F4B9670544C6D864E74</vt:lpwstr>
  </property>
</Properties>
</file>