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3"/>
  </p:sldMasterIdLst>
  <p:notesMasterIdLst>
    <p:notesMasterId r:id="rId26"/>
  </p:notesMasterIdLst>
  <p:sldIdLst>
    <p:sldId id="613" r:id="rId4"/>
    <p:sldId id="568" r:id="rId5"/>
    <p:sldId id="588" r:id="rId6"/>
    <p:sldId id="606" r:id="rId7"/>
    <p:sldId id="624" r:id="rId8"/>
    <p:sldId id="625" r:id="rId9"/>
    <p:sldId id="626" r:id="rId10"/>
    <p:sldId id="627" r:id="rId11"/>
    <p:sldId id="628" r:id="rId12"/>
    <p:sldId id="629" r:id="rId13"/>
    <p:sldId id="630" r:id="rId14"/>
    <p:sldId id="631" r:id="rId15"/>
    <p:sldId id="632" r:id="rId16"/>
    <p:sldId id="633" r:id="rId17"/>
    <p:sldId id="580" r:id="rId18"/>
    <p:sldId id="597" r:id="rId19"/>
    <p:sldId id="634" r:id="rId20"/>
    <p:sldId id="635" r:id="rId21"/>
    <p:sldId id="637" r:id="rId22"/>
    <p:sldId id="638" r:id="rId23"/>
    <p:sldId id="650" r:id="rId24"/>
    <p:sldId id="644" r:id="rId25"/>
  </p:sldIdLst>
  <p:sldSz cx="9144000" cy="5143500"/>
  <p:notesSz cx="6858000" cy="9144000"/>
  <p:custDataLst>
    <p:tags r:id="rId3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000"/>
    <a:srgbClr val="E0E0E0"/>
    <a:srgbClr val="338F87"/>
    <a:srgbClr val="45BDB5"/>
    <a:srgbClr val="0071C8"/>
    <a:srgbClr val="009ACC"/>
    <a:srgbClr val="003648"/>
    <a:srgbClr val="00658A"/>
    <a:srgbClr val="009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899"/>
        <p:guide pos="2964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1" Type="http://schemas.openxmlformats.org/officeDocument/2006/relationships/tags" Target="tags/tag51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7" Type="http://schemas.openxmlformats.org/officeDocument/2006/relationships/image" Target="../media/image12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24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9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8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8" Type="http://schemas.openxmlformats.org/officeDocument/2006/relationships/slideLayout" Target="../slideLayouts/slideLayout14.xml"/><Relationship Id="rId37" Type="http://schemas.openxmlformats.org/officeDocument/2006/relationships/tags" Target="../tags/tag46.xml"/><Relationship Id="rId36" Type="http://schemas.openxmlformats.org/officeDocument/2006/relationships/tags" Target="../tags/tag45.xml"/><Relationship Id="rId35" Type="http://schemas.openxmlformats.org/officeDocument/2006/relationships/tags" Target="../tags/tag44.xml"/><Relationship Id="rId34" Type="http://schemas.openxmlformats.org/officeDocument/2006/relationships/tags" Target="../tags/tag43.xml"/><Relationship Id="rId33" Type="http://schemas.openxmlformats.org/officeDocument/2006/relationships/tags" Target="../tags/tag42.xml"/><Relationship Id="rId32" Type="http://schemas.openxmlformats.org/officeDocument/2006/relationships/tags" Target="../tags/tag41.xml"/><Relationship Id="rId31" Type="http://schemas.openxmlformats.org/officeDocument/2006/relationships/tags" Target="../tags/tag40.xml"/><Relationship Id="rId30" Type="http://schemas.openxmlformats.org/officeDocument/2006/relationships/tags" Target="../tags/tag39.xml"/><Relationship Id="rId3" Type="http://schemas.openxmlformats.org/officeDocument/2006/relationships/tags" Target="../tags/tag12.xml"/><Relationship Id="rId29" Type="http://schemas.openxmlformats.org/officeDocument/2006/relationships/tags" Target="../tags/tag38.xml"/><Relationship Id="rId28" Type="http://schemas.openxmlformats.org/officeDocument/2006/relationships/tags" Target="../tags/tag37.xml"/><Relationship Id="rId27" Type="http://schemas.openxmlformats.org/officeDocument/2006/relationships/tags" Target="../tags/tag36.xml"/><Relationship Id="rId26" Type="http://schemas.openxmlformats.org/officeDocument/2006/relationships/tags" Target="../tags/tag35.xml"/><Relationship Id="rId25" Type="http://schemas.openxmlformats.org/officeDocument/2006/relationships/tags" Target="../tags/tag34.xml"/><Relationship Id="rId24" Type="http://schemas.openxmlformats.org/officeDocument/2006/relationships/tags" Target="../tags/tag33.xml"/><Relationship Id="rId23" Type="http://schemas.openxmlformats.org/officeDocument/2006/relationships/tags" Target="../tags/tag32.xml"/><Relationship Id="rId22" Type="http://schemas.openxmlformats.org/officeDocument/2006/relationships/tags" Target="../tags/tag31.xml"/><Relationship Id="rId21" Type="http://schemas.openxmlformats.org/officeDocument/2006/relationships/tags" Target="../tags/tag30.xml"/><Relationship Id="rId20" Type="http://schemas.openxmlformats.org/officeDocument/2006/relationships/tags" Target="../tags/tag29.xml"/><Relationship Id="rId2" Type="http://schemas.openxmlformats.org/officeDocument/2006/relationships/image" Target="../media/image17.png"/><Relationship Id="rId19" Type="http://schemas.openxmlformats.org/officeDocument/2006/relationships/tags" Target="../tags/tag28.xml"/><Relationship Id="rId18" Type="http://schemas.openxmlformats.org/officeDocument/2006/relationships/tags" Target="../tags/tag27.xml"/><Relationship Id="rId17" Type="http://schemas.openxmlformats.org/officeDocument/2006/relationships/tags" Target="../tags/tag26.xml"/><Relationship Id="rId16" Type="http://schemas.openxmlformats.org/officeDocument/2006/relationships/tags" Target="../tags/tag25.xml"/><Relationship Id="rId15" Type="http://schemas.openxmlformats.org/officeDocument/2006/relationships/tags" Target="../tags/tag24.xml"/><Relationship Id="rId14" Type="http://schemas.openxmlformats.org/officeDocument/2006/relationships/tags" Target="../tags/tag23.xml"/><Relationship Id="rId13" Type="http://schemas.openxmlformats.org/officeDocument/2006/relationships/tags" Target="../tags/tag22.xml"/><Relationship Id="rId12" Type="http://schemas.openxmlformats.org/officeDocument/2006/relationships/tags" Target="../tags/tag21.xml"/><Relationship Id="rId11" Type="http://schemas.openxmlformats.org/officeDocument/2006/relationships/tags" Target="../tags/tag20.xml"/><Relationship Id="rId10" Type="http://schemas.openxmlformats.org/officeDocument/2006/relationships/tags" Target="../tags/tag19.xml"/><Relationship Id="rId1" Type="http://schemas.openxmlformats.org/officeDocument/2006/relationships/tags" Target="../tags/tag11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5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8" Type="http://schemas.openxmlformats.org/officeDocument/2006/relationships/image" Target="../media/image23.wmf"/><Relationship Id="rId7" Type="http://schemas.openxmlformats.org/officeDocument/2006/relationships/oleObject" Target="../embeddings/oleObject13.bin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1.bin"/><Relationship Id="rId2" Type="http://schemas.openxmlformats.org/officeDocument/2006/relationships/tags" Target="../tags/tag47.xml"/><Relationship Id="rId16" Type="http://schemas.openxmlformats.org/officeDocument/2006/relationships/vmlDrawing" Target="../drawings/vmlDrawing4.vml"/><Relationship Id="rId15" Type="http://schemas.openxmlformats.org/officeDocument/2006/relationships/slideLayout" Target="../slideLayouts/slideLayout16.xml"/><Relationship Id="rId14" Type="http://schemas.openxmlformats.org/officeDocument/2006/relationships/image" Target="../media/image26.wmf"/><Relationship Id="rId13" Type="http://schemas.openxmlformats.org/officeDocument/2006/relationships/oleObject" Target="../embeddings/oleObject16.bin"/><Relationship Id="rId12" Type="http://schemas.openxmlformats.org/officeDocument/2006/relationships/image" Target="../media/image25.wmf"/><Relationship Id="rId11" Type="http://schemas.openxmlformats.org/officeDocument/2006/relationships/oleObject" Target="../embeddings/oleObject15.bin"/><Relationship Id="rId10" Type="http://schemas.openxmlformats.org/officeDocument/2006/relationships/image" Target="../media/image24.wmf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2.xml"/><Relationship Id="rId4" Type="http://schemas.openxmlformats.org/officeDocument/2006/relationships/image" Target="../media/image29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tags" Target="../tags/tag5.xml"/><Relationship Id="rId6" Type="http://schemas.openxmlformats.org/officeDocument/2006/relationships/image" Target="../media/image5.jpeg"/><Relationship Id="rId5" Type="http://schemas.openxmlformats.org/officeDocument/2006/relationships/tags" Target="../tags/tag4.xml"/><Relationship Id="rId4" Type="http://schemas.openxmlformats.org/officeDocument/2006/relationships/image" Target="../media/image4.png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6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8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6.wmf"/><Relationship Id="rId2" Type="http://schemas.openxmlformats.org/officeDocument/2006/relationships/oleObject" Target="../embeddings/oleObject1.bin"/><Relationship Id="rId19" Type="http://schemas.openxmlformats.org/officeDocument/2006/relationships/vmlDrawing" Target="../drawings/vmlDrawing1.vml"/><Relationship Id="rId18" Type="http://schemas.openxmlformats.org/officeDocument/2006/relationships/slideLayout" Target="../slideLayouts/slideLayout6.xml"/><Relationship Id="rId17" Type="http://schemas.openxmlformats.org/officeDocument/2006/relationships/image" Target="../media/image13.wmf"/><Relationship Id="rId16" Type="http://schemas.openxmlformats.org/officeDocument/2006/relationships/oleObject" Target="../embeddings/oleObject8.bin"/><Relationship Id="rId15" Type="http://schemas.openxmlformats.org/officeDocument/2006/relationships/image" Target="../media/image12.w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11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10.wmf"/><Relationship Id="rId10" Type="http://schemas.openxmlformats.org/officeDocument/2006/relationships/oleObject" Target="../embeddings/oleObject5.bin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image" Target="../media/image14.wmf"/><Relationship Id="rId1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9.xml"/><Relationship Id="rId2" Type="http://schemas.openxmlformats.org/officeDocument/2006/relationships/image" Target="../media/image15.wmf"/><Relationship Id="rId1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65245" y="295529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940935" y="308800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18330" y="3000375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34835" y="3000375"/>
            <a:ext cx="1756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pitchFamily="18" charset="0"/>
                <a:ea typeface="+mn-ea"/>
                <a:sym typeface="+mn-ea"/>
              </a:rPr>
              <a:t>正比例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791710" y="2326640"/>
            <a:ext cx="3746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2.正比例和反比例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76800" y="1697990"/>
            <a:ext cx="3369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第4单元   比  例 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3" name="组合 12"/>
          <p:cNvGrpSpPr/>
          <p:nvPr/>
        </p:nvGrpSpPr>
        <p:grpSpPr>
          <a:xfrm>
            <a:off x="304643" y="1276087"/>
            <a:ext cx="4572000" cy="3203575"/>
            <a:chOff x="480" y="2010"/>
            <a:chExt cx="7200" cy="5045"/>
          </a:xfrm>
        </p:grpSpPr>
        <p:pic>
          <p:nvPicPr>
            <p:cNvPr id="34" name="Picture 7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10"/>
              <a:ext cx="7200" cy="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1"/>
            <p:cNvSpPr txBox="1"/>
            <p:nvPr/>
          </p:nvSpPr>
          <p:spPr>
            <a:xfrm>
              <a:off x="1190" y="2343"/>
              <a:ext cx="7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49</a:t>
              </a:r>
              <a:endParaRPr lang="en-US" altLang="zh-CN"/>
            </a:p>
          </p:txBody>
        </p:sp>
      </p:grpSp>
      <p:sp>
        <p:nvSpPr>
          <p:cNvPr id="35" name=" 184"/>
          <p:cNvSpPr/>
          <p:nvPr/>
        </p:nvSpPr>
        <p:spPr>
          <a:xfrm>
            <a:off x="1372078" y="3891017"/>
            <a:ext cx="73025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36" name=" 184"/>
          <p:cNvSpPr/>
          <p:nvPr/>
        </p:nvSpPr>
        <p:spPr>
          <a:xfrm>
            <a:off x="1546386" y="3718297"/>
            <a:ext cx="71437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231743" y="3930387"/>
            <a:ext cx="16351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1406368" y="3947850"/>
            <a:ext cx="0" cy="16033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1230156" y="3754810"/>
            <a:ext cx="30956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582898" y="3773225"/>
            <a:ext cx="0" cy="3333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1222218" y="3574787"/>
            <a:ext cx="53657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758793" y="3574787"/>
            <a:ext cx="0" cy="54768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 184"/>
          <p:cNvSpPr/>
          <p:nvPr/>
        </p:nvSpPr>
        <p:spPr>
          <a:xfrm>
            <a:off x="1722281" y="3539862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1225393" y="3406512"/>
            <a:ext cx="72707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936593" y="3419212"/>
            <a:ext cx="0" cy="68738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 184"/>
          <p:cNvSpPr/>
          <p:nvPr/>
        </p:nvSpPr>
        <p:spPr>
          <a:xfrm>
            <a:off x="1905478" y="3368412"/>
            <a:ext cx="73025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225393" y="3220775"/>
            <a:ext cx="89058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2115981" y="3233475"/>
            <a:ext cx="0" cy="889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 184"/>
          <p:cNvSpPr/>
          <p:nvPr/>
        </p:nvSpPr>
        <p:spPr>
          <a:xfrm>
            <a:off x="2076611" y="3190612"/>
            <a:ext cx="73025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1225393" y="3042975"/>
            <a:ext cx="108426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2295368" y="3041387"/>
            <a:ext cx="0" cy="108902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 184"/>
          <p:cNvSpPr/>
          <p:nvPr/>
        </p:nvSpPr>
        <p:spPr>
          <a:xfrm>
            <a:off x="2261396" y="3014082"/>
            <a:ext cx="71437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1230156" y="2877875"/>
            <a:ext cx="125888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2473168" y="2885812"/>
            <a:ext cx="0" cy="123666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 184"/>
          <p:cNvSpPr/>
          <p:nvPr/>
        </p:nvSpPr>
        <p:spPr>
          <a:xfrm>
            <a:off x="2438243" y="2841362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1222218" y="2692137"/>
            <a:ext cx="14224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646206" y="2695312"/>
            <a:ext cx="0" cy="142716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 184"/>
          <p:cNvSpPr/>
          <p:nvPr/>
        </p:nvSpPr>
        <p:spPr>
          <a:xfrm>
            <a:off x="2606518" y="2657212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59" name="直接连接符 58"/>
          <p:cNvCxnSpPr/>
          <p:nvPr/>
        </p:nvCxnSpPr>
        <p:spPr>
          <a:xfrm flipH="1">
            <a:off x="1233029" y="2674024"/>
            <a:ext cx="1419860" cy="143764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4"/>
          <p:cNvSpPr txBox="1">
            <a:spLocks noChangeArrowheads="1"/>
          </p:cNvSpPr>
          <p:nvPr/>
        </p:nvSpPr>
        <p:spPr bwMode="auto">
          <a:xfrm>
            <a:off x="4724400" y="2647950"/>
            <a:ext cx="3991610" cy="138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正比例关系的图像是一条从原点（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）出发的无限延伸的射线。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2400" y="514350"/>
            <a:ext cx="780542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  <a:buFont typeface="+mj-ea"/>
            </a:pPr>
            <a:r>
              <a:rPr lang="zh-CN" altLang="en-US" sz="2800" b="1" dirty="0">
                <a:latin typeface="宋体" panose="02010600030101010101" pitchFamily="2" charset="-122"/>
              </a:rPr>
              <a:t>上面表中的数据还可以用图象（如下图）表示：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038600" y="1410970"/>
            <a:ext cx="4970145" cy="1073150"/>
            <a:chOff x="6382" y="2222"/>
            <a:chExt cx="7827" cy="1690"/>
          </a:xfrm>
        </p:grpSpPr>
        <p:sp>
          <p:nvSpPr>
            <p:cNvPr id="61" name="Rectangle 54"/>
            <p:cNvSpPr>
              <a:spLocks noChangeArrowheads="1"/>
            </p:cNvSpPr>
            <p:nvPr/>
          </p:nvSpPr>
          <p:spPr bwMode="auto">
            <a:xfrm>
              <a:off x="6382" y="3090"/>
              <a:ext cx="7827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（1）</a:t>
              </a:r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从图</a:t>
              </a:r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  <a:sym typeface="+mn-ea"/>
                </a:rPr>
                <a:t>象</a:t>
              </a:r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中你发现了什么？                </a:t>
              </a:r>
              <a:endPara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0" name="Rectangle 54"/>
            <p:cNvSpPr>
              <a:spLocks noChangeArrowheads="1"/>
            </p:cNvSpPr>
            <p:nvPr/>
          </p:nvSpPr>
          <p:spPr bwMode="auto">
            <a:xfrm>
              <a:off x="6840" y="2222"/>
              <a:ext cx="7235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根据图象回答下面的问题。                </a:t>
              </a:r>
              <a:endPara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4" grpId="0" bldLvl="0" animBg="1"/>
      <p:bldP spid="7" grpId="0" bldLvl="0" animBg="1"/>
      <p:bldP spid="49" grpId="0" bldLvl="0" animBg="1"/>
      <p:bldP spid="52" grpId="0" bldLvl="0" animBg="1"/>
      <p:bldP spid="55" grpId="0" bldLvl="0" animBg="1"/>
      <p:bldP spid="58" grpId="0" bldLvl="0" animBg="1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2004060" y="117475"/>
            <a:ext cx="4572000" cy="3202940"/>
            <a:chOff x="3156" y="185"/>
            <a:chExt cx="7200" cy="5044"/>
          </a:xfrm>
        </p:grpSpPr>
        <p:pic>
          <p:nvPicPr>
            <p:cNvPr id="12" name="Picture 7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6" y="185"/>
              <a:ext cx="7200" cy="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文本框 1"/>
            <p:cNvSpPr txBox="1"/>
            <p:nvPr>
              <p:custDataLst>
                <p:tags r:id="rId2"/>
              </p:custDataLst>
            </p:nvPr>
          </p:nvSpPr>
          <p:spPr>
            <a:xfrm>
              <a:off x="3866" y="539"/>
              <a:ext cx="7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49</a:t>
              </a:r>
              <a:endParaRPr lang="en-US" altLang="zh-CN"/>
            </a:p>
          </p:txBody>
        </p:sp>
      </p:grpSp>
      <p:sp>
        <p:nvSpPr>
          <p:cNvPr id="62" name="Rectangle 54"/>
          <p:cNvSpPr>
            <a:spLocks noChangeArrowheads="1"/>
          </p:cNvSpPr>
          <p:nvPr/>
        </p:nvSpPr>
        <p:spPr bwMode="auto">
          <a:xfrm>
            <a:off x="228600" y="3195955"/>
            <a:ext cx="8823325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（2）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把数对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（10，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（12，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所在的点描出来，并和上面的图象连起来再延长，你还能发现什么？                </a:t>
            </a:r>
            <a:endParaRPr lang="zh-CN" altLang="en-US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7" name="TextBox 4"/>
          <p:cNvSpPr txBox="1">
            <a:spLocks noChangeArrowheads="1"/>
          </p:cNvSpPr>
          <p:nvPr/>
        </p:nvSpPr>
        <p:spPr bwMode="auto">
          <a:xfrm>
            <a:off x="2133599" y="4400684"/>
            <a:ext cx="416431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这两个点也在这条射线上。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 184"/>
          <p:cNvSpPr/>
          <p:nvPr/>
        </p:nvSpPr>
        <p:spPr>
          <a:xfrm>
            <a:off x="3061178" y="2727062"/>
            <a:ext cx="73025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14" name=" 184"/>
          <p:cNvSpPr/>
          <p:nvPr/>
        </p:nvSpPr>
        <p:spPr>
          <a:xfrm>
            <a:off x="3240566" y="2549262"/>
            <a:ext cx="71437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2931003" y="2771512"/>
            <a:ext cx="16351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3105628" y="2788975"/>
            <a:ext cx="0" cy="16033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935131" y="2591490"/>
            <a:ext cx="30956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282793" y="2620065"/>
            <a:ext cx="0" cy="3333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2921478" y="2415912"/>
            <a:ext cx="53657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458053" y="2415912"/>
            <a:ext cx="0" cy="54768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 184"/>
          <p:cNvSpPr/>
          <p:nvPr/>
        </p:nvSpPr>
        <p:spPr>
          <a:xfrm>
            <a:off x="3421541" y="2380987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22" name="直接连接符 21"/>
          <p:cNvCxnSpPr/>
          <p:nvPr/>
        </p:nvCxnSpPr>
        <p:spPr>
          <a:xfrm>
            <a:off x="2924653" y="2247637"/>
            <a:ext cx="72707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3635853" y="2260337"/>
            <a:ext cx="0" cy="68738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 184"/>
          <p:cNvSpPr/>
          <p:nvPr/>
        </p:nvSpPr>
        <p:spPr>
          <a:xfrm>
            <a:off x="3594578" y="2209537"/>
            <a:ext cx="73025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2924653" y="2061900"/>
            <a:ext cx="89058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815241" y="2074600"/>
            <a:ext cx="0" cy="889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 184"/>
          <p:cNvSpPr/>
          <p:nvPr/>
        </p:nvSpPr>
        <p:spPr>
          <a:xfrm>
            <a:off x="3770791" y="2031737"/>
            <a:ext cx="73025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2924653" y="1884100"/>
            <a:ext cx="108426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3994628" y="1882512"/>
            <a:ext cx="0" cy="108902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 184"/>
          <p:cNvSpPr/>
          <p:nvPr/>
        </p:nvSpPr>
        <p:spPr>
          <a:xfrm>
            <a:off x="3945416" y="1860287"/>
            <a:ext cx="71437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2929416" y="1719000"/>
            <a:ext cx="125888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4172428" y="1726937"/>
            <a:ext cx="0" cy="123666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 184"/>
          <p:cNvSpPr/>
          <p:nvPr/>
        </p:nvSpPr>
        <p:spPr>
          <a:xfrm>
            <a:off x="4137503" y="1682487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2921478" y="1533262"/>
            <a:ext cx="14224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4345466" y="1536437"/>
            <a:ext cx="0" cy="142716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 184"/>
          <p:cNvSpPr/>
          <p:nvPr/>
        </p:nvSpPr>
        <p:spPr>
          <a:xfrm>
            <a:off x="4305778" y="1498337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44" name="直接连接符 43"/>
          <p:cNvCxnSpPr/>
          <p:nvPr/>
        </p:nvCxnSpPr>
        <p:spPr>
          <a:xfrm flipH="1">
            <a:off x="2918303" y="1522769"/>
            <a:ext cx="1445276" cy="1429329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 184"/>
          <p:cNvSpPr/>
          <p:nvPr/>
        </p:nvSpPr>
        <p:spPr>
          <a:xfrm>
            <a:off x="4664553" y="1146865"/>
            <a:ext cx="73025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64" name=" 184"/>
          <p:cNvSpPr/>
          <p:nvPr/>
        </p:nvSpPr>
        <p:spPr>
          <a:xfrm>
            <a:off x="5023011" y="790312"/>
            <a:ext cx="73025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65" name="直接连接符 64"/>
          <p:cNvCxnSpPr/>
          <p:nvPr/>
        </p:nvCxnSpPr>
        <p:spPr>
          <a:xfrm flipV="1">
            <a:off x="4370548" y="482655"/>
            <a:ext cx="1039495" cy="1030605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7" grpId="0"/>
      <p:bldP spid="63" grpId="0" bldLvl="0" animBg="1"/>
      <p:bldP spid="6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9" name="组合 8"/>
          <p:cNvGrpSpPr/>
          <p:nvPr/>
        </p:nvGrpSpPr>
        <p:grpSpPr>
          <a:xfrm>
            <a:off x="1828800" y="183515"/>
            <a:ext cx="4572000" cy="3202940"/>
            <a:chOff x="2880" y="289"/>
            <a:chExt cx="7200" cy="5044"/>
          </a:xfrm>
        </p:grpSpPr>
        <p:pic>
          <p:nvPicPr>
            <p:cNvPr id="34" name="Picture 7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89"/>
              <a:ext cx="7200" cy="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11"/>
            <p:cNvSpPr txBox="1"/>
            <p:nvPr>
              <p:custDataLst>
                <p:tags r:id="rId2"/>
              </p:custDataLst>
            </p:nvPr>
          </p:nvSpPr>
          <p:spPr>
            <a:xfrm>
              <a:off x="3575" y="644"/>
              <a:ext cx="7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49</a:t>
              </a:r>
              <a:endParaRPr lang="en-US" altLang="zh-CN"/>
            </a:p>
          </p:txBody>
        </p:sp>
      </p:grpSp>
      <p:cxnSp>
        <p:nvCxnSpPr>
          <p:cNvPr id="20" name="直接连接符 19"/>
          <p:cNvCxnSpPr/>
          <p:nvPr/>
        </p:nvCxnSpPr>
        <p:spPr>
          <a:xfrm flipV="1">
            <a:off x="4177030" y="552450"/>
            <a:ext cx="1066800" cy="104902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 184"/>
          <p:cNvSpPr/>
          <p:nvPr/>
        </p:nvSpPr>
        <p:spPr>
          <a:xfrm>
            <a:off x="2897348" y="2800722"/>
            <a:ext cx="73025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36" name=" 184"/>
          <p:cNvSpPr/>
          <p:nvPr/>
        </p:nvSpPr>
        <p:spPr>
          <a:xfrm>
            <a:off x="3069116" y="2622922"/>
            <a:ext cx="71437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2755743" y="2837552"/>
            <a:ext cx="16351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2930368" y="2855015"/>
            <a:ext cx="0" cy="160337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757966" y="2659435"/>
            <a:ext cx="309562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3105628" y="2684200"/>
            <a:ext cx="0" cy="33337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>
            <a:off x="2746218" y="2481952"/>
            <a:ext cx="53657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282793" y="2481952"/>
            <a:ext cx="0" cy="54768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 184"/>
          <p:cNvSpPr/>
          <p:nvPr/>
        </p:nvSpPr>
        <p:spPr>
          <a:xfrm>
            <a:off x="3250091" y="2447027"/>
            <a:ext cx="71437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2749393" y="2313677"/>
            <a:ext cx="727075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460593" y="2326377"/>
            <a:ext cx="0" cy="68738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 184"/>
          <p:cNvSpPr/>
          <p:nvPr/>
        </p:nvSpPr>
        <p:spPr>
          <a:xfrm>
            <a:off x="3415508" y="2271767"/>
            <a:ext cx="73025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749393" y="2127940"/>
            <a:ext cx="890588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3639981" y="2140640"/>
            <a:ext cx="0" cy="88900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 184"/>
          <p:cNvSpPr/>
          <p:nvPr/>
        </p:nvSpPr>
        <p:spPr>
          <a:xfrm>
            <a:off x="3599341" y="2090157"/>
            <a:ext cx="73025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2749393" y="1950140"/>
            <a:ext cx="1084263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3819368" y="1948552"/>
            <a:ext cx="0" cy="1089025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 184"/>
          <p:cNvSpPr/>
          <p:nvPr/>
        </p:nvSpPr>
        <p:spPr>
          <a:xfrm>
            <a:off x="3781586" y="1914897"/>
            <a:ext cx="71437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53" name="直接连接符 52"/>
          <p:cNvCxnSpPr/>
          <p:nvPr/>
        </p:nvCxnSpPr>
        <p:spPr>
          <a:xfrm>
            <a:off x="2754156" y="1785040"/>
            <a:ext cx="1258887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3997168" y="1792977"/>
            <a:ext cx="0" cy="123666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 184"/>
          <p:cNvSpPr/>
          <p:nvPr/>
        </p:nvSpPr>
        <p:spPr>
          <a:xfrm>
            <a:off x="3962243" y="1740907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2746218" y="1599302"/>
            <a:ext cx="1422400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4170206" y="1602477"/>
            <a:ext cx="0" cy="1427163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 184"/>
          <p:cNvSpPr/>
          <p:nvPr/>
        </p:nvSpPr>
        <p:spPr>
          <a:xfrm>
            <a:off x="4130518" y="1564377"/>
            <a:ext cx="71438" cy="714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cxnSp>
        <p:nvCxnSpPr>
          <p:cNvPr id="59" name="直接连接符 58"/>
          <p:cNvCxnSpPr>
            <a:stCxn id="58" idx="7"/>
          </p:cNvCxnSpPr>
          <p:nvPr/>
        </p:nvCxnSpPr>
        <p:spPr>
          <a:xfrm flipH="1">
            <a:off x="2763379" y="1574839"/>
            <a:ext cx="1428115" cy="1438910"/>
          </a:xfrm>
          <a:prstGeom prst="line">
            <a:avLst/>
          </a:prstGeom>
          <a:ln w="254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54"/>
          <p:cNvSpPr>
            <a:spLocks noChangeArrowheads="1"/>
          </p:cNvSpPr>
          <p:nvPr/>
        </p:nvSpPr>
        <p:spPr bwMode="auto">
          <a:xfrm>
            <a:off x="304800" y="3333750"/>
            <a:ext cx="8381365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）不计算，根据图象判断，如果买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彩带，总价是多少？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元能买多少米彩带？               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2730500" y="1433830"/>
            <a:ext cx="1602740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7210" y="1443990"/>
            <a:ext cx="0" cy="1591945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755807" y="559196"/>
            <a:ext cx="2484018" cy="0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5234212" y="556021"/>
            <a:ext cx="0" cy="2448018"/>
          </a:xfrm>
          <a:prstGeom prst="line">
            <a:avLst/>
          </a:prstGeom>
          <a:ln w="158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>
            <a:spLocks noChangeArrowheads="1"/>
          </p:cNvSpPr>
          <p:nvPr/>
        </p:nvSpPr>
        <p:spPr bwMode="auto">
          <a:xfrm flipH="1">
            <a:off x="3442335" y="946150"/>
            <a:ext cx="129857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9</a:t>
            </a:r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31.5</a:t>
            </a:r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endParaRPr lang="zh-CN" altLang="en-US" sz="1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967512" y="204866"/>
            <a:ext cx="1179513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（</a:t>
            </a:r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14</a:t>
            </a:r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，</a:t>
            </a:r>
            <a:r>
              <a:rPr lang="en-US" altLang="zh-CN" sz="1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49</a:t>
            </a:r>
            <a:r>
              <a:rPr lang="zh-CN" alt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）</a:t>
            </a:r>
            <a:endParaRPr lang="zh-CN" altLang="en-US" sz="1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1276350" y="4400550"/>
            <a:ext cx="7270750" cy="607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买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9m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彩带总价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31.5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元；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49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元能买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14m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彩带。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3" name=" 184"/>
          <p:cNvSpPr/>
          <p:nvPr/>
        </p:nvSpPr>
        <p:spPr>
          <a:xfrm>
            <a:off x="4309588" y="1386895"/>
            <a:ext cx="73025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64" name=" 184"/>
          <p:cNvSpPr/>
          <p:nvPr/>
        </p:nvSpPr>
        <p:spPr>
          <a:xfrm>
            <a:off x="5198271" y="522977"/>
            <a:ext cx="73025" cy="7302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Par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64" grpId="0" bldLvl="0" animBg="1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" name="组合 2"/>
          <p:cNvGrpSpPr/>
          <p:nvPr/>
        </p:nvGrpSpPr>
        <p:grpSpPr>
          <a:xfrm>
            <a:off x="1943100" y="85725"/>
            <a:ext cx="4572000" cy="3202940"/>
            <a:chOff x="3060" y="135"/>
            <a:chExt cx="7200" cy="5044"/>
          </a:xfrm>
        </p:grpSpPr>
        <p:grpSp>
          <p:nvGrpSpPr>
            <p:cNvPr id="78" name="组合 77"/>
            <p:cNvGrpSpPr/>
            <p:nvPr/>
          </p:nvGrpSpPr>
          <p:grpSpPr>
            <a:xfrm>
              <a:off x="3060" y="135"/>
              <a:ext cx="7200" cy="5045"/>
              <a:chOff x="2880" y="289"/>
              <a:chExt cx="7200" cy="5045"/>
            </a:xfrm>
          </p:grpSpPr>
          <p:pic>
            <p:nvPicPr>
              <p:cNvPr id="19" name="Picture 7" descr="C:\Documents and Settings\Administrator\桌面\图片1.png"/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289"/>
                <a:ext cx="7200" cy="5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" name="直接连接符 22"/>
              <p:cNvCxnSpPr/>
              <p:nvPr>
                <p:custDataLst>
                  <p:tags r:id="rId3"/>
                </p:custDataLst>
              </p:nvPr>
            </p:nvCxnSpPr>
            <p:spPr>
              <a:xfrm flipV="1">
                <a:off x="6578" y="870"/>
                <a:ext cx="1680" cy="1652"/>
              </a:xfrm>
              <a:prstGeom prst="line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 184"/>
              <p:cNvSpPr/>
              <p:nvPr>
                <p:custDataLst>
                  <p:tags r:id="rId4"/>
                </p:custDataLst>
              </p:nvPr>
            </p:nvSpPr>
            <p:spPr>
              <a:xfrm>
                <a:off x="4563" y="4411"/>
                <a:ext cx="115" cy="11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 184"/>
              <p:cNvSpPr/>
              <p:nvPr>
                <p:custDataLst>
                  <p:tags r:id="rId5"/>
                </p:custDataLst>
              </p:nvPr>
            </p:nvSpPr>
            <p:spPr>
              <a:xfrm>
                <a:off x="4833" y="4131"/>
                <a:ext cx="112" cy="11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26" name="直接连接符 25"/>
              <p:cNvCxnSpPr/>
              <p:nvPr>
                <p:custDataLst>
                  <p:tags r:id="rId6"/>
                </p:custDataLst>
              </p:nvPr>
            </p:nvCxnSpPr>
            <p:spPr>
              <a:xfrm>
                <a:off x="4340" y="4469"/>
                <a:ext cx="258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>
                <p:custDataLst>
                  <p:tags r:id="rId7"/>
                </p:custDataLst>
              </p:nvPr>
            </p:nvCxnSpPr>
            <p:spPr>
              <a:xfrm>
                <a:off x="4615" y="4496"/>
                <a:ext cx="0" cy="252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>
                <p:custDataLst>
                  <p:tags r:id="rId8"/>
                </p:custDataLst>
              </p:nvPr>
            </p:nvCxnSpPr>
            <p:spPr>
              <a:xfrm>
                <a:off x="4343" y="4188"/>
                <a:ext cx="487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>
                <p:custDataLst>
                  <p:tags r:id="rId9"/>
                </p:custDataLst>
              </p:nvPr>
            </p:nvCxnSpPr>
            <p:spPr>
              <a:xfrm>
                <a:off x="4891" y="4227"/>
                <a:ext cx="0" cy="525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>
                <p:custDataLst>
                  <p:tags r:id="rId10"/>
                </p:custDataLst>
              </p:nvPr>
            </p:nvCxnSpPr>
            <p:spPr>
              <a:xfrm>
                <a:off x="4325" y="3909"/>
                <a:ext cx="845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>
                <p:custDataLst>
                  <p:tags r:id="rId11"/>
                </p:custDataLst>
              </p:nvPr>
            </p:nvCxnSpPr>
            <p:spPr>
              <a:xfrm>
                <a:off x="5170" y="3909"/>
                <a:ext cx="0" cy="863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 184"/>
              <p:cNvSpPr/>
              <p:nvPr>
                <p:custDataLst>
                  <p:tags r:id="rId12"/>
                </p:custDataLst>
              </p:nvPr>
            </p:nvSpPr>
            <p:spPr>
              <a:xfrm>
                <a:off x="5118" y="3854"/>
                <a:ext cx="112" cy="113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33" name="直接连接符 32"/>
              <p:cNvCxnSpPr/>
              <p:nvPr>
                <p:custDataLst>
                  <p:tags r:id="rId13"/>
                </p:custDataLst>
              </p:nvPr>
            </p:nvCxnSpPr>
            <p:spPr>
              <a:xfrm>
                <a:off x="4330" y="3644"/>
                <a:ext cx="1145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>
                <p:custDataLst>
                  <p:tags r:id="rId14"/>
                </p:custDataLst>
              </p:nvPr>
            </p:nvCxnSpPr>
            <p:spPr>
              <a:xfrm>
                <a:off x="5450" y="3664"/>
                <a:ext cx="0" cy="1083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 184"/>
              <p:cNvSpPr/>
              <p:nvPr>
                <p:custDataLst>
                  <p:tags r:id="rId15"/>
                </p:custDataLst>
              </p:nvPr>
            </p:nvSpPr>
            <p:spPr>
              <a:xfrm>
                <a:off x="5379" y="3578"/>
                <a:ext cx="115" cy="11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3" name="直接连接符 42"/>
              <p:cNvCxnSpPr/>
              <p:nvPr>
                <p:custDataLst>
                  <p:tags r:id="rId16"/>
                </p:custDataLst>
              </p:nvPr>
            </p:nvCxnSpPr>
            <p:spPr>
              <a:xfrm>
                <a:off x="4330" y="3351"/>
                <a:ext cx="1403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/>
              <p:cNvCxnSpPr/>
              <p:nvPr>
                <p:custDataLst>
                  <p:tags r:id="rId17"/>
                </p:custDataLst>
              </p:nvPr>
            </p:nvCxnSpPr>
            <p:spPr>
              <a:xfrm>
                <a:off x="5732" y="3371"/>
                <a:ext cx="0" cy="140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 184"/>
              <p:cNvSpPr/>
              <p:nvPr>
                <p:custDataLst>
                  <p:tags r:id="rId18"/>
                </p:custDataLst>
              </p:nvPr>
            </p:nvSpPr>
            <p:spPr>
              <a:xfrm>
                <a:off x="5668" y="3292"/>
                <a:ext cx="115" cy="113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46" name="直接连接符 45"/>
              <p:cNvCxnSpPr/>
              <p:nvPr>
                <p:custDataLst>
                  <p:tags r:id="rId19"/>
                </p:custDataLst>
              </p:nvPr>
            </p:nvCxnSpPr>
            <p:spPr>
              <a:xfrm>
                <a:off x="4330" y="3071"/>
                <a:ext cx="1708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>
                <p:custDataLst>
                  <p:tags r:id="rId20"/>
                </p:custDataLst>
              </p:nvPr>
            </p:nvCxnSpPr>
            <p:spPr>
              <a:xfrm>
                <a:off x="6015" y="3069"/>
                <a:ext cx="0" cy="1715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 184"/>
              <p:cNvSpPr/>
              <p:nvPr>
                <p:custDataLst>
                  <p:tags r:id="rId21"/>
                </p:custDataLst>
              </p:nvPr>
            </p:nvSpPr>
            <p:spPr>
              <a:xfrm>
                <a:off x="5955" y="3016"/>
                <a:ext cx="112" cy="11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1" name="直接连接符 60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4337" y="2811"/>
                <a:ext cx="1982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接连接符 61"/>
              <p:cNvCxnSpPr/>
              <p:nvPr>
                <p:custDataLst>
                  <p:tags r:id="rId23"/>
                </p:custDataLst>
              </p:nvPr>
            </p:nvCxnSpPr>
            <p:spPr>
              <a:xfrm>
                <a:off x="6295" y="2824"/>
                <a:ext cx="0" cy="1948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 184"/>
              <p:cNvSpPr/>
              <p:nvPr>
                <p:custDataLst>
                  <p:tags r:id="rId24"/>
                </p:custDataLst>
              </p:nvPr>
            </p:nvSpPr>
            <p:spPr>
              <a:xfrm>
                <a:off x="6240" y="2742"/>
                <a:ext cx="113" cy="113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6" name="直接连接符 65"/>
              <p:cNvCxnSpPr/>
              <p:nvPr>
                <p:custDataLst>
                  <p:tags r:id="rId25"/>
                </p:custDataLst>
              </p:nvPr>
            </p:nvCxnSpPr>
            <p:spPr>
              <a:xfrm>
                <a:off x="4325" y="2519"/>
                <a:ext cx="2240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>
                <p:custDataLst>
                  <p:tags r:id="rId26"/>
                </p:custDataLst>
              </p:nvPr>
            </p:nvCxnSpPr>
            <p:spPr>
              <a:xfrm>
                <a:off x="6567" y="2524"/>
                <a:ext cx="0" cy="2248"/>
              </a:xfrm>
              <a:prstGeom prst="line">
                <a:avLst/>
              </a:prstGeom>
              <a:noFill/>
              <a:ln w="15875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 184"/>
              <p:cNvSpPr/>
              <p:nvPr>
                <p:custDataLst>
                  <p:tags r:id="rId27"/>
                </p:custDataLst>
              </p:nvPr>
            </p:nvSpPr>
            <p:spPr>
              <a:xfrm>
                <a:off x="6505" y="2464"/>
                <a:ext cx="113" cy="113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69" name="直接连接符 68"/>
              <p:cNvCxnSpPr>
                <a:stCxn id="68" idx="7"/>
              </p:cNvCxnSpPr>
              <p:nvPr>
                <p:custDataLst>
                  <p:tags r:id="rId28"/>
                </p:custDataLst>
              </p:nvPr>
            </p:nvCxnSpPr>
            <p:spPr>
              <a:xfrm flipH="1">
                <a:off x="4352" y="2480"/>
                <a:ext cx="2249" cy="2266"/>
              </a:xfrm>
              <a:prstGeom prst="line">
                <a:avLst/>
              </a:prstGeom>
              <a:noFill/>
              <a:ln w="25400" cap="flat" cmpd="sng" algn="ctr">
                <a:solidFill>
                  <a:srgbClr val="FF3300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连接符 71"/>
              <p:cNvCxnSpPr/>
              <p:nvPr>
                <p:custDataLst>
                  <p:tags r:id="rId29"/>
                </p:custDataLst>
              </p:nvPr>
            </p:nvCxnSpPr>
            <p:spPr>
              <a:xfrm>
                <a:off x="4300" y="2258"/>
                <a:ext cx="2524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000FF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直接连接符 72"/>
              <p:cNvCxnSpPr/>
              <p:nvPr>
                <p:custDataLst>
                  <p:tags r:id="rId30"/>
                </p:custDataLst>
              </p:nvPr>
            </p:nvCxnSpPr>
            <p:spPr>
              <a:xfrm>
                <a:off x="6846" y="2274"/>
                <a:ext cx="0" cy="2507"/>
              </a:xfrm>
              <a:prstGeom prst="line">
                <a:avLst/>
              </a:prstGeom>
              <a:noFill/>
              <a:ln w="15875" cap="flat" cmpd="sng" algn="ctr">
                <a:solidFill>
                  <a:srgbClr val="0000FF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直接连接符 73"/>
              <p:cNvCxnSpPr/>
              <p:nvPr>
                <p:custDataLst>
                  <p:tags r:id="rId31"/>
                </p:custDataLst>
              </p:nvPr>
            </p:nvCxnSpPr>
            <p:spPr>
              <a:xfrm>
                <a:off x="4340" y="881"/>
                <a:ext cx="3912" cy="0"/>
              </a:xfrm>
              <a:prstGeom prst="line">
                <a:avLst/>
              </a:prstGeom>
              <a:noFill/>
              <a:ln w="15875" cap="flat" cmpd="sng" algn="ctr">
                <a:solidFill>
                  <a:srgbClr val="0000FF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直接连接符 74"/>
              <p:cNvCxnSpPr/>
              <p:nvPr>
                <p:custDataLst>
                  <p:tags r:id="rId32"/>
                </p:custDataLst>
              </p:nvPr>
            </p:nvCxnSpPr>
            <p:spPr>
              <a:xfrm>
                <a:off x="8243" y="876"/>
                <a:ext cx="0" cy="3855"/>
              </a:xfrm>
              <a:prstGeom prst="line">
                <a:avLst/>
              </a:prstGeom>
              <a:noFill/>
              <a:ln w="15875" cap="flat" cmpd="sng" algn="ctr">
                <a:solidFill>
                  <a:srgbClr val="0000FF"/>
                </a:solidFill>
                <a:prstDash val="solid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文本框 75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 flipH="1">
                <a:off x="5421" y="1490"/>
                <a:ext cx="2045" cy="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（</a:t>
                </a:r>
                <a:r>
                  <a:rPr lang="en-US" altLang="zh-CN" sz="1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9</a:t>
                </a:r>
                <a:r>
                  <a:rPr lang="zh-CN" altLang="en-US" sz="1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，</a:t>
                </a:r>
                <a:r>
                  <a:rPr lang="en-US" altLang="zh-CN" sz="1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31.5</a:t>
                </a:r>
                <a:r>
                  <a:rPr lang="zh-CN" altLang="en-US" sz="1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）</a:t>
                </a:r>
                <a:endParaRPr lang="zh-CN" altLang="en-US" sz="1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77" name="文本框 76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7827" y="360"/>
                <a:ext cx="1858" cy="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zh-CN" altLang="en-US" sz="1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（</a:t>
                </a:r>
                <a:r>
                  <a:rPr lang="en-US" altLang="zh-CN" sz="1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14</a:t>
                </a:r>
                <a:r>
                  <a:rPr lang="zh-CN" altLang="en-US" sz="1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，</a:t>
                </a:r>
                <a:r>
                  <a:rPr lang="en-US" altLang="zh-CN" sz="1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49</a:t>
                </a:r>
                <a:r>
                  <a:rPr lang="zh-CN" altLang="en-US" sz="1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黑体" panose="02010609060101010101" pitchFamily="2" charset="-122"/>
                  </a:rPr>
                  <a:t>）</a:t>
                </a:r>
                <a:endParaRPr lang="zh-CN" altLang="en-US" sz="16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2" charset="-122"/>
                </a:endParaRPr>
              </a:p>
            </p:txBody>
          </p:sp>
          <p:sp>
            <p:nvSpPr>
              <p:cNvPr id="70" name=" 184"/>
              <p:cNvSpPr/>
              <p:nvPr>
                <p:custDataLst>
                  <p:tags r:id="rId35"/>
                </p:custDataLst>
              </p:nvPr>
            </p:nvSpPr>
            <p:spPr>
              <a:xfrm>
                <a:off x="6787" y="2184"/>
                <a:ext cx="115" cy="11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 184"/>
              <p:cNvSpPr/>
              <p:nvPr>
                <p:custDataLst>
                  <p:tags r:id="rId36"/>
                </p:custDataLst>
              </p:nvPr>
            </p:nvSpPr>
            <p:spPr>
              <a:xfrm>
                <a:off x="8186" y="824"/>
                <a:ext cx="115" cy="11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noProof="1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" name="文本框 1"/>
            <p:cNvSpPr txBox="1"/>
            <p:nvPr>
              <p:custDataLst>
                <p:tags r:id="rId37"/>
              </p:custDataLst>
            </p:nvPr>
          </p:nvSpPr>
          <p:spPr>
            <a:xfrm>
              <a:off x="3773" y="490"/>
              <a:ext cx="783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/>
                <a:t>49</a:t>
              </a:r>
              <a:endParaRPr lang="en-US" altLang="zh-CN"/>
            </a:p>
          </p:txBody>
        </p:sp>
      </p:grpSp>
      <p:sp>
        <p:nvSpPr>
          <p:cNvPr id="10" name="Rectangle 54"/>
          <p:cNvSpPr>
            <a:spLocks noChangeArrowheads="1"/>
          </p:cNvSpPr>
          <p:nvPr/>
        </p:nvSpPr>
        <p:spPr bwMode="auto">
          <a:xfrm>
            <a:off x="76200" y="3114675"/>
            <a:ext cx="8717280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）小明买的彩带的米数是小丽的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倍，他花的钱是小丽的几倍？                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2591045" y="4166379"/>
            <a:ext cx="4215264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他花的钱也是小丽的2倍。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457200" y="666750"/>
            <a:ext cx="7386955" cy="1350645"/>
            <a:chOff x="570" y="690"/>
            <a:chExt cx="11633" cy="2127"/>
          </a:xfrm>
        </p:grpSpPr>
        <p:pic>
          <p:nvPicPr>
            <p:cNvPr id="2" name="图片 1" descr="F:\ppt素材\新画人物图\男044 拷贝.png男044 拷贝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>
            <a:xfrm>
              <a:off x="570" y="690"/>
              <a:ext cx="1548" cy="2127"/>
            </a:xfrm>
            <a:prstGeom prst="rect">
              <a:avLst/>
            </a:prstGeom>
          </p:spPr>
        </p:pic>
        <p:sp>
          <p:nvSpPr>
            <p:cNvPr id="27656" name="AutoShape 27"/>
            <p:cNvSpPr>
              <a:spLocks noChangeArrowheads="1"/>
            </p:cNvSpPr>
            <p:nvPr/>
          </p:nvSpPr>
          <p:spPr bwMode="auto">
            <a:xfrm>
              <a:off x="2370" y="810"/>
              <a:ext cx="9833" cy="1058"/>
            </a:xfrm>
            <a:prstGeom prst="wedgeRoundRectCallout">
              <a:avLst>
                <a:gd name="adj1" fmla="val -53936"/>
                <a:gd name="adj2" fmla="val 40335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b" anchorCtr="0"/>
            <a:p>
              <a:pPr>
                <a:lnSpc>
                  <a:spcPct val="160000"/>
                </a:lnSpc>
              </a:pPr>
              <a:r>
                <a:rPr lang="zh-CN" altLang="en-US" sz="28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</a:rPr>
                <a:t>你能举出生活中正比例关系的例子吗？</a:t>
              </a:r>
              <a:endParaRPr lang="zh-CN" alt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057400" y="2114550"/>
            <a:ext cx="6271260" cy="1256030"/>
            <a:chOff x="2640" y="2850"/>
            <a:chExt cx="9876" cy="1978"/>
          </a:xfrm>
        </p:grpSpPr>
        <p:sp>
          <p:nvSpPr>
            <p:cNvPr id="27659" name="AutoShape 27"/>
            <p:cNvSpPr>
              <a:spLocks noChangeArrowheads="1"/>
            </p:cNvSpPr>
            <p:nvPr/>
          </p:nvSpPr>
          <p:spPr bwMode="auto">
            <a:xfrm>
              <a:off x="2640" y="2970"/>
              <a:ext cx="8046" cy="1598"/>
            </a:xfrm>
            <a:prstGeom prst="wedgeRoundRectCallout">
              <a:avLst>
                <a:gd name="adj1" fmla="val 55182"/>
                <a:gd name="adj2" fmla="val 13579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p>
              <a:pPr>
                <a:lnSpc>
                  <a:spcPct val="100000"/>
                </a:lnSpc>
              </a:pPr>
              <a:r>
                <a:rPr lang="zh-CN" altLang="en-US" sz="2800" b="1">
                  <a:solidFill>
                    <a:srgbClr val="1C1C1C"/>
                  </a:solidFill>
                  <a:latin typeface="楷体" panose="02010609060101010101" charset="-122"/>
                  <a:ea typeface="楷体" panose="02010609060101010101" charset="-122"/>
                </a:rPr>
                <a:t>如果汽车行驶速度一定，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路程与时间</a:t>
              </a:r>
              <a:r>
                <a:rPr lang="zh-CN" altLang="en-US" sz="2800" b="1">
                  <a:solidFill>
                    <a:srgbClr val="1C1C1C"/>
                  </a:solidFill>
                  <a:latin typeface="楷体" panose="02010609060101010101" charset="-122"/>
                  <a:ea typeface="楷体" panose="02010609060101010101" charset="-122"/>
                </a:rPr>
                <a:t>成正比例关系。</a:t>
              </a:r>
              <a:endParaRPr lang="zh-CN" altLang="en-US" sz="2800" b="1">
                <a:solidFill>
                  <a:srgbClr val="1C1C1C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3" name="图片 2" descr="F:\ppt素材\新画人物图\女044 拷贝.png女044 拷贝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10920" y="2850"/>
              <a:ext cx="1596" cy="1978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609600" y="3486150"/>
            <a:ext cx="7200900" cy="1287780"/>
            <a:chOff x="720" y="5370"/>
            <a:chExt cx="11340" cy="2028"/>
          </a:xfrm>
        </p:grpSpPr>
        <p:sp>
          <p:nvSpPr>
            <p:cNvPr id="27660" name="AutoShape 27"/>
            <p:cNvSpPr>
              <a:spLocks noChangeArrowheads="1"/>
            </p:cNvSpPr>
            <p:nvPr/>
          </p:nvSpPr>
          <p:spPr bwMode="auto">
            <a:xfrm>
              <a:off x="2640" y="5730"/>
              <a:ext cx="9420" cy="936"/>
            </a:xfrm>
            <a:prstGeom prst="wedgeRoundRectCallout">
              <a:avLst>
                <a:gd name="adj1" fmla="val -53789"/>
                <a:gd name="adj2" fmla="val 41666"/>
                <a:gd name="adj3" fmla="val 16667"/>
              </a:avLst>
            </a:prstGeom>
            <a:solidFill>
              <a:schemeClr val="bg1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p>
              <a:pPr>
                <a:lnSpc>
                  <a:spcPct val="100000"/>
                </a:lnSpc>
              </a:pPr>
              <a:r>
                <a:rPr lang="zh-CN" altLang="en-US" sz="2800" b="1">
                  <a:solidFill>
                    <a:srgbClr val="1C1C1C"/>
                  </a:solidFill>
                  <a:latin typeface="楷体" panose="02010609060101010101" charset="-122"/>
                  <a:ea typeface="楷体" panose="02010609060101010101" charset="-122"/>
                </a:rPr>
                <a:t>正方形的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周长</a:t>
              </a:r>
              <a:r>
                <a:rPr lang="zh-CN" altLang="en-US" sz="2800" b="1">
                  <a:solidFill>
                    <a:srgbClr val="1C1C1C"/>
                  </a:solidFill>
                  <a:latin typeface="楷体" panose="02010609060101010101" charset="-122"/>
                  <a:ea typeface="楷体" panose="02010609060101010101" charset="-122"/>
                </a:rPr>
                <a:t>与</a:t>
              </a:r>
              <a:r>
                <a:rPr lang="zh-CN" altLang="en-US" sz="2800" b="1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</a:rPr>
                <a:t>边长</a:t>
              </a:r>
              <a:r>
                <a:rPr lang="zh-CN" altLang="en-US" sz="2800" b="1">
                  <a:solidFill>
                    <a:srgbClr val="1C1C1C"/>
                  </a:solidFill>
                  <a:latin typeface="楷体" panose="02010609060101010101" charset="-122"/>
                  <a:ea typeface="楷体" panose="02010609060101010101" charset="-122"/>
                </a:rPr>
                <a:t>成正比例关系。</a:t>
              </a:r>
              <a:endParaRPr lang="zh-CN" altLang="en-US" sz="2800" b="1">
                <a:solidFill>
                  <a:srgbClr val="1C1C1C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  <p:pic>
          <p:nvPicPr>
            <p:cNvPr id="4" name="图片 3" descr="F:\ppt素材\新画人物图\女022拷贝.png女022拷贝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720" y="5370"/>
              <a:ext cx="1612" cy="2029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19459" name="TextBox 8"/>
          <p:cNvSpPr txBox="1"/>
          <p:nvPr/>
        </p:nvSpPr>
        <p:spPr>
          <a:xfrm>
            <a:off x="541020" y="719455"/>
            <a:ext cx="64039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685800"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一辆汽车行驶的时间和路程如下表。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655003" y="1426528"/>
          <a:ext cx="6982108" cy="97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7180"/>
                <a:gridCol w="902488"/>
                <a:gridCol w="902488"/>
                <a:gridCol w="902488"/>
                <a:gridCol w="902488"/>
                <a:gridCol w="902488"/>
                <a:gridCol w="902488"/>
              </a:tblGrid>
              <a:tr h="487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时间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</a:tr>
              <a:tr h="487363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路程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/km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480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</a:tr>
            </a:tbl>
          </a:graphicData>
        </a:graphic>
      </p:graphicFrame>
      <p:sp>
        <p:nvSpPr>
          <p:cNvPr id="19486" name="TextBox 8"/>
          <p:cNvSpPr txBox="1"/>
          <p:nvPr/>
        </p:nvSpPr>
        <p:spPr>
          <a:xfrm>
            <a:off x="262890" y="2533015"/>
            <a:ext cx="780097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685800" eaLnBrk="1" hangingPunct="1"/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）写出几组路程与相对应的时间的比，并比较比值的大小。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84948" y="3808413"/>
            <a:ext cx="6159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68580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607310" y="3808413"/>
            <a:ext cx="6159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68580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61423" y="3808413"/>
            <a:ext cx="6159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68580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99660" y="3808413"/>
            <a:ext cx="6159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68580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958523" y="3808413"/>
            <a:ext cx="6159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68580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76123" y="3808413"/>
            <a:ext cx="615950" cy="517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685800"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=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450773" y="3835400"/>
            <a:ext cx="54451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defTabSz="685800" eaLnBrk="1" hangingPunct="1"/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80</a:t>
            </a:r>
            <a:endParaRPr lang="en-US" altLang="zh-CN" sz="2800" b="1" dirty="0">
              <a:solidFill>
                <a:srgbClr val="0000FF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990600" y="3632835"/>
          <a:ext cx="46513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215900" imgH="394335" progId="Equation.KSEE3">
                  <p:embed/>
                </p:oleObj>
              </mc:Choice>
              <mc:Fallback>
                <p:oleObj name="" r:id="rId3" imgW="215900" imgH="394335" progId="Equation.KSEE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3632835"/>
                        <a:ext cx="465138" cy="849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1944688" y="3632835"/>
          <a:ext cx="630237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5" imgW="292735" imgH="394335" progId="Equation.KSEE3">
                  <p:embed/>
                </p:oleObj>
              </mc:Choice>
              <mc:Fallback>
                <p:oleObj name="" r:id="rId5" imgW="292735" imgH="394335" progId="Equation.KSEE3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44688" y="3632835"/>
                        <a:ext cx="630237" cy="849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062288" y="3632835"/>
          <a:ext cx="65881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7" imgW="304800" imgH="394335" progId="Equation.KSEE3">
                  <p:embed/>
                </p:oleObj>
              </mc:Choice>
              <mc:Fallback>
                <p:oleObj name="" r:id="rId7" imgW="304800" imgH="394335" progId="Equation.KSEE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062288" y="3632835"/>
                        <a:ext cx="658812" cy="849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208463" y="3632835"/>
          <a:ext cx="658812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9" imgW="304800" imgH="394335" progId="Equation.KSEE3">
                  <p:embed/>
                </p:oleObj>
              </mc:Choice>
              <mc:Fallback>
                <p:oleObj name="" r:id="rId9" imgW="304800" imgH="394335" progId="Equation.KSEE3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08463" y="3632835"/>
                        <a:ext cx="658812" cy="849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354638" y="3632835"/>
          <a:ext cx="631825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1" imgW="292735" imgH="394335" progId="Equation.KSEE3">
                  <p:embed/>
                </p:oleObj>
              </mc:Choice>
              <mc:Fallback>
                <p:oleObj name="" r:id="rId11" imgW="292735" imgH="394335" progId="Equation.KSEE3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354638" y="3632835"/>
                        <a:ext cx="631825" cy="849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6473825" y="3632835"/>
          <a:ext cx="63023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13" imgW="292735" imgH="394335" progId="Equation.KSEE3">
                  <p:embed/>
                </p:oleObj>
              </mc:Choice>
              <mc:Fallback>
                <p:oleObj name="" r:id="rId13" imgW="292735" imgH="394335" progId="Equation.KSEE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473825" y="3632835"/>
                        <a:ext cx="630238" cy="8493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文本框 18"/>
          <p:cNvSpPr txBox="1"/>
          <p:nvPr/>
        </p:nvSpPr>
        <p:spPr>
          <a:xfrm>
            <a:off x="3362325" y="209550"/>
            <a:ext cx="23520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（教材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P44</a:t>
            </a:r>
            <a:r>
              <a:rPr lang="en-US" altLang="zh-CN" sz="2000" b="1">
                <a:solidFill>
                  <a:srgbClr val="F7860C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</a:t>
            </a:r>
            <a:r>
              <a:rPr lang="zh-CN" altLang="en-US" sz="2000" b="1">
                <a:solidFill>
                  <a:srgbClr val="F7860C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做一做）</a:t>
            </a:r>
            <a:endParaRPr lang="zh-CN" altLang="en-US" sz="2000" b="1">
              <a:solidFill>
                <a:srgbClr val="F7860C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2" name="TextBox 8"/>
          <p:cNvSpPr txBox="1"/>
          <p:nvPr/>
        </p:nvSpPr>
        <p:spPr>
          <a:xfrm>
            <a:off x="685800" y="1450975"/>
            <a:ext cx="545973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685800" eaLnBrk="1" hangingPunct="1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）说一说这个比值表示什么。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8"/>
          <p:cNvSpPr txBox="1"/>
          <p:nvPr/>
        </p:nvSpPr>
        <p:spPr>
          <a:xfrm>
            <a:off x="990600" y="2114550"/>
            <a:ext cx="52882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 defTabSz="685800"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这个比值表示汽车行驶的速度。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0484" name="TextBox 8"/>
          <p:cNvSpPr txBox="1"/>
          <p:nvPr/>
        </p:nvSpPr>
        <p:spPr>
          <a:xfrm>
            <a:off x="574675" y="2667635"/>
            <a:ext cx="7432675" cy="10388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685800" eaLnBrk="1" hangingPunct="1"/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）汽车行驶的路程与时间成正比例关系吗？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为什么？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8"/>
          <p:cNvSpPr txBox="1"/>
          <p:nvPr/>
        </p:nvSpPr>
        <p:spPr>
          <a:xfrm>
            <a:off x="685800" y="3706495"/>
            <a:ext cx="7069455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685800"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成正比例关系，因为路程和时间对应的比值一定，都等于80。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1"/>
            </p:custDataLst>
          </p:nvPr>
        </p:nvGraphicFramePr>
        <p:xfrm>
          <a:off x="987425" y="348298"/>
          <a:ext cx="6981825" cy="9747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6896"/>
                <a:gridCol w="902488"/>
                <a:gridCol w="902488"/>
                <a:gridCol w="902488"/>
                <a:gridCol w="902488"/>
                <a:gridCol w="902488"/>
                <a:gridCol w="902488"/>
              </a:tblGrid>
              <a:tr h="487363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时间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时</a:t>
                      </a:r>
                      <a:endParaRPr lang="zh-CN" altLang="en-US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</a:tr>
              <a:tr h="487363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路程</a:t>
                      </a: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/km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2800" b="1" dirty="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480</a:t>
                      </a:r>
                      <a:endParaRPr lang="en-US" altLang="zh-CN" sz="2800" b="1" dirty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23" marR="91423" marT="45563" marB="45563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04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6" name="Picture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786" t="30423"/>
          <a:stretch>
            <a:fillRect/>
          </a:stretch>
        </p:blipFill>
        <p:spPr>
          <a:xfrm>
            <a:off x="5107940" y="428625"/>
            <a:ext cx="3914775" cy="32750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3" name="直接连接符 2"/>
          <p:cNvCxnSpPr/>
          <p:nvPr/>
        </p:nvCxnSpPr>
        <p:spPr>
          <a:xfrm flipV="1">
            <a:off x="5935028" y="3021013"/>
            <a:ext cx="0" cy="355600"/>
          </a:xfrm>
          <a:prstGeom prst="line">
            <a:avLst/>
          </a:prstGeom>
          <a:ln w="158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4" name="直接连接符 3"/>
          <p:cNvCxnSpPr/>
          <p:nvPr/>
        </p:nvCxnSpPr>
        <p:spPr>
          <a:xfrm>
            <a:off x="5595303" y="3028950"/>
            <a:ext cx="339725" cy="0"/>
          </a:xfrm>
          <a:prstGeom prst="line">
            <a:avLst/>
          </a:prstGeom>
          <a:ln w="158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" name=" 184"/>
          <p:cNvSpPr/>
          <p:nvPr/>
        </p:nvSpPr>
        <p:spPr>
          <a:xfrm>
            <a:off x="5900103" y="2992438"/>
            <a:ext cx="71438" cy="71438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6282690" y="2681288"/>
            <a:ext cx="0" cy="703262"/>
          </a:xfrm>
          <a:prstGeom prst="line">
            <a:avLst/>
          </a:prstGeom>
          <a:ln w="158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7" name="直接连接符 6"/>
          <p:cNvCxnSpPr/>
          <p:nvPr/>
        </p:nvCxnSpPr>
        <p:spPr>
          <a:xfrm>
            <a:off x="5595303" y="2674938"/>
            <a:ext cx="698500" cy="0"/>
          </a:xfrm>
          <a:prstGeom prst="line">
            <a:avLst/>
          </a:prstGeom>
          <a:ln w="158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8" name=" 184"/>
          <p:cNvSpPr/>
          <p:nvPr/>
        </p:nvSpPr>
        <p:spPr>
          <a:xfrm>
            <a:off x="6247765" y="2644775"/>
            <a:ext cx="71438" cy="73025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 184"/>
          <p:cNvSpPr/>
          <p:nvPr/>
        </p:nvSpPr>
        <p:spPr>
          <a:xfrm>
            <a:off x="6587490" y="2293938"/>
            <a:ext cx="71438" cy="71438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6622415" y="2338388"/>
            <a:ext cx="1588" cy="1036637"/>
          </a:xfrm>
          <a:prstGeom prst="line">
            <a:avLst/>
          </a:prstGeom>
          <a:ln w="158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" name="直接连接符 10"/>
          <p:cNvCxnSpPr/>
          <p:nvPr/>
        </p:nvCxnSpPr>
        <p:spPr>
          <a:xfrm flipV="1">
            <a:off x="6960553" y="1982788"/>
            <a:ext cx="0" cy="1392237"/>
          </a:xfrm>
          <a:prstGeom prst="line">
            <a:avLst/>
          </a:prstGeom>
          <a:ln w="158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2" name="直接连接符 11"/>
          <p:cNvCxnSpPr/>
          <p:nvPr/>
        </p:nvCxnSpPr>
        <p:spPr>
          <a:xfrm flipV="1">
            <a:off x="7300278" y="1624013"/>
            <a:ext cx="0" cy="1760537"/>
          </a:xfrm>
          <a:prstGeom prst="line">
            <a:avLst/>
          </a:prstGeom>
          <a:ln w="158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" name="直接连接符 12"/>
          <p:cNvCxnSpPr/>
          <p:nvPr/>
        </p:nvCxnSpPr>
        <p:spPr>
          <a:xfrm flipV="1">
            <a:off x="7640003" y="1303338"/>
            <a:ext cx="0" cy="2071687"/>
          </a:xfrm>
          <a:prstGeom prst="line">
            <a:avLst/>
          </a:prstGeom>
          <a:ln w="158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" name="直接连接符 13"/>
          <p:cNvCxnSpPr/>
          <p:nvPr/>
        </p:nvCxnSpPr>
        <p:spPr>
          <a:xfrm>
            <a:off x="5595303" y="2338388"/>
            <a:ext cx="1000125" cy="0"/>
          </a:xfrm>
          <a:prstGeom prst="line">
            <a:avLst/>
          </a:prstGeom>
          <a:ln w="158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" name="直接连接符 14"/>
          <p:cNvCxnSpPr/>
          <p:nvPr/>
        </p:nvCxnSpPr>
        <p:spPr>
          <a:xfrm>
            <a:off x="5595303" y="1984375"/>
            <a:ext cx="1368425" cy="0"/>
          </a:xfrm>
          <a:prstGeom prst="line">
            <a:avLst/>
          </a:prstGeom>
          <a:ln w="158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" name="直接连接符 15"/>
          <p:cNvCxnSpPr/>
          <p:nvPr/>
        </p:nvCxnSpPr>
        <p:spPr>
          <a:xfrm>
            <a:off x="5595303" y="1643063"/>
            <a:ext cx="1708150" cy="0"/>
          </a:xfrm>
          <a:prstGeom prst="line">
            <a:avLst/>
          </a:prstGeom>
          <a:ln w="158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" name="直接连接符 16"/>
          <p:cNvCxnSpPr/>
          <p:nvPr/>
        </p:nvCxnSpPr>
        <p:spPr>
          <a:xfrm>
            <a:off x="5595303" y="1303338"/>
            <a:ext cx="2074862" cy="0"/>
          </a:xfrm>
          <a:prstGeom prst="line">
            <a:avLst/>
          </a:prstGeom>
          <a:ln w="1587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" name=" 184"/>
          <p:cNvSpPr/>
          <p:nvPr/>
        </p:nvSpPr>
        <p:spPr>
          <a:xfrm>
            <a:off x="6916103" y="1947863"/>
            <a:ext cx="71438" cy="71438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 184"/>
          <p:cNvSpPr/>
          <p:nvPr/>
        </p:nvSpPr>
        <p:spPr>
          <a:xfrm>
            <a:off x="7265353" y="1616075"/>
            <a:ext cx="71438" cy="71438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0" name=" 184"/>
          <p:cNvSpPr/>
          <p:nvPr/>
        </p:nvSpPr>
        <p:spPr>
          <a:xfrm>
            <a:off x="7603490" y="1277938"/>
            <a:ext cx="73025" cy="71438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cxnSp>
        <p:nvCxnSpPr>
          <p:cNvPr id="21" name="直接连接符 20"/>
          <p:cNvCxnSpPr>
            <a:endCxn id="20" idx="3"/>
          </p:cNvCxnSpPr>
          <p:nvPr/>
        </p:nvCxnSpPr>
        <p:spPr>
          <a:xfrm flipV="1">
            <a:off x="5604193" y="1331913"/>
            <a:ext cx="2009775" cy="2038350"/>
          </a:xfrm>
          <a:prstGeom prst="line">
            <a:avLst/>
          </a:prstGeom>
          <a:ln w="158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2" name="直接连接符 21"/>
          <p:cNvCxnSpPr/>
          <p:nvPr/>
        </p:nvCxnSpPr>
        <p:spPr>
          <a:xfrm>
            <a:off x="5598478" y="2852738"/>
            <a:ext cx="528637" cy="0"/>
          </a:xfrm>
          <a:prstGeom prst="line">
            <a:avLst/>
          </a:prstGeom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" name="直接连接符 22"/>
          <p:cNvCxnSpPr/>
          <p:nvPr/>
        </p:nvCxnSpPr>
        <p:spPr>
          <a:xfrm>
            <a:off x="6109653" y="2873375"/>
            <a:ext cx="0" cy="495300"/>
          </a:xfrm>
          <a:prstGeom prst="line">
            <a:avLst/>
          </a:prstGeom>
          <a:ln w="158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4" name=" 184"/>
          <p:cNvSpPr/>
          <p:nvPr/>
        </p:nvSpPr>
        <p:spPr>
          <a:xfrm>
            <a:off x="6068378" y="2820988"/>
            <a:ext cx="71438" cy="71438"/>
          </a:xfrm>
          <a:prstGeom prst="ellipse">
            <a:avLst/>
          </a:prstGeom>
          <a:solidFill>
            <a:srgbClr val="0000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149215" y="2678113"/>
            <a:ext cx="1001713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685800" eaLnBrk="1" hangingPunct="1"/>
            <a:r>
              <a:rPr lang="en-US" altLang="zh-CN" sz="1600" b="1" dirty="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120</a:t>
            </a:r>
            <a:endParaRPr lang="en-US" altLang="zh-CN" sz="1600" b="1" dirty="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871528" y="3354388"/>
            <a:ext cx="1001712" cy="334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defTabSz="685800" eaLnBrk="1" hangingPunct="1"/>
            <a:r>
              <a:rPr lang="en-US" altLang="zh-CN" sz="16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1.5</a:t>
            </a:r>
            <a:endParaRPr lang="en-US" altLang="zh-CN" sz="16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21532" name="TextBox 8"/>
          <p:cNvSpPr txBox="1"/>
          <p:nvPr/>
        </p:nvSpPr>
        <p:spPr>
          <a:xfrm>
            <a:off x="79375" y="715010"/>
            <a:ext cx="4959350" cy="21583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defTabSz="685800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）在图中描出表示路程和相对应时间的点，然后把它们按顺序连起来。估计一下行驶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120km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大约要用多少时间。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9"/>
          <p:cNvSpPr/>
          <p:nvPr/>
        </p:nvSpPr>
        <p:spPr>
          <a:xfrm>
            <a:off x="179070" y="3063875"/>
            <a:ext cx="4859655" cy="55054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defTabSz="685800"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行驶120km大约要用1.5小时。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bldLvl="0" animBg="1"/>
      <p:bldP spid="18" grpId="0" bldLvl="0" animBg="1"/>
      <p:bldP spid="19" grpId="0" bldLvl="0" animBg="1"/>
      <p:bldP spid="20" grpId="0" bldLvl="0" animBg="1"/>
      <p:bldP spid="24" grpId="0" bldLvl="0" animBg="1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3" name="文本框 1"/>
          <p:cNvSpPr txBox="1"/>
          <p:nvPr/>
        </p:nvSpPr>
        <p:spPr>
          <a:xfrm>
            <a:off x="470218" y="428943"/>
            <a:ext cx="8470900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下表是小林家去年上半年每月用电量情况。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5180" y="1035050"/>
            <a:ext cx="7395210" cy="14712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文本框 1"/>
          <p:cNvSpPr txBox="1"/>
          <p:nvPr/>
        </p:nvSpPr>
        <p:spPr>
          <a:xfrm>
            <a:off x="292100" y="2453005"/>
            <a:ext cx="847090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）分别写出各月电费与用电量的比，比较比值的大小。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04925" y="3232785"/>
            <a:ext cx="240220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60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120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0.5</a:t>
            </a:r>
            <a:endParaRPr lang="zh-CN" altLang="en-US" sz="2800"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57930" y="3318510"/>
            <a:ext cx="22313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65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130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0.5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07760" y="3325495"/>
            <a:ext cx="22117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55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110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0.5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04925" y="3901440"/>
            <a:ext cx="22313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60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120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0.5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7300" y="3901440"/>
            <a:ext cx="223139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65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130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0.5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95060" y="3824605"/>
            <a:ext cx="223139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75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150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0.5</a:t>
            </a:r>
            <a:endParaRPr lang="zh-CN" altLang="en-US" sz="2800"/>
          </a:p>
        </p:txBody>
      </p:sp>
      <p:sp>
        <p:nvSpPr>
          <p:cNvPr id="8" name="文本框 7"/>
          <p:cNvSpPr txBox="1"/>
          <p:nvPr/>
        </p:nvSpPr>
        <p:spPr>
          <a:xfrm>
            <a:off x="3581400" y="4432935"/>
            <a:ext cx="2545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比值都相等。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2789555" y="18796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P47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练习九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3" name="文本框 1"/>
          <p:cNvSpPr txBox="1"/>
          <p:nvPr/>
        </p:nvSpPr>
        <p:spPr>
          <a:xfrm>
            <a:off x="456883" y="514033"/>
            <a:ext cx="8470900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下面是小林家去年上半年每月用电量情况。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200150"/>
            <a:ext cx="7787640" cy="154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81000" y="2800350"/>
            <a:ext cx="5723255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）说明这个比值所表示的意义。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24000" y="3344545"/>
            <a:ext cx="4472940" cy="60769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比值表示每千瓦时的电费。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问题导入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152015" y="1200150"/>
            <a:ext cx="5251450" cy="1315720"/>
            <a:chOff x="3389" y="1890"/>
            <a:chExt cx="8270" cy="2072"/>
          </a:xfrm>
        </p:grpSpPr>
        <p:pic>
          <p:nvPicPr>
            <p:cNvPr id="5" name="图片 4" descr="书本 拷贝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09" y="2010"/>
              <a:ext cx="1551" cy="1952"/>
            </a:xfrm>
            <a:prstGeom prst="rect">
              <a:avLst/>
            </a:prstGeom>
          </p:spPr>
        </p:pic>
        <p:sp>
          <p:nvSpPr>
            <p:cNvPr id="9231" name="AutoShape 27"/>
            <p:cNvSpPr/>
            <p:nvPr/>
          </p:nvSpPr>
          <p:spPr>
            <a:xfrm>
              <a:off x="3389" y="1890"/>
              <a:ext cx="6231" cy="1595"/>
            </a:xfrm>
            <a:prstGeom prst="wedgeRoundRectCallout">
              <a:avLst>
                <a:gd name="adj1" fmla="val 57687"/>
                <a:gd name="adj2" fmla="val 13949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just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如果知道总价和数量，你会求单价吗？</a:t>
              </a:r>
              <a:endPara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endPara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6" name="AutoShape 9"/>
          <p:cNvSpPr/>
          <p:nvPr/>
        </p:nvSpPr>
        <p:spPr>
          <a:xfrm>
            <a:off x="2590800" y="3028950"/>
            <a:ext cx="3131820" cy="531495"/>
          </a:xfrm>
          <a:prstGeom prst="rect">
            <a:avLst/>
          </a:prstGeom>
          <a:solidFill>
            <a:srgbClr val="92D050">
              <a:alpha val="45000"/>
            </a:srgbClr>
          </a:solidFill>
          <a:ln w="15875" cap="flat" cmpd="sng">
            <a:noFill/>
            <a:prstDash val="solid"/>
            <a:miter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总价÷数量＝单价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3" name="文本框 1"/>
          <p:cNvSpPr txBox="1"/>
          <p:nvPr/>
        </p:nvSpPr>
        <p:spPr>
          <a:xfrm>
            <a:off x="533718" y="365443"/>
            <a:ext cx="8470900" cy="6076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下面是小林家去年上半年每月用电量情况。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4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958850"/>
            <a:ext cx="7461885" cy="1484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54635" y="2617470"/>
            <a:ext cx="867219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）电费与相应的用电量成正比例关系吗？ 为什么？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52400" y="3181350"/>
            <a:ext cx="8852535" cy="1255395"/>
            <a:chOff x="240" y="5164"/>
            <a:chExt cx="13941" cy="1977"/>
          </a:xfrm>
        </p:grpSpPr>
        <p:sp>
          <p:nvSpPr>
            <p:cNvPr id="4" name="文本框 3"/>
            <p:cNvSpPr txBox="1"/>
            <p:nvPr/>
          </p:nvSpPr>
          <p:spPr>
            <a:xfrm>
              <a:off x="240" y="5370"/>
              <a:ext cx="13818" cy="177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成正比例关系，因为</a:t>
              </a:r>
              <a:r>
                <a:rPr lang="en-US" altLang="zh-CN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                             </a:t>
              </a:r>
              <a:r>
                <a: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rPr>
                <a:t>，比值一定。</a:t>
              </a:r>
              <a:endParaRPr lang="zh-CN" altLang="en-US" sz="28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185" y="5164"/>
              <a:ext cx="8996" cy="1500"/>
              <a:chOff x="2524" y="7170"/>
              <a:chExt cx="8996" cy="1500"/>
            </a:xfrm>
          </p:grpSpPr>
          <p:grpSp>
            <p:nvGrpSpPr>
              <p:cNvPr id="6" name="组合 5"/>
              <p:cNvGrpSpPr/>
              <p:nvPr/>
            </p:nvGrpSpPr>
            <p:grpSpPr>
              <a:xfrm>
                <a:off x="2524" y="7170"/>
                <a:ext cx="2156" cy="1500"/>
                <a:chOff x="4680" y="7290"/>
                <a:chExt cx="2156" cy="1500"/>
              </a:xfrm>
            </p:grpSpPr>
            <p:sp>
              <p:nvSpPr>
                <p:cNvPr id="3" name="文本框 2"/>
                <p:cNvSpPr txBox="1"/>
                <p:nvPr/>
              </p:nvSpPr>
              <p:spPr>
                <a:xfrm>
                  <a:off x="4680" y="7290"/>
                  <a:ext cx="2156" cy="1501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p>
                  <a:r>
                    <a:rPr lang="en-US" altLang="zh-CN" sz="2800" b="1" dirty="0"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  <a:sym typeface="+mn-ea"/>
                    </a:rPr>
                    <a:t> </a:t>
                  </a:r>
                  <a:r>
                    <a:rPr lang="zh-CN" altLang="en-US" sz="2800" b="1" dirty="0"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  <a:sym typeface="+mn-ea"/>
                    </a:rPr>
                    <a:t>电费</a:t>
                  </a:r>
                  <a:r>
                    <a:rPr lang="en-US" altLang="zh-CN" sz="2800" b="1" dirty="0"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  <a:sym typeface="+mn-ea"/>
                    </a:rPr>
                    <a:t> </a:t>
                  </a:r>
                  <a:endParaRPr lang="zh-CN" altLang="en-US" sz="2800" b="1" dirty="0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endParaRPr>
                </a:p>
                <a:p>
                  <a:r>
                    <a:rPr lang="zh-CN" altLang="en-US" sz="2800" b="1" dirty="0">
                      <a:solidFill>
                        <a:srgbClr val="FF0000"/>
                      </a:solidFill>
                      <a:latin typeface="楷体" panose="02010609060101010101" charset="-122"/>
                      <a:ea typeface="楷体" panose="02010609060101010101" charset="-122"/>
                      <a:cs typeface="楷体" panose="02010609060101010101" charset="-122"/>
                      <a:sym typeface="+mn-ea"/>
                    </a:rPr>
                    <a:t>用电量</a:t>
                  </a:r>
                  <a:endParaRPr lang="zh-CN" altLang="en-US" sz="2800" b="1" dirty="0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endParaRPr>
                </a:p>
              </p:txBody>
            </p:sp>
            <p:cxnSp>
              <p:nvCxnSpPr>
                <p:cNvPr id="5" name="直接连接符 4"/>
                <p:cNvCxnSpPr/>
                <p:nvPr/>
              </p:nvCxnSpPr>
              <p:spPr>
                <a:xfrm>
                  <a:off x="4920" y="8010"/>
                  <a:ext cx="156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文本框 6"/>
              <p:cNvSpPr txBox="1"/>
              <p:nvPr/>
            </p:nvSpPr>
            <p:spPr>
              <a:xfrm>
                <a:off x="4320" y="7533"/>
                <a:ext cx="7200" cy="822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p>
                <a:r>
                  <a:rPr lang="zh-CN" altLang="en-US" sz="2800" b="1" dirty="0">
                    <a:solidFill>
                      <a:srgbClr val="FF0000"/>
                    </a:solidFill>
                    <a:latin typeface="楷体" panose="02010609060101010101" charset="-122"/>
                    <a:ea typeface="楷体" panose="02010609060101010101" charset="-122"/>
                    <a:cs typeface="楷体" panose="02010609060101010101" charset="-122"/>
                    <a:sym typeface="+mn-ea"/>
                  </a:rPr>
                  <a:t>＝每千瓦时的电费（一定）</a:t>
                </a:r>
                <a:endParaRPr lang="zh-CN" altLang="en-US" sz="2800" b="1" dirty="0">
                  <a:solidFill>
                    <a:srgbClr val="FF0000"/>
                  </a:solidFill>
                  <a:latin typeface="楷体" panose="02010609060101010101" charset="-122"/>
                  <a:ea typeface="楷体" panose="02010609060101010101" charset="-122"/>
                  <a:cs typeface="楷体" panose="02010609060101010101" charset="-122"/>
                  <a:sym typeface="+mn-ea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pitchFamily="2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8097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0244" name="Text Box 43"/>
          <p:cNvSpPr txBox="1"/>
          <p:nvPr/>
        </p:nvSpPr>
        <p:spPr>
          <a:xfrm>
            <a:off x="332105" y="2783840"/>
            <a:ext cx="8665210" cy="523240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</a:rPr>
              <a:t>文具店有一种彩带，销售的数量与总价的关系如下表。</a:t>
            </a:r>
            <a:endParaRPr lang="zh-CN" altLang="en-US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表格 6"/>
          <p:cNvGraphicFramePr/>
          <p:nvPr>
            <p:custDataLst>
              <p:tags r:id="rId2"/>
            </p:custDataLst>
          </p:nvPr>
        </p:nvGraphicFramePr>
        <p:xfrm>
          <a:off x="615950" y="3348888"/>
          <a:ext cx="7772711" cy="129873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42060"/>
                <a:gridCol w="720883"/>
                <a:gridCol w="720883"/>
                <a:gridCol w="720883"/>
                <a:gridCol w="720883"/>
                <a:gridCol w="720883"/>
                <a:gridCol w="720883"/>
                <a:gridCol w="720883"/>
                <a:gridCol w="720883"/>
                <a:gridCol w="763587"/>
              </a:tblGrid>
              <a:tr h="64008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30000"/>
                        </a:lnSpc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</a:tr>
              <a:tr h="658651">
                <a:tc>
                  <a:txBody>
                    <a:bodyPr/>
                    <a:p>
                      <a:pPr marL="0" lvl="0" indent="0" algn="l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总价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17.5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24.5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30000"/>
                        </a:lnSpc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3600" y="285750"/>
            <a:ext cx="4170045" cy="2657475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685800" y="742950"/>
            <a:ext cx="633730" cy="687705"/>
            <a:chOff x="1080" y="1050"/>
            <a:chExt cx="998" cy="1083"/>
          </a:xfrm>
        </p:grpSpPr>
        <p:pic>
          <p:nvPicPr>
            <p:cNvPr id="17" name="图片 16" descr="图标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6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>
              <p:custDataLst>
                <p:tags r:id="rId7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9880" y="1675765"/>
            <a:ext cx="465772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根据上表，回答下面的问题。</a:t>
            </a:r>
            <a:endParaRPr lang="zh-CN" altLang="en-US" sz="2800" b="1" dirty="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表中有哪两种量？</a:t>
            </a:r>
            <a:endParaRPr lang="zh-CN" altLang="en-US" sz="2800" b="1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012690" y="1784985"/>
            <a:ext cx="3970020" cy="1559560"/>
            <a:chOff x="7672" y="2415"/>
            <a:chExt cx="6252" cy="2456"/>
          </a:xfrm>
        </p:grpSpPr>
        <p:pic>
          <p:nvPicPr>
            <p:cNvPr id="4" name="图片 3" descr="书本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2618" y="3227"/>
              <a:ext cx="1307" cy="1645"/>
            </a:xfrm>
            <a:prstGeom prst="rect">
              <a:avLst/>
            </a:prstGeom>
          </p:spPr>
        </p:pic>
        <p:sp>
          <p:nvSpPr>
            <p:cNvPr id="9231" name="AutoShape 27"/>
            <p:cNvSpPr/>
            <p:nvPr/>
          </p:nvSpPr>
          <p:spPr>
            <a:xfrm>
              <a:off x="7672" y="2415"/>
              <a:ext cx="5438" cy="830"/>
            </a:xfrm>
            <a:prstGeom prst="wedgeRoundRectCallout">
              <a:avLst>
                <a:gd name="adj1" fmla="val 42276"/>
                <a:gd name="adj2" fmla="val 139759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algn="just"/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你还能想到哪个量？</a:t>
              </a:r>
              <a:endPara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  <a:p>
              <a:r>
                <a:rPr lang="en-US" altLang="zh-CN" sz="24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</a:rPr>
                <a:t>       </a:t>
              </a:r>
              <a:endParaRPr lang="en-US" altLang="zh-CN" sz="24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309880" y="3333750"/>
            <a:ext cx="762762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8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总价是怎样随着数量的变化而变化的？</a:t>
            </a:r>
            <a:endParaRPr lang="zh-CN" altLang="en-US" sz="2800" b="1" dirty="0">
              <a:latin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8200" y="3941445"/>
            <a:ext cx="757174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3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数量增加，总价增加；数量减少，总价也减少。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90600" y="2726055"/>
            <a:ext cx="504634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彩带销售的数量和总价两种量。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2"/>
            </p:custDataLst>
          </p:nvPr>
        </p:nvGraphicFramePr>
        <p:xfrm>
          <a:off x="561340" y="377088"/>
          <a:ext cx="7772711" cy="129873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42060"/>
                <a:gridCol w="757555"/>
                <a:gridCol w="684211"/>
                <a:gridCol w="720883"/>
                <a:gridCol w="720883"/>
                <a:gridCol w="720883"/>
                <a:gridCol w="720883"/>
                <a:gridCol w="720883"/>
                <a:gridCol w="720883"/>
                <a:gridCol w="763587"/>
              </a:tblGrid>
              <a:tr h="64008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40000"/>
                        </a:lnSpc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</a:tr>
              <a:tr h="658651">
                <a:tc>
                  <a:txBody>
                    <a:bodyPr/>
                    <a:p>
                      <a:pPr marL="0" lvl="0" indent="0" algn="l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总价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17.5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24.5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50000"/>
                        </a:lnSpc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-50800" y="1785620"/>
            <a:ext cx="886650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）相应的总价与数量的比分别是多少？比值是多少？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1"/>
            </p:custDataLst>
          </p:nvPr>
        </p:nvGraphicFramePr>
        <p:xfrm>
          <a:off x="561340" y="377088"/>
          <a:ext cx="7772711" cy="129873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42060"/>
                <a:gridCol w="757555"/>
                <a:gridCol w="684211"/>
                <a:gridCol w="720883"/>
                <a:gridCol w="720883"/>
                <a:gridCol w="720883"/>
                <a:gridCol w="720883"/>
                <a:gridCol w="720883"/>
                <a:gridCol w="720883"/>
                <a:gridCol w="763587"/>
              </a:tblGrid>
              <a:tr h="64008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60000"/>
                        </a:lnSpc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</a:tr>
              <a:tr h="658651">
                <a:tc>
                  <a:txBody>
                    <a:bodyPr/>
                    <a:p>
                      <a:pPr marL="0" lvl="0" indent="0" algn="l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总价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17.5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24.5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60000"/>
                        </a:lnSpc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</a:tr>
            </a:tbl>
          </a:graphicData>
        </a:graphic>
      </p:graphicFrame>
      <p:grpSp>
        <p:nvGrpSpPr>
          <p:cNvPr id="21" name="组合 20"/>
          <p:cNvGrpSpPr/>
          <p:nvPr/>
        </p:nvGrpSpPr>
        <p:grpSpPr>
          <a:xfrm>
            <a:off x="554990" y="2876550"/>
            <a:ext cx="8260715" cy="849630"/>
            <a:chOff x="715" y="4870"/>
            <a:chExt cx="13009" cy="1338"/>
          </a:xfrm>
        </p:grpSpPr>
        <p:grpSp>
          <p:nvGrpSpPr>
            <p:cNvPr id="25" name="组合 24"/>
            <p:cNvGrpSpPr/>
            <p:nvPr/>
          </p:nvGrpSpPr>
          <p:grpSpPr>
            <a:xfrm>
              <a:off x="715" y="4870"/>
              <a:ext cx="12287" cy="1338"/>
              <a:chOff x="595" y="4936"/>
              <a:chExt cx="12287" cy="1338"/>
            </a:xfrm>
          </p:grpSpPr>
          <p:graphicFrame>
            <p:nvGraphicFramePr>
              <p:cNvPr id="2" name="对象 1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595" y="4936"/>
              <a:ext cx="905" cy="1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4" name="" r:id="rId2" imgW="266700" imgH="394335" progId="Equation.KSEE3">
                      <p:embed/>
                    </p:oleObj>
                  </mc:Choice>
                  <mc:Fallback>
                    <p:oleObj name="" r:id="rId2" imgW="266700" imgH="394335" progId="Equation.KSEE3">
                      <p:embed/>
                      <p:pic>
                        <p:nvPicPr>
                          <p:cNvPr id="0" name="图片 3083"/>
                          <p:cNvPicPr/>
                          <p:nvPr/>
                        </p:nvPicPr>
                        <p:blipFill>
                          <a:blip r:embed="rId3"/>
                          <a:stretch>
                            <a:fillRect/>
                          </a:stretch>
                        </p:blipFill>
                        <p:spPr>
                          <a:xfrm>
                            <a:off x="595" y="4936"/>
                            <a:ext cx="905" cy="133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对象 4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1915" y="4936"/>
              <a:ext cx="515" cy="1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8" name="" r:id="rId4" imgW="152400" imgH="394335" progId="Equation.KSEE3">
                      <p:embed/>
                    </p:oleObj>
                  </mc:Choice>
                  <mc:Fallback>
                    <p:oleObj name="" r:id="rId4" imgW="152400" imgH="394335" progId="Equation.KSEE3">
                      <p:embed/>
                      <p:pic>
                        <p:nvPicPr>
                          <p:cNvPr id="0" name="图片 3087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1915" y="4936"/>
                            <a:ext cx="515" cy="133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" name="对象 5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2955" y="4936"/>
              <a:ext cx="1123" cy="1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3" name="" r:id="rId6" imgW="330835" imgH="394335" progId="Equation.KSEE3">
                      <p:embed/>
                    </p:oleObj>
                  </mc:Choice>
                  <mc:Fallback>
                    <p:oleObj name="" r:id="rId6" imgW="330835" imgH="394335" progId="Equation.KSEE3">
                      <p:embed/>
                      <p:pic>
                        <p:nvPicPr>
                          <p:cNvPr id="0" name="图片 3092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2955" y="4936"/>
                            <a:ext cx="1123" cy="133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9" name="对象 8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4643" y="4936"/>
              <a:ext cx="732" cy="1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100" name="" r:id="rId8" imgW="215900" imgH="394335" progId="Equation.KSEE3">
                      <p:embed/>
                    </p:oleObj>
                  </mc:Choice>
                  <mc:Fallback>
                    <p:oleObj name="" r:id="rId8" imgW="215900" imgH="394335" progId="Equation.KSEE3">
                      <p:embed/>
                      <p:pic>
                        <p:nvPicPr>
                          <p:cNvPr id="0" name="图片 3099"/>
                          <p:cNvPicPr/>
                          <p:nvPr/>
                        </p:nvPicPr>
                        <p:blipFill>
                          <a:blip r:embed="rId9"/>
                          <a:stretch>
                            <a:fillRect/>
                          </a:stretch>
                        </p:blipFill>
                        <p:spPr>
                          <a:xfrm>
                            <a:off x="4643" y="4936"/>
                            <a:ext cx="732" cy="133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" name="对象 9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5843" y="4936"/>
              <a:ext cx="1122" cy="1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3" name="" r:id="rId10" imgW="330835" imgH="394335" progId="Equation.KSEE3">
                      <p:embed/>
                    </p:oleObj>
                  </mc:Choice>
                  <mc:Fallback>
                    <p:oleObj name="" r:id="rId10" imgW="330835" imgH="394335" progId="Equation.KSEE3">
                      <p:embed/>
                      <p:pic>
                        <p:nvPicPr>
                          <p:cNvPr id="0" name="图片 3082"/>
                          <p:cNvPicPr/>
                          <p:nvPr/>
                        </p:nvPicPr>
                        <p:blipFill>
                          <a:blip r:embed="rId11"/>
                          <a:stretch>
                            <a:fillRect/>
                          </a:stretch>
                        </p:blipFill>
                        <p:spPr>
                          <a:xfrm>
                            <a:off x="5843" y="4936"/>
                            <a:ext cx="1122" cy="133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1" name="对象 10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7588" y="4936"/>
              <a:ext cx="735" cy="1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95" name="" r:id="rId12" imgW="215900" imgH="394335" progId="Equation.KSEE3">
                      <p:embed/>
                    </p:oleObj>
                  </mc:Choice>
                  <mc:Fallback>
                    <p:oleObj name="" r:id="rId12" imgW="215900" imgH="394335" progId="Equation.KSEE3">
                      <p:embed/>
                      <p:pic>
                        <p:nvPicPr>
                          <p:cNvPr id="0" name="图片 3094"/>
                          <p:cNvPicPr/>
                          <p:nvPr/>
                        </p:nvPicPr>
                        <p:blipFill>
                          <a:blip r:embed="rId13"/>
                          <a:stretch>
                            <a:fillRect/>
                          </a:stretch>
                        </p:blipFill>
                        <p:spPr>
                          <a:xfrm>
                            <a:off x="7588" y="4936"/>
                            <a:ext cx="735" cy="133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" name="对象 11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8845" y="4936"/>
              <a:ext cx="1168" cy="1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5" name="" r:id="rId14" imgW="343535" imgH="394335" progId="Equation.KSEE3">
                      <p:embed/>
                    </p:oleObj>
                  </mc:Choice>
                  <mc:Fallback>
                    <p:oleObj name="" r:id="rId14" imgW="343535" imgH="394335" progId="Equation.KSEE3">
                      <p:embed/>
                      <p:pic>
                        <p:nvPicPr>
                          <p:cNvPr id="0" name="图片 3084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8845" y="4936"/>
                            <a:ext cx="1168" cy="133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" name="对象 12">
                <a:hlinkClick r:id="" action="ppaction://ole?verb="/>
              </p:cNvPr>
              <p:cNvGraphicFramePr>
                <a:graphicFrameLocks noChangeAspect="1"/>
              </p:cNvGraphicFramePr>
              <p:nvPr/>
            </p:nvGraphicFramePr>
            <p:xfrm>
              <a:off x="10460" y="4936"/>
              <a:ext cx="778" cy="13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089" name="" r:id="rId16" imgW="229235" imgH="394335" progId="Equation.KSEE3">
                      <p:embed/>
                    </p:oleObj>
                  </mc:Choice>
                  <mc:Fallback>
                    <p:oleObj name="" r:id="rId16" imgW="229235" imgH="394335" progId="Equation.KSEE3">
                      <p:embed/>
                      <p:pic>
                        <p:nvPicPr>
                          <p:cNvPr id="0" name="图片 3088"/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10460" y="4936"/>
                            <a:ext cx="778" cy="1338"/>
                          </a:xfrm>
                          <a:prstGeom prst="rect">
                            <a:avLst/>
                          </a:prstGeom>
                          <a:noFill/>
                          <a:ln w="38100">
                            <a:noFill/>
                            <a:miter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文本框 13"/>
              <p:cNvSpPr txBox="1"/>
              <p:nvPr/>
            </p:nvSpPr>
            <p:spPr>
              <a:xfrm>
                <a:off x="1328" y="5196"/>
                <a:ext cx="97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sz="2800" b="1" dirty="0">
                    <a:solidFill>
                      <a:schemeClr val="tx1"/>
                    </a:solidFill>
                    <a:latin typeface="宋体" panose="02010600030101010101" pitchFamily="2" charset="-122"/>
                  </a:rPr>
                  <a:t>=</a:t>
                </a:r>
                <a:endParaRPr lang="en-US" altLang="zh-CN" sz="2800" b="1" dirty="0">
                  <a:solidFill>
                    <a:schemeClr val="tx1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2360" y="5196"/>
                <a:ext cx="97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sz="2800" b="1" dirty="0">
                    <a:solidFill>
                      <a:schemeClr val="tx1"/>
                    </a:solidFill>
                    <a:latin typeface="宋体" panose="02010600030101010101" pitchFamily="2" charset="-122"/>
                  </a:rPr>
                  <a:t>=</a:t>
                </a:r>
                <a:endParaRPr lang="en-US" altLang="zh-CN" sz="2800" b="1" dirty="0">
                  <a:solidFill>
                    <a:schemeClr val="tx1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4020" y="5196"/>
                <a:ext cx="97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sz="2800" b="1" dirty="0">
                    <a:solidFill>
                      <a:schemeClr val="tx1"/>
                    </a:solidFill>
                    <a:latin typeface="宋体" panose="02010600030101010101" pitchFamily="2" charset="-122"/>
                  </a:rPr>
                  <a:t>=</a:t>
                </a:r>
                <a:endParaRPr lang="en-US" altLang="zh-CN" sz="2800" b="1" dirty="0">
                  <a:solidFill>
                    <a:schemeClr val="tx1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5325" y="5196"/>
                <a:ext cx="97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sz="2800" b="1" dirty="0">
                    <a:solidFill>
                      <a:schemeClr val="tx1"/>
                    </a:solidFill>
                    <a:latin typeface="宋体" panose="02010600030101010101" pitchFamily="2" charset="-122"/>
                  </a:rPr>
                  <a:t>=</a:t>
                </a:r>
                <a:endParaRPr lang="en-US" altLang="zh-CN" sz="2800" b="1" dirty="0">
                  <a:solidFill>
                    <a:schemeClr val="tx1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008" y="5196"/>
                <a:ext cx="97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sz="2800" b="1" dirty="0">
                    <a:solidFill>
                      <a:schemeClr val="tx1"/>
                    </a:solidFill>
                    <a:latin typeface="宋体" panose="02010600030101010101" pitchFamily="2" charset="-122"/>
                  </a:rPr>
                  <a:t>=</a:t>
                </a:r>
                <a:endParaRPr lang="en-US" altLang="zh-CN" sz="2800" b="1" dirty="0">
                  <a:solidFill>
                    <a:schemeClr val="tx1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8255" y="5196"/>
                <a:ext cx="97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sz="2800" b="1" dirty="0">
                    <a:solidFill>
                      <a:schemeClr val="tx1"/>
                    </a:solidFill>
                    <a:latin typeface="宋体" panose="02010600030101010101" pitchFamily="2" charset="-122"/>
                  </a:rPr>
                  <a:t>=</a:t>
                </a:r>
                <a:endParaRPr lang="en-US" altLang="zh-CN" sz="2800" b="1" dirty="0">
                  <a:solidFill>
                    <a:schemeClr val="tx1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0013" y="5196"/>
                <a:ext cx="970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1" hangingPunct="1"/>
                <a:r>
                  <a:rPr lang="en-US" altLang="zh-CN" sz="2800" b="1" dirty="0">
                    <a:solidFill>
                      <a:schemeClr val="tx1"/>
                    </a:solidFill>
                    <a:latin typeface="宋体" panose="02010600030101010101" pitchFamily="2" charset="-122"/>
                  </a:rPr>
                  <a:t>=</a:t>
                </a:r>
                <a:endParaRPr lang="en-US" altLang="zh-CN" sz="2800" b="1" dirty="0">
                  <a:solidFill>
                    <a:schemeClr val="tx1"/>
                  </a:solidFill>
                  <a:latin typeface="宋体" panose="02010600030101010101" pitchFamily="2" charset="-122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1183" y="5196"/>
                <a:ext cx="1699" cy="82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>
                <a:spAutoFit/>
              </a:bodyPr>
              <a:p>
                <a:pPr eaLnBrk="1" hangingPunct="1"/>
                <a:r>
                  <a:rPr lang="en-US" altLang="zh-CN" sz="2800" b="1" dirty="0">
                    <a:solidFill>
                      <a:schemeClr val="tx1"/>
                    </a:solidFill>
                    <a:latin typeface="宋体" panose="02010600030101010101" pitchFamily="2" charset="-122"/>
                  </a:rPr>
                  <a:t>=</a:t>
                </a:r>
                <a:endParaRPr lang="en-US" altLang="zh-CN" sz="2800" b="1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11670" y="5002"/>
                <a:ext cx="812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eaLnBrk="1" hangingPunct="1"/>
                <a:r>
                  <a:rPr lang="en-US" altLang="zh-CN" sz="2800" b="1" dirty="0"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...</a:t>
                </a:r>
                <a:endParaRPr lang="en-US" altLang="zh-CN" sz="2800" b="1" dirty="0"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endParaRPr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2360" y="5130"/>
              <a:ext cx="1365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p>
              <a:pPr eaLnBrk="1" hangingPunct="1"/>
              <a:r>
                <a:rPr lang="en-US" altLang="zh-CN" sz="2800" b="1" dirty="0">
                  <a:latin typeface="宋体" panose="02010600030101010101" pitchFamily="2" charset="-122"/>
                  <a:sym typeface="+mn-ea"/>
                </a:rPr>
                <a:t>=</a:t>
              </a: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3.5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Rectangle 54"/>
          <p:cNvSpPr/>
          <p:nvPr/>
        </p:nvSpPr>
        <p:spPr>
          <a:xfrm>
            <a:off x="157480" y="1816736"/>
            <a:ext cx="8162925" cy="112458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比值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，实际就是彩带的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单价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。用式子表示它们的关系就是：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对象 3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2701925" y="2907665"/>
          <a:ext cx="1998345" cy="1082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" r:id="rId1" imgW="774700" imgH="419100" progId="Equation.KSEE3">
                  <p:embed/>
                </p:oleObj>
              </mc:Choice>
              <mc:Fallback>
                <p:oleObj name="" r:id="rId1" imgW="774700" imgH="419100" progId="Equation.KSEE3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701925" y="2907665"/>
                        <a:ext cx="1998345" cy="10820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4550410" y="3183890"/>
            <a:ext cx="15087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</a:rPr>
              <a:t>（一定）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graphicFrame>
        <p:nvGraphicFramePr>
          <p:cNvPr id="10" name="表格 9"/>
          <p:cNvGraphicFramePr/>
          <p:nvPr>
            <p:custDataLst>
              <p:tags r:id="rId3"/>
            </p:custDataLst>
          </p:nvPr>
        </p:nvGraphicFramePr>
        <p:xfrm>
          <a:off x="561340" y="377088"/>
          <a:ext cx="7772711" cy="1298731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242060"/>
                <a:gridCol w="757555"/>
                <a:gridCol w="684211"/>
                <a:gridCol w="720883"/>
                <a:gridCol w="720883"/>
                <a:gridCol w="720883"/>
                <a:gridCol w="720883"/>
                <a:gridCol w="720883"/>
                <a:gridCol w="720883"/>
                <a:gridCol w="763587"/>
              </a:tblGrid>
              <a:tr h="640080"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/m</a:t>
                      </a:r>
                      <a:endParaRPr lang="en-US" altLang="zh-CN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40000"/>
                        </a:lnSpc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400" b="1" dirty="0">
                        <a:solidFill>
                          <a:srgbClr val="FFFFFF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</a:tr>
              <a:tr h="658651">
                <a:tc>
                  <a:txBody>
                    <a:bodyPr/>
                    <a:p>
                      <a:pPr marL="0" lvl="0" indent="0" algn="l">
                        <a:buNone/>
                      </a:pP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总价</a:t>
                      </a:r>
                      <a:r>
                        <a:rPr lang="en-US" altLang="zh-CN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altLang="en-US" sz="2400" b="1">
                          <a:latin typeface="Times New Roman" panose="02020603050405020304" pitchFamily="18" charset="0"/>
                          <a:ea typeface="楷体" panose="02010609060101010101" charset="-122"/>
                          <a:cs typeface="Times New Roman" panose="02020603050405020304" pitchFamily="18" charset="0"/>
                        </a:rPr>
                        <a:t>元</a:t>
                      </a:r>
                      <a:endParaRPr lang="zh-CN" altLang="en-US" sz="2400" b="1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楷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3.5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10.5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17.5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21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24.5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28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  <a:tc>
                  <a:txBody>
                    <a:bodyPr/>
                    <a:p>
                      <a:pPr marL="0" lvl="0" indent="0" algn="ctr">
                        <a:lnSpc>
                          <a:spcPct val="30000"/>
                        </a:lnSpc>
                        <a:buNone/>
                      </a:pPr>
                      <a:r>
                        <a:rPr lang="en-US" altLang="zh-CN" sz="2400" b="1" dirty="0">
                          <a:latin typeface="Times New Roman" panose="02020603050405020304" pitchFamily="18" charset="0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  <a:endParaRPr lang="en-US" altLang="zh-CN" sz="2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9" marB="45709" anchor="ctr">
                    <a:solidFill>
                      <a:srgbClr val="FEF8D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AutoShape 9"/>
          <p:cNvSpPr/>
          <p:nvPr/>
        </p:nvSpPr>
        <p:spPr>
          <a:xfrm>
            <a:off x="313690" y="325755"/>
            <a:ext cx="1670685" cy="531495"/>
          </a:xfrm>
          <a:prstGeom prst="rect">
            <a:avLst/>
          </a:prstGeom>
          <a:solidFill>
            <a:srgbClr val="92D050">
              <a:alpha val="45000"/>
            </a:srgbClr>
          </a:solidFill>
          <a:ln w="15875" cap="flat" cmpd="sng">
            <a:noFill/>
            <a:prstDash val="solid"/>
            <a:miter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归纳总结</a:t>
            </a:r>
            <a:endParaRPr kumimoji="0" lang="zh-CN" altLang="en-US" sz="28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1000" y="1123950"/>
            <a:ext cx="857631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两种相关联的量，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一种量变化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另一种量也随着变化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，如果这两种量中相对应的两个数的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比值一定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，这两种量就叫作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成正比例的量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，它们的关系叫作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正比例关系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800" b="1">
              <a:latin typeface="黑体" panose="02010609060101010101" pitchFamily="2" charset="-122"/>
              <a:ea typeface="黑体" panose="0201060906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Rectangle 54"/>
          <p:cNvSpPr/>
          <p:nvPr/>
        </p:nvSpPr>
        <p:spPr>
          <a:xfrm>
            <a:off x="372745" y="582613"/>
            <a:ext cx="8551545" cy="20300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     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如果用字母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y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和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x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表示两种相关联的量，用</a:t>
            </a:r>
            <a:r>
              <a:rPr lang="zh-CN" alt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k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表示它们的比值（一定），正比例关系可以用下面的式子表示：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宋体" panose="02010600030101010101" pitchFamily="2" charset="-122"/>
              </a:rPr>
              <a:t>    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3310890" y="2688590"/>
          <a:ext cx="1330960" cy="129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" r:id="rId1" imgW="407035" imgH="394335" progId="Equation.KSEE3">
                  <p:embed/>
                </p:oleObj>
              </mc:Choice>
              <mc:Fallback>
                <p:oleObj name="" r:id="rId1" imgW="407035" imgH="394335" progId="Equation.KSEE3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310890" y="2688590"/>
                        <a:ext cx="1330960" cy="129413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782185" y="3074670"/>
            <a:ext cx="19361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zh-CN" sz="2800" b="1">
                <a:solidFill>
                  <a:srgbClr val="FF0000"/>
                </a:solidFill>
                <a:latin typeface="宋体" panose="02010600030101010101" pitchFamily="2" charset="-122"/>
              </a:rPr>
              <a:t>（一定）</a:t>
            </a:r>
            <a:endParaRPr lang="zh-CN" altLang="zh-CN" sz="28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6392" name="组合 12"/>
          <p:cNvGrpSpPr/>
          <p:nvPr/>
        </p:nvGrpSpPr>
        <p:grpSpPr>
          <a:xfrm>
            <a:off x="246380" y="590233"/>
            <a:ext cx="1513976" cy="609281"/>
            <a:chOff x="7798" y="6656"/>
            <a:chExt cx="2385" cy="959"/>
          </a:xfrm>
        </p:grpSpPr>
        <p:pic>
          <p:nvPicPr>
            <p:cNvPr id="16393" name="图片 2" descr="矢量灯泡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98" y="6656"/>
              <a:ext cx="898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4" name="文本框 3"/>
            <p:cNvSpPr txBox="1"/>
            <p:nvPr/>
          </p:nvSpPr>
          <p:spPr>
            <a:xfrm>
              <a:off x="8608" y="6696"/>
              <a:ext cx="1575" cy="9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b="1" dirty="0">
                  <a:solidFill>
                    <a:srgbClr val="FFC9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思考</a:t>
              </a:r>
              <a:endParaRPr lang="zh-CN" altLang="en-US" sz="3200" b="1" dirty="0">
                <a:solidFill>
                  <a:srgbClr val="FFC900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854200" y="677545"/>
            <a:ext cx="60102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成正比例的两种量必须具备哪些条件？</a:t>
            </a:r>
            <a:endParaRPr lang="zh-CN" altLang="en-US" sz="2800" b="1"/>
          </a:p>
        </p:txBody>
      </p:sp>
      <p:sp>
        <p:nvSpPr>
          <p:cNvPr id="4" name="文本框 3"/>
          <p:cNvSpPr txBox="1"/>
          <p:nvPr/>
        </p:nvSpPr>
        <p:spPr>
          <a:xfrm>
            <a:off x="474345" y="1392555"/>
            <a:ext cx="7768590" cy="17703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marR="0" lvl="0" indent="30480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b="1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zh-CN" sz="2800" b="1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第一：</a:t>
            </a:r>
            <a:endParaRPr lang="zh-CN" altLang="zh-CN" sz="2800" b="1" kern="1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marR="0" lvl="0" indent="30480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2800" b="1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两种</a:t>
            </a:r>
            <a:r>
              <a:rPr lang="zh-CN" altLang="zh-CN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相关联</a:t>
            </a:r>
            <a:r>
              <a:rPr lang="zh-CN" altLang="zh-CN" sz="2800" b="1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的量，一种量变化，另一种量随</a:t>
            </a:r>
            <a:endParaRPr lang="zh-CN" altLang="zh-CN" sz="2800" b="1" kern="1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marR="0" lvl="0" indent="304800" algn="just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zh-CN" sz="2800" b="1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着它的变化而变化。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07110" y="3221355"/>
            <a:ext cx="340042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sz="2800" b="1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zh-CN" altLang="en-US" sz="2800" b="1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二</a:t>
            </a:r>
            <a:r>
              <a:rPr lang="zh-CN" altLang="zh-CN" sz="2800" b="1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：</a:t>
            </a:r>
            <a:endParaRPr lang="zh-CN" altLang="zh-CN" sz="2800" b="1" kern="1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宋体" panose="02010600030101010101" pitchFamily="2" charset="-122"/>
              <a:sym typeface="+mn-ea"/>
            </a:endParaRPr>
          </a:p>
          <a:p>
            <a:r>
              <a:rPr lang="zh-CN" altLang="zh-CN" sz="2800" b="1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两个量的</a:t>
            </a:r>
            <a:r>
              <a:rPr lang="zh-CN" altLang="zh-CN" sz="2800" b="1" kern="1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比值一定</a:t>
            </a:r>
            <a:r>
              <a:rPr lang="zh-CN" altLang="zh-CN" sz="2800" b="1" kern="1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28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TABLE_BEAUTIFY" val="smartTable{37d9a144-8883-4ce3-a635-4110fba20307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  <p:tag name="KSO_WM_UNIT_PLACING_PICTURE_USER_VIEWPORT" val="{&quot;height&quot;:4260,&quot;width&quot;:6684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UNIT_TABLE_BEAUTIFY" val="smartTable{f1d28cf3-12ca-4a6b-bf77-21bb2a9c5d94}"/>
</p:tagLst>
</file>

<file path=ppt/tags/tag48.xml><?xml version="1.0" encoding="utf-8"?>
<p:tagLst xmlns:p="http://schemas.openxmlformats.org/presentationml/2006/main">
  <p:tag name="KSO_WM_UNIT_TABLE_BEAUTIFY" val="smartTable{ea304faf-77f6-4dad-9019-5bd048f7e7bd}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51.xml><?xml version="1.0" encoding="utf-8"?>
<p:tagLst xmlns:p="http://schemas.openxmlformats.org/presentationml/2006/main">
  <p:tag name="KSO_WPP_MARK_KEY" val="db449f2b-bcc7-41a0-94ef-e353a54703ee"/>
  <p:tag name="COMMONDATA" val="eyJoZGlkIjoiMGIwODFkOTgzNTQzYjU1NzhjOTQ2MTRiZjFlNDExYTMifQ=="/>
</p:tagLst>
</file>

<file path=ppt/tags/tag6.xml><?xml version="1.0" encoding="utf-8"?>
<p:tagLst xmlns:p="http://schemas.openxmlformats.org/presentationml/2006/main">
  <p:tag name="KSO_WM_UNIT_TABLE_BEAUTIFY" val="smartTable{8645a4d6-0303-4fc3-8df3-5266f5a283e5}"/>
  <p:tag name="KSO_WM_BEAUTIFY_FLAG" val=""/>
</p:tagLst>
</file>

<file path=ppt/tags/tag7.xml><?xml version="1.0" encoding="utf-8"?>
<p:tagLst xmlns:p="http://schemas.openxmlformats.org/presentationml/2006/main">
  <p:tag name="KSO_WM_UNIT_TABLE_BEAUTIFY" val="smartTable{92257a86-d777-43b5-8c74-f2d0040b0c3e}"/>
  <p:tag name="KSO_WM_BEAUTIFY_FLAG" val=""/>
</p:tagLst>
</file>

<file path=ppt/tags/tag8.xml><?xml version="1.0" encoding="utf-8"?>
<p:tagLst xmlns:p="http://schemas.openxmlformats.org/presentationml/2006/main">
  <p:tag name="KSO_WM_UNIT_TABLE_BEAUTIFY" val="smartTable{deac321a-27f9-4624-b542-8136fbd4bd0b}"/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1849</Words>
  <Application>WPS 演示</Application>
  <PresentationFormat>在屏幕上显示</PresentationFormat>
  <Paragraphs>437</Paragraphs>
  <Slides>22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16</vt:i4>
      </vt:variant>
      <vt:variant>
        <vt:lpstr>幻灯片标题</vt:lpstr>
      </vt:variant>
      <vt:variant>
        <vt:i4>22</vt:i4>
      </vt:variant>
    </vt:vector>
  </HeadingPairs>
  <TitlesOfParts>
    <vt:vector size="52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Arial Unicode MS</vt:lpstr>
      <vt:lpstr>Calibri</vt:lpstr>
      <vt:lpstr>Calibri</vt:lpstr>
      <vt:lpstr>等线</vt:lpstr>
      <vt:lpstr>迷你简艺黑</vt:lpstr>
      <vt:lpstr>Office 主题​​</vt:lpstr>
      <vt:lpstr>6_默认设计模板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269</cp:revision>
  <dcterms:created xsi:type="dcterms:W3CDTF">2015-05-29T07:51:00Z</dcterms:created>
  <dcterms:modified xsi:type="dcterms:W3CDTF">2024-01-23T04:22:48Z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745BEBA6FBFD41D0B9C161C0DA5E9CDD</vt:lpwstr>
  </property>
</Properties>
</file>