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</p:sldMasterIdLst>
  <p:notesMasterIdLst>
    <p:notesMasterId r:id="rId5"/>
  </p:notesMasterIdLst>
  <p:sldIdLst>
    <p:sldId id="326" r:id="rId4"/>
    <p:sldId id="285" r:id="rId6"/>
    <p:sldId id="404" r:id="rId7"/>
    <p:sldId id="356" r:id="rId8"/>
    <p:sldId id="407" r:id="rId9"/>
    <p:sldId id="392" r:id="rId10"/>
    <p:sldId id="373" r:id="rId11"/>
    <p:sldId id="410" r:id="rId12"/>
    <p:sldId id="405" r:id="rId13"/>
    <p:sldId id="413" r:id="rId14"/>
    <p:sldId id="406" r:id="rId15"/>
    <p:sldId id="414" r:id="rId16"/>
    <p:sldId id="403" r:id="rId17"/>
    <p:sldId id="415" r:id="rId18"/>
    <p:sldId id="416" r:id="rId19"/>
    <p:sldId id="419" r:id="rId20"/>
    <p:sldId id="420" r:id="rId21"/>
    <p:sldId id="421" r:id="rId22"/>
    <p:sldId id="417" r:id="rId23"/>
    <p:sldId id="265" r:id="rId24"/>
    <p:sldId id="418" r:id="rId25"/>
    <p:sldId id="331" r:id="rId26"/>
    <p:sldId id="259" r:id="rId27"/>
    <p:sldId id="258" r:id="rId28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5930" lvl="1" indent="-11303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3130" lvl="2" indent="-22733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0330" lvl="3" indent="-34163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7530" lvl="4" indent="-45593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45593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-45593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-45593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-45593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CCE6"/>
    <a:srgbClr val="7774B5"/>
    <a:srgbClr val="5C2E1F"/>
    <a:srgbClr val="0000FF"/>
    <a:srgbClr val="2540B0"/>
    <a:srgbClr val="FF3399"/>
    <a:srgbClr val="FF9D4B"/>
    <a:srgbClr val="EDACA9"/>
    <a:srgbClr val="F7EEF5"/>
    <a:srgbClr val="E5D4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2" autoAdjust="0"/>
    <p:restoredTop sz="78795" autoAdjust="0"/>
  </p:normalViewPr>
  <p:slideViewPr>
    <p:cSldViewPr snapToGrid="0" showGuides="1">
      <p:cViewPr varScale="1">
        <p:scale>
          <a:sx n="118" d="100"/>
          <a:sy n="118" d="100"/>
        </p:scale>
        <p:origin x="1536" y="108"/>
      </p:cViewPr>
      <p:guideLst>
        <p:guide orient="horz" pos="1620"/>
        <p:guide pos="2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 showFormatting="0"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EFD8F5-B2C0-4A15-AE24-C643F9DA750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593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313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033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753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1434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163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26987" y="-38100"/>
            <a:ext cx="9197975" cy="51974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135" rIns="1080135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5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+mn-ea"/>
                <a:cs typeface="+mn-cs"/>
                <a:sym typeface="+mn-ea"/>
              </a:rPr>
              <a:t>声  明</a:t>
            </a:r>
            <a:endParaRPr kumimoji="0" lang="zh-CN" altLang="en-US" sz="35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+mn-ea"/>
              <a:cs typeface="+mn-cs"/>
              <a:sym typeface="+mn-ea"/>
            </a:endParaRPr>
          </a:p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5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+mn-ea"/>
              <a:cs typeface="+mn-cs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2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+mn-ea"/>
                <a:cs typeface="+mn-cs"/>
                <a:sym typeface="+mn-ea"/>
              </a:rPr>
              <a:t> 本文件仅用于个人学习、研究或欣赏，以及其他非商业性或非盈利性用途，但同时应遵守著作权法及其他相关法律的规定，不得侵犯本司及相关权利人的合法权利。</a:t>
            </a: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+mn-ea"/>
              <a:cs typeface="+mn-cs"/>
              <a:sym typeface="+mn-ea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2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+mn-ea"/>
                <a:cs typeface="+mn-cs"/>
                <a:sym typeface="+mn-ea"/>
              </a:rPr>
              <a:t> 除此以外，将本文件任何内容用于其他用途时，应获得授权，如发现未经授权用于商业或盈利用途将追究侵权者的法律责任。</a:t>
            </a: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+mn-ea"/>
              <a:cs typeface="+mn-cs"/>
              <a:sym typeface="+mn-ea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+mn-ea"/>
              <a:cs typeface="+mn-cs"/>
            </a:endParaRPr>
          </a:p>
          <a:p>
            <a:pPr marL="0" marR="0" lvl="0" indent="4572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2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+mn-ea"/>
                <a:cs typeface="+mn-cs"/>
                <a:sym typeface="+mn-ea"/>
              </a:rPr>
              <a:t>武汉天成贵龙文化传播有限公司</a:t>
            </a: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+mn-ea"/>
              <a:cs typeface="+mn-cs"/>
              <a:sym typeface="+mn-ea"/>
            </a:endParaRPr>
          </a:p>
          <a:p>
            <a:pPr marL="0" marR="0" lvl="0" indent="4572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2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+mn-ea"/>
                <a:cs typeface="+mn-cs"/>
                <a:sym typeface="+mn-ea"/>
              </a:rPr>
              <a:t>湖北山河律师事务所</a:t>
            </a: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46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pic>
        <p:nvPicPr>
          <p:cNvPr id="2" name="图片 18" descr="C:\Users\nk\Desktop\状元成才路.png状元成才路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8454390" y="58420"/>
            <a:ext cx="643890" cy="631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46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157909" y="267884"/>
            <a:ext cx="8828183" cy="4607733"/>
            <a:chOff x="4851721" y="1819155"/>
            <a:chExt cx="6148183" cy="3822273"/>
          </a:xfrm>
        </p:grpSpPr>
        <p:sp>
          <p:nvSpPr>
            <p:cNvPr id="12" name="矩形 11"/>
            <p:cNvSpPr/>
            <p:nvPr/>
          </p:nvSpPr>
          <p:spPr>
            <a:xfrm>
              <a:off x="4851721" y="1819155"/>
              <a:ext cx="5856790" cy="3576577"/>
            </a:xfrm>
            <a:prstGeom prst="rect">
              <a:avLst/>
            </a:prstGeom>
            <a:solidFill>
              <a:srgbClr val="8E5F2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4981838" y="1933069"/>
              <a:ext cx="6018066" cy="37083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8" descr="C:\Users\nk\Desktop\状元成才路.png状元成才路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8454390" y="58420"/>
            <a:ext cx="643890" cy="631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 rot="19524300">
            <a:off x="3474046" y="2340917"/>
            <a:ext cx="172354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chemeClr val="bg1">
                    <a:lumMod val="75000"/>
                    <a:alpha val="3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  <a:endParaRPr lang="zh-CN" altLang="en-US" sz="2400" dirty="0">
              <a:solidFill>
                <a:schemeClr val="bg1">
                  <a:lumMod val="75000"/>
                  <a:alpha val="3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1963" y="53975"/>
            <a:ext cx="1014412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46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408580"/>
            <a:ext cx="9144001" cy="4512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0" y="408580"/>
            <a:ext cx="9144001" cy="0"/>
          </a:xfrm>
          <a:prstGeom prst="line">
            <a:avLst/>
          </a:prstGeom>
          <a:ln w="38100">
            <a:solidFill>
              <a:srgbClr val="5C2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>
            <a:off x="0" y="4915394"/>
            <a:ext cx="9144001" cy="0"/>
          </a:xfrm>
          <a:prstGeom prst="line">
            <a:avLst/>
          </a:prstGeom>
          <a:ln w="38100">
            <a:solidFill>
              <a:srgbClr val="5C2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18" descr="C:\Users\nk\Desktop\状元成才路.png状元成才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454390" y="58420"/>
            <a:ext cx="643890" cy="631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两栏内容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 rot="19524300">
            <a:off x="3474046" y="2340917"/>
            <a:ext cx="172354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chemeClr val="bg1">
                    <a:lumMod val="75000"/>
                    <a:alpha val="3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  <a:endParaRPr lang="zh-CN" altLang="en-US" sz="2400" dirty="0">
              <a:solidFill>
                <a:schemeClr val="bg1">
                  <a:lumMod val="75000"/>
                  <a:alpha val="3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0" y="408580"/>
            <a:ext cx="9144001" cy="4512336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0" y="408580"/>
            <a:ext cx="9144001" cy="0"/>
          </a:xfrm>
          <a:prstGeom prst="line">
            <a:avLst/>
          </a:prstGeom>
          <a:ln w="38100">
            <a:solidFill>
              <a:srgbClr val="5C2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>
            <a:off x="0" y="4915394"/>
            <a:ext cx="9144001" cy="0"/>
          </a:xfrm>
          <a:prstGeom prst="line">
            <a:avLst/>
          </a:prstGeom>
          <a:ln w="38100">
            <a:solidFill>
              <a:srgbClr val="5C2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18" descr="C:\Users\nk\Desktop\状元成才路.png状元成才路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8454390" y="58420"/>
            <a:ext cx="643890" cy="631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图片 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hyperlink" Target="1.jpg" TargetMode="Externa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9.jpeg"/><Relationship Id="rId1" Type="http://schemas.openxmlformats.org/officeDocument/2006/relationships/hyperlink" Target="&#27979;&#35797;&#22612;&#21488;&#27169;&#22411;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0" y="0"/>
            <a:ext cx="2201779" cy="401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教科版六年级下册</a:t>
            </a:r>
            <a:endParaRPr kumimoji="0" lang="zh-CN" altLang="en-US" b="1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1" t="58813" r="3398" b="23414"/>
          <a:stretch>
            <a:fillRect/>
          </a:stretch>
        </p:blipFill>
        <p:spPr>
          <a:xfrm>
            <a:off x="1518329" y="1819623"/>
            <a:ext cx="6107342" cy="1504255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629671" y="2098537"/>
            <a:ext cx="388465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测试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塔台模型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788670" y="868018"/>
          <a:ext cx="7566660" cy="16402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3332"/>
                <a:gridCol w="1513332"/>
                <a:gridCol w="1513332"/>
                <a:gridCol w="1513332"/>
                <a:gridCol w="1513332"/>
              </a:tblGrid>
              <a:tr h="546745">
                <a:tc gridSpan="5"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bg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材料价目表</a:t>
                      </a:r>
                      <a:endParaRPr lang="zh-CN" altLang="en-US" sz="2400" b="1">
                        <a:solidFill>
                          <a:schemeClr val="bg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rgbClr val="7774B5"/>
                    </a:solidFill>
                  </a:tcPr>
                </a:tc>
                <a:tc hMerge="1">
                  <a:tcPr anchor="ctr"/>
                </a:tc>
                <a:tc hMerge="1">
                  <a:tcPr anchor="ctr"/>
                </a:tc>
                <a:tc hMerge="1">
                  <a:tcPr anchor="ctr"/>
                </a:tc>
                <a:tc hMerge="1">
                  <a:tcPr anchor="ctr"/>
                </a:tc>
              </a:tr>
              <a:tr h="54674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吸管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根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2CC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钩码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个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2CC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滚珠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个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2CC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胶带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米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2CC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弹簧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个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2CCE6"/>
                    </a:solidFill>
                  </a:tcPr>
                </a:tc>
              </a:tr>
              <a:tr h="5467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0.1</a:t>
                      </a: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元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元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0.2</a:t>
                      </a: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元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0.1</a:t>
                      </a: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元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0.2</a:t>
                      </a: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元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37"/>
          <a:stretch>
            <a:fillRect/>
          </a:stretch>
        </p:blipFill>
        <p:spPr>
          <a:xfrm>
            <a:off x="7042764" y="2698755"/>
            <a:ext cx="1953641" cy="2444745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1278836" y="3311525"/>
            <a:ext cx="5526155" cy="783395"/>
          </a:xfrm>
          <a:prstGeom prst="wedgeRoundRectCallout">
            <a:avLst>
              <a:gd name="adj1" fmla="val 55053"/>
              <a:gd name="adj2" fmla="val -31817"/>
              <a:gd name="adj3" fmla="val 16667"/>
            </a:avLst>
          </a:prstGeom>
          <a:solidFill>
            <a:srgbClr val="FBEBD8"/>
          </a:solidFill>
          <a:ln>
            <a:solidFill>
              <a:srgbClr val="FBA1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</a:pPr>
            <a:r>
              <a:rPr lang="zh-CN" altLang="en-US" sz="2000" b="1">
                <a:latin typeface="+mn-lt"/>
                <a:ea typeface="楷体" panose="02010609060101010101" pitchFamily="49" charset="-122"/>
              </a:rPr>
              <a:t>看来，我们测试的方法、标准、工具都需要统一，这样才能保证测试公平且方便对比。</a:t>
            </a:r>
            <a:endParaRPr lang="zh-CN" altLang="en-US" sz="2000" b="1">
              <a:latin typeface="+mn-lt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5637" y="651894"/>
            <a:ext cx="8312727" cy="38397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06327" y="536179"/>
            <a:ext cx="3258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自我评估。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8750" y="1085903"/>
            <a:ext cx="7792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kern="1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各组梳理塔台模型建造中的问题。</a:t>
            </a:r>
            <a:endParaRPr lang="zh-CN" altLang="en-US" sz="2400" b="1" kern="1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50" y="1719241"/>
            <a:ext cx="4480715" cy="290337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626" y="1574072"/>
            <a:ext cx="3139624" cy="3193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36297" y="620512"/>
            <a:ext cx="1117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540B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研  讨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2540B0"/>
              </a:solidFill>
              <a:effectLst/>
              <a:uLnTx/>
              <a:uFillTx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6297" y="1198239"/>
            <a:ext cx="80714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24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小组建造的塔台模型表现最佳的是哪些方面？我们是怎么做到的？</a:t>
            </a: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6297" y="2083743"/>
            <a:ext cx="8071406" cy="79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200" b="1">
                <a:solidFill>
                  <a:srgbClr val="D2322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我们小组建造的塔台模型表现最佳是：塔高高度大，承重能力强，因为我们利用了大量三角形结构增强了塔台的稳定性。</a:t>
            </a:r>
            <a:endParaRPr lang="zh-CN" altLang="en-US" sz="2200" b="1" dirty="0">
              <a:solidFill>
                <a:srgbClr val="D2322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6297" y="620512"/>
            <a:ext cx="1117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540B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研  讨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2540B0"/>
              </a:solidFill>
              <a:effectLst/>
              <a:uLnTx/>
              <a:uFillTx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6297" y="1198239"/>
            <a:ext cx="80714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en-US" sz="24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小组建造的塔台模型需要改进的地方有哪些？所出现的问题是什么原因造成的？</a:t>
            </a: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6297" y="2083743"/>
            <a:ext cx="8071406" cy="1536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200" b="1" dirty="0">
                <a:solidFill>
                  <a:srgbClr val="D2322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我们的塔台模型需要改进的地方有：</a:t>
            </a:r>
            <a:r>
              <a:rPr lang="en-US" altLang="zh-CN" sz="2200" b="1" dirty="0">
                <a:solidFill>
                  <a:srgbClr val="D2322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200" b="1" dirty="0">
                <a:solidFill>
                  <a:srgbClr val="D2322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塔台模型高度太高，对于抗风有一定影响。</a:t>
            </a:r>
            <a:r>
              <a:rPr lang="en-US" altLang="zh-CN" sz="2200" b="1" dirty="0">
                <a:solidFill>
                  <a:srgbClr val="D2322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200" b="1" dirty="0">
                <a:solidFill>
                  <a:srgbClr val="D2322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制作还不够精细，角度不正对于抗震有影响。 </a:t>
            </a:r>
            <a:r>
              <a:rPr lang="en-US" altLang="zh-CN" sz="2200" b="1" dirty="0">
                <a:solidFill>
                  <a:srgbClr val="D2322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200" b="1" dirty="0">
                <a:solidFill>
                  <a:srgbClr val="D2322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吸管用量过多导致成本过高，浪费材料。</a:t>
            </a:r>
            <a:r>
              <a:rPr lang="en-US" altLang="zh-CN" sz="2200" b="1" dirty="0">
                <a:solidFill>
                  <a:srgbClr val="D2322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200" b="1" dirty="0">
                <a:solidFill>
                  <a:srgbClr val="D2322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制作过程中测量有误差，成品有倾斜的问题。</a:t>
            </a:r>
            <a:endParaRPr lang="zh-CN" altLang="en-US" sz="2200" b="1" dirty="0">
              <a:solidFill>
                <a:srgbClr val="D2322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6297" y="620512"/>
            <a:ext cx="1117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540B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研  讨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2540B0"/>
              </a:solidFill>
              <a:effectLst/>
              <a:uLnTx/>
              <a:uFillTx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6297" y="1714411"/>
            <a:ext cx="8071406" cy="1536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200" b="1">
                <a:solidFill>
                  <a:srgbClr val="D2322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其他小组的塔台模型，在塔台形状上倾斜角度更大，上小下大更稳定，有的小组塔台底部的重量明显比上部要重，增强了抗风能力。制作的过程中要对吸管的尺寸进行精细的测量，有助于塔台形状的对称。</a:t>
            </a:r>
            <a:endParaRPr lang="zh-CN" altLang="en-US" sz="2200" b="1" dirty="0">
              <a:solidFill>
                <a:srgbClr val="D2322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6297" y="1198239"/>
            <a:ext cx="8071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en-US" sz="24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其他小组的建造的塔台模型对我们小组有什么启示？</a:t>
            </a: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252989" y="55776"/>
            <a:ext cx="2793316" cy="707783"/>
            <a:chOff x="3252989" y="137157"/>
            <a:chExt cx="2793316" cy="707783"/>
          </a:xfrm>
        </p:grpSpPr>
        <p:grpSp>
          <p:nvGrpSpPr>
            <p:cNvPr id="3" name="组合 2"/>
            <p:cNvGrpSpPr/>
            <p:nvPr/>
          </p:nvGrpSpPr>
          <p:grpSpPr>
            <a:xfrm>
              <a:off x="3252989" y="137157"/>
              <a:ext cx="2793316" cy="707783"/>
              <a:chOff x="3901440" y="-1466324"/>
              <a:chExt cx="2793316" cy="707783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08" t="34760" r="34867" b="37114"/>
              <a:stretch>
                <a:fillRect/>
              </a:stretch>
            </p:blipFill>
            <p:spPr>
              <a:xfrm>
                <a:off x="3901440" y="-1466324"/>
                <a:ext cx="1271452" cy="707783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43" t="34760" r="7281" b="37114"/>
              <a:stretch>
                <a:fillRect/>
              </a:stretch>
            </p:blipFill>
            <p:spPr>
              <a:xfrm>
                <a:off x="5172892" y="-1466324"/>
                <a:ext cx="1521864" cy="707783"/>
              </a:xfrm>
              <a:prstGeom prst="rect">
                <a:avLst/>
              </a:prstGeom>
            </p:spPr>
          </p:pic>
        </p:grpSp>
        <p:sp>
          <p:nvSpPr>
            <p:cNvPr id="4" name="文本框 3"/>
            <p:cNvSpPr txBox="1"/>
            <p:nvPr/>
          </p:nvSpPr>
          <p:spPr>
            <a:xfrm>
              <a:off x="3538159" y="198661"/>
              <a:ext cx="18325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>
                  <a:latin typeface="楷体" panose="02010609060101010101" pitchFamily="49" charset="-122"/>
                  <a:ea typeface="楷体" panose="02010609060101010101" pitchFamily="49" charset="-122"/>
                </a:rPr>
                <a:t>随堂练习</a:t>
              </a:r>
              <a:endPara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31904" y="825063"/>
            <a:ext cx="8280192" cy="37155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6858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四、下图是测试塔台模型的几个情景，根据所学知识回答下列问题。</a:t>
            </a:r>
            <a:endParaRPr lang="en-US" altLang="zh-CN" sz="2400" b="1">
              <a:solidFill>
                <a:prstClr val="black"/>
              </a:solidFill>
              <a:latin typeface="Times New Roman" panose="02020603050405020304"/>
              <a:ea typeface="黑体" panose="02010609060101010101" pitchFamily="49" charset="-122"/>
            </a:endParaRPr>
          </a:p>
          <a:p>
            <a:pPr algn="just" defTabSz="6858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b="1">
              <a:solidFill>
                <a:prstClr val="black"/>
              </a:solidFill>
              <a:latin typeface="Times New Roman" panose="02020603050405020304"/>
              <a:ea typeface="黑体" panose="02010609060101010101" pitchFamily="49" charset="-122"/>
            </a:endParaRPr>
          </a:p>
          <a:p>
            <a:pPr algn="just" defTabSz="6858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b="1">
              <a:solidFill>
                <a:prstClr val="black"/>
              </a:solidFill>
              <a:latin typeface="Times New Roman" panose="02020603050405020304"/>
              <a:ea typeface="黑体" panose="02010609060101010101" pitchFamily="49" charset="-122"/>
            </a:endParaRPr>
          </a:p>
          <a:p>
            <a:pPr algn="just" defTabSz="6858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b="1">
              <a:solidFill>
                <a:prstClr val="black"/>
              </a:solidFill>
              <a:latin typeface="Times New Roman" panose="02020603050405020304"/>
              <a:ea typeface="黑体" panose="02010609060101010101" pitchFamily="49" charset="-122"/>
            </a:endParaRPr>
          </a:p>
          <a:p>
            <a:pPr algn="just" defTabSz="6858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b="1">
              <a:solidFill>
                <a:prstClr val="black"/>
              </a:solidFill>
              <a:latin typeface="Times New Roman" panose="02020603050405020304"/>
              <a:ea typeface="黑体" panose="02010609060101010101" pitchFamily="49" charset="-122"/>
            </a:endParaRPr>
          </a:p>
          <a:p>
            <a:pPr algn="just" defTabSz="6858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1.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图甲所示的情景是测试塔台模型的高度，根据评价表</a:t>
            </a:r>
            <a:r>
              <a:rPr lang="en-US" altLang="zh-CN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,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塔高</a:t>
            </a:r>
            <a:r>
              <a:rPr lang="en-US" altLang="zh-CN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(       )60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厘米，才能打</a:t>
            </a:r>
            <a:r>
              <a:rPr lang="en-US" altLang="zh-CN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3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分。</a:t>
            </a:r>
            <a:endParaRPr lang="zh-CN" altLang="en-US" sz="2400" b="1">
              <a:solidFill>
                <a:prstClr val="black"/>
              </a:solidFill>
              <a:latin typeface="Times New Roman" panose="02020603050405020304"/>
              <a:ea typeface="黑体" panose="02010609060101010101" pitchFamily="49" charset="-122"/>
            </a:endParaRPr>
          </a:p>
          <a:p>
            <a:pPr algn="just" defTabSz="6858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A.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没有达到</a:t>
            </a:r>
            <a:r>
              <a:rPr lang="en-US" altLang="zh-CN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		B.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基本接近</a:t>
            </a:r>
            <a:r>
              <a:rPr lang="en-US" altLang="zh-CN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		C.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达到</a:t>
            </a:r>
            <a:endParaRPr lang="zh-CN" altLang="en-US" sz="2400" b="1">
              <a:solidFill>
                <a:prstClr val="black"/>
              </a:solidFill>
              <a:latin typeface="Times New Roman" panose="02020603050405020304"/>
              <a:ea typeface="黑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99" y="1661540"/>
            <a:ext cx="7960600" cy="1606838"/>
          </a:xfrm>
          <a:prstGeom prst="rect">
            <a:avLst/>
          </a:prstGeom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694572" y="3673672"/>
            <a:ext cx="636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/>
              </a:rPr>
              <a:t>C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99" y="700420"/>
            <a:ext cx="7960600" cy="1606838"/>
          </a:xfrm>
          <a:prstGeom prst="rect">
            <a:avLst/>
          </a:prstGeom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431904" y="2387352"/>
            <a:ext cx="8280192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2.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图乙中正在测试模型的顶端承重，除了图中所用工具</a:t>
            </a:r>
            <a:r>
              <a:rPr lang="en-US" altLang="zh-CN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——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书本外，还可以借助水瓶等重物，要求是所选重物要</a:t>
            </a:r>
            <a:r>
              <a:rPr lang="en-US" altLang="zh-CN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________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。</a:t>
            </a:r>
            <a:endParaRPr lang="zh-CN" altLang="en-US" sz="2400" b="1">
              <a:solidFill>
                <a:prstClr val="black"/>
              </a:solidFill>
              <a:latin typeface="Times New Roman" panose="02020603050405020304"/>
              <a:ea typeface="黑体" panose="02010609060101010101" pitchFamily="49" charset="-122"/>
            </a:endParaRPr>
          </a:p>
          <a:p>
            <a:pPr algn="just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3.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图丙是测试抗风能力的情景，测试过程中发现风力</a:t>
            </a:r>
            <a:r>
              <a:rPr lang="en-US" altLang="zh-CN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1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级测试中，塔台模型就开始摇晃，抗风性能差，出现这种现象的原因可能是</a:t>
            </a:r>
            <a:r>
              <a:rPr lang="en-US" altLang="zh-CN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___________________________________________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。</a:t>
            </a:r>
            <a:endParaRPr lang="zh-CN" altLang="en-US" sz="2400" b="1">
              <a:solidFill>
                <a:prstClr val="black"/>
              </a:solidFill>
              <a:latin typeface="Times New Roman" panose="02020603050405020304"/>
              <a:ea typeface="黑体" panose="02010609060101010101" pitchFamily="49" charset="-122"/>
            </a:endParaRP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701247" y="3079849"/>
            <a:ext cx="8405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一致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901535" y="4192225"/>
            <a:ext cx="56405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塔台模型太高（或塔台模型结构不稳固）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431904" y="1831194"/>
            <a:ext cx="8280192" cy="14811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68580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4.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测试完塔台模型后，进行问题梳理时发现：底端重量较轻，不利于</a:t>
            </a:r>
            <a:r>
              <a:rPr lang="en-US" altLang="zh-CN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________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；制作过程中</a:t>
            </a:r>
            <a:r>
              <a:rPr lang="en-US" altLang="zh-CN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________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有误差，成品可能会倾斜；吸管使用数量过多，会导致</a:t>
            </a:r>
            <a:r>
              <a:rPr lang="en-US" altLang="zh-CN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________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</a:rPr>
              <a:t>过高，浪费材料。</a:t>
            </a:r>
            <a:endParaRPr lang="zh-CN" altLang="en-US" sz="2400" b="1">
              <a:solidFill>
                <a:prstClr val="black"/>
              </a:solidFill>
              <a:latin typeface="Times New Roman" panose="02020603050405020304"/>
              <a:ea typeface="黑体" panose="02010609060101010101" pitchFamily="49" charset="-122"/>
            </a:endParaRPr>
          </a:p>
        </p:txBody>
      </p:sp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1669043" y="2340916"/>
            <a:ext cx="8405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抗震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4832734" y="2340915"/>
            <a:ext cx="8405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测量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5413411" y="2802580"/>
            <a:ext cx="8405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成本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8757" r="9417"/>
          <a:stretch>
            <a:fillRect/>
          </a:stretch>
        </p:blipFill>
        <p:spPr>
          <a:xfrm>
            <a:off x="682486" y="2272467"/>
            <a:ext cx="6983897" cy="242032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252989" y="55776"/>
            <a:ext cx="2793316" cy="707783"/>
            <a:chOff x="3252989" y="137157"/>
            <a:chExt cx="2793316" cy="707783"/>
          </a:xfrm>
        </p:grpSpPr>
        <p:grpSp>
          <p:nvGrpSpPr>
            <p:cNvPr id="3" name="组合 2"/>
            <p:cNvGrpSpPr/>
            <p:nvPr/>
          </p:nvGrpSpPr>
          <p:grpSpPr>
            <a:xfrm>
              <a:off x="3252989" y="137157"/>
              <a:ext cx="2793316" cy="707783"/>
              <a:chOff x="3901440" y="-1466324"/>
              <a:chExt cx="2793316" cy="707783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08" t="34760" r="34867" b="37114"/>
              <a:stretch>
                <a:fillRect/>
              </a:stretch>
            </p:blipFill>
            <p:spPr>
              <a:xfrm>
                <a:off x="3901440" y="-1466324"/>
                <a:ext cx="1271452" cy="707783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43" t="34760" r="7281" b="37114"/>
              <a:stretch>
                <a:fillRect/>
              </a:stretch>
            </p:blipFill>
            <p:spPr>
              <a:xfrm>
                <a:off x="5172892" y="-1466324"/>
                <a:ext cx="1521864" cy="707783"/>
              </a:xfrm>
              <a:prstGeom prst="rect">
                <a:avLst/>
              </a:prstGeom>
            </p:spPr>
          </p:pic>
        </p:grpSp>
        <p:sp>
          <p:nvSpPr>
            <p:cNvPr id="4" name="文本框 3"/>
            <p:cNvSpPr txBox="1"/>
            <p:nvPr/>
          </p:nvSpPr>
          <p:spPr>
            <a:xfrm>
              <a:off x="4020136" y="198661"/>
              <a:ext cx="1008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>
                  <a:latin typeface="楷体" panose="02010609060101010101" pitchFamily="49" charset="-122"/>
                  <a:ea typeface="楷体" panose="02010609060101010101" pitchFamily="49" charset="-122"/>
                </a:rPr>
                <a:t>拓展</a:t>
              </a:r>
              <a:endParaRPr lang="zh-CN" altLang="en-US" sz="32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7" name="Rectangle 3"/>
          <p:cNvSpPr>
            <a:spLocks noGrp="1" noChangeArrowheads="1"/>
          </p:cNvSpPr>
          <p:nvPr/>
        </p:nvSpPr>
        <p:spPr bwMode="auto">
          <a:xfrm>
            <a:off x="459337" y="934853"/>
            <a:ext cx="8225327" cy="12779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 eaLnBrk="1" hangingPunct="1">
              <a:lnSpc>
                <a:spcPct val="110000"/>
              </a:lnSpc>
              <a:defRPr/>
            </a:pPr>
            <a:r>
              <a:rPr lang="zh-CN" altLang="en-US" sz="24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课后请各小组根据自己组内塔台的测试结果进行反思，并整合不同小组的塔台带来的启示，梳理归纳，为下节课的项目改进做好准备。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37"/>
          <a:stretch>
            <a:fillRect/>
          </a:stretch>
        </p:blipFill>
        <p:spPr>
          <a:xfrm>
            <a:off x="7042764" y="2698755"/>
            <a:ext cx="1953641" cy="24447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252989" y="55776"/>
            <a:ext cx="2793316" cy="707783"/>
            <a:chOff x="3252989" y="137157"/>
            <a:chExt cx="2793316" cy="707783"/>
          </a:xfrm>
        </p:grpSpPr>
        <p:grpSp>
          <p:nvGrpSpPr>
            <p:cNvPr id="3" name="组合 2"/>
            <p:cNvGrpSpPr/>
            <p:nvPr/>
          </p:nvGrpSpPr>
          <p:grpSpPr>
            <a:xfrm>
              <a:off x="3252989" y="137157"/>
              <a:ext cx="2793316" cy="707783"/>
              <a:chOff x="3901440" y="-1466324"/>
              <a:chExt cx="2793316" cy="707783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08" t="34760" r="34867" b="37114"/>
              <a:stretch>
                <a:fillRect/>
              </a:stretch>
            </p:blipFill>
            <p:spPr>
              <a:xfrm>
                <a:off x="3901440" y="-1466324"/>
                <a:ext cx="1271452" cy="707783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43" t="34760" r="7281" b="37114"/>
              <a:stretch>
                <a:fillRect/>
              </a:stretch>
            </p:blipFill>
            <p:spPr>
              <a:xfrm>
                <a:off x="5172892" y="-1466324"/>
                <a:ext cx="1521864" cy="707783"/>
              </a:xfrm>
              <a:prstGeom prst="rect">
                <a:avLst/>
              </a:prstGeom>
            </p:spPr>
          </p:pic>
        </p:grpSp>
        <p:sp>
          <p:nvSpPr>
            <p:cNvPr id="14" name="文本框 13"/>
            <p:cNvSpPr txBox="1"/>
            <p:nvPr/>
          </p:nvSpPr>
          <p:spPr>
            <a:xfrm>
              <a:off x="4020136" y="198661"/>
              <a:ext cx="1008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聚焦</a:t>
              </a:r>
              <a:endPara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483342" y="854357"/>
            <a:ext cx="8177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kern="100">
                <a:solidFill>
                  <a:srgbClr val="2540B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思考：</a:t>
            </a:r>
            <a:r>
              <a:rPr lang="zh-CN" altLang="en-US" sz="2400" b="1" kern="1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想要更客观的了解我们的设计是否合理、科学、符合要求，仍需要进行什么环节？</a:t>
            </a:r>
            <a:endParaRPr lang="zh-CN" altLang="en-US" sz="2400" b="1" kern="1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494" y="1763927"/>
            <a:ext cx="3628800" cy="24192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854" y="1763927"/>
            <a:ext cx="3628800" cy="24192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06" y="1763758"/>
            <a:ext cx="3629307" cy="241953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15" y="2849350"/>
            <a:ext cx="1032132" cy="1909445"/>
          </a:xfrm>
          <a:prstGeom prst="rect">
            <a:avLst/>
          </a:prstGeom>
        </p:spPr>
      </p:pic>
      <p:sp>
        <p:nvSpPr>
          <p:cNvPr id="28" name="AutoShape 27"/>
          <p:cNvSpPr>
            <a:spLocks noChangeArrowheads="1"/>
          </p:cNvSpPr>
          <p:nvPr/>
        </p:nvSpPr>
        <p:spPr bwMode="auto">
          <a:xfrm>
            <a:off x="5702706" y="3804072"/>
            <a:ext cx="1798025" cy="518582"/>
          </a:xfrm>
          <a:prstGeom prst="wedgeRoundRectCallout">
            <a:avLst>
              <a:gd name="adj1" fmla="val 60166"/>
              <a:gd name="adj2" fmla="val -38999"/>
              <a:gd name="adj3" fmla="val 16667"/>
            </a:avLst>
          </a:prstGeom>
          <a:solidFill>
            <a:srgbClr val="FBEBD8"/>
          </a:solidFill>
          <a:ln>
            <a:solidFill>
              <a:srgbClr val="FBA1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</a:pPr>
            <a:r>
              <a:rPr lang="zh-CN" altLang="en-US" sz="2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测试、检测。</a:t>
            </a:r>
            <a:endParaRPr lang="zh-CN" altLang="en-US" sz="20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985250" y="93663"/>
            <a:ext cx="139700" cy="444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" name="组合 22"/>
          <p:cNvGrpSpPr/>
          <p:nvPr/>
        </p:nvGrpSpPr>
        <p:grpSpPr>
          <a:xfrm>
            <a:off x="3252989" y="55776"/>
            <a:ext cx="2793316" cy="707783"/>
            <a:chOff x="3252989" y="137157"/>
            <a:chExt cx="2793316" cy="707783"/>
          </a:xfrm>
        </p:grpSpPr>
        <p:grpSp>
          <p:nvGrpSpPr>
            <p:cNvPr id="24" name="组合 23"/>
            <p:cNvGrpSpPr/>
            <p:nvPr/>
          </p:nvGrpSpPr>
          <p:grpSpPr>
            <a:xfrm>
              <a:off x="3252989" y="137157"/>
              <a:ext cx="2793316" cy="707783"/>
              <a:chOff x="3901440" y="-1466324"/>
              <a:chExt cx="2793316" cy="707783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08" t="34760" r="34867" b="37114"/>
              <a:stretch>
                <a:fillRect/>
              </a:stretch>
            </p:blipFill>
            <p:spPr>
              <a:xfrm>
                <a:off x="3901440" y="-1466324"/>
                <a:ext cx="1271452" cy="707783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43" t="34760" r="7281" b="37114"/>
              <a:stretch>
                <a:fillRect/>
              </a:stretch>
            </p:blipFill>
            <p:spPr>
              <a:xfrm>
                <a:off x="5172892" y="-1466324"/>
                <a:ext cx="1521864" cy="707783"/>
              </a:xfrm>
              <a:prstGeom prst="rect">
                <a:avLst/>
              </a:prstGeom>
            </p:spPr>
          </p:pic>
        </p:grpSp>
        <p:sp>
          <p:nvSpPr>
            <p:cNvPr id="26" name="文本框 25"/>
            <p:cNvSpPr txBox="1"/>
            <p:nvPr/>
          </p:nvSpPr>
          <p:spPr>
            <a:xfrm>
              <a:off x="3538159" y="198661"/>
              <a:ext cx="18325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>
                  <a:latin typeface="楷体" panose="02010609060101010101" pitchFamily="49" charset="-122"/>
                  <a:ea typeface="楷体" panose="02010609060101010101" pitchFamily="49" charset="-122"/>
                </a:rPr>
                <a:t>课堂小结</a:t>
              </a:r>
              <a:endPara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" name="图片 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14" y="798559"/>
            <a:ext cx="4129372" cy="404780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98784" y="4457623"/>
            <a:ext cx="1415772" cy="387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lnSpc>
                <a:spcPct val="130000"/>
              </a:lnSpc>
            </a:pPr>
            <a:r>
              <a:rPr lang="zh-CN" altLang="en-US" sz="1600" b="1" dirty="0">
                <a:latin typeface="+mn-lt"/>
                <a:ea typeface="+mn-ea"/>
                <a:hlinkClick r:id="rId5" action="ppaction://hlinkfile"/>
              </a:rPr>
              <a:t>点击放大观看</a:t>
            </a:r>
            <a:endParaRPr lang="zh-CN" altLang="en-US" sz="1600" b="1" dirty="0"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5637" y="706219"/>
            <a:ext cx="8312727" cy="373106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221" y="496695"/>
            <a:ext cx="1561905" cy="41904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3"/>
          <p:cNvSpPr>
            <a:spLocks noGrp="1" noChangeArrowheads="1"/>
          </p:cNvSpPr>
          <p:nvPr/>
        </p:nvSpPr>
        <p:spPr bwMode="auto">
          <a:xfrm>
            <a:off x="1524207" y="2253779"/>
            <a:ext cx="6095586" cy="6359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+mn-cs"/>
              </a:rPr>
              <a:t>完成练习册本课时的习题。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1509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985250" y="93663"/>
            <a:ext cx="139700" cy="444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3252989" y="55776"/>
            <a:ext cx="2793316" cy="707783"/>
            <a:chOff x="3252989" y="137157"/>
            <a:chExt cx="2793316" cy="707783"/>
          </a:xfrm>
        </p:grpSpPr>
        <p:grpSp>
          <p:nvGrpSpPr>
            <p:cNvPr id="11" name="组合 10"/>
            <p:cNvGrpSpPr/>
            <p:nvPr/>
          </p:nvGrpSpPr>
          <p:grpSpPr>
            <a:xfrm>
              <a:off x="3252989" y="137157"/>
              <a:ext cx="2793316" cy="707783"/>
              <a:chOff x="3901440" y="-1466324"/>
              <a:chExt cx="2793316" cy="707783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08" t="34760" r="34867" b="37114"/>
              <a:stretch>
                <a:fillRect/>
              </a:stretch>
            </p:blipFill>
            <p:spPr>
              <a:xfrm>
                <a:off x="3901440" y="-1466324"/>
                <a:ext cx="1271452" cy="707783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43" t="34760" r="7281" b="37114"/>
              <a:stretch>
                <a:fillRect/>
              </a:stretch>
            </p:blipFill>
            <p:spPr>
              <a:xfrm>
                <a:off x="5172892" y="-1466324"/>
                <a:ext cx="1521864" cy="707783"/>
              </a:xfrm>
              <a:prstGeom prst="rect">
                <a:avLst/>
              </a:prstGeom>
            </p:spPr>
          </p:pic>
        </p:grpSp>
        <p:sp>
          <p:nvSpPr>
            <p:cNvPr id="12" name="文本框 11"/>
            <p:cNvSpPr txBox="1"/>
            <p:nvPr/>
          </p:nvSpPr>
          <p:spPr>
            <a:xfrm>
              <a:off x="3538159" y="198661"/>
              <a:ext cx="18325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>
                  <a:latin typeface="楷体" panose="02010609060101010101" pitchFamily="49" charset="-122"/>
                  <a:ea typeface="楷体" panose="02010609060101010101" pitchFamily="49" charset="-122"/>
                </a:rPr>
                <a:t>课后作业</a:t>
              </a:r>
              <a:endPara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 结束页2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0"/>
            <a:ext cx="9137015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47" y="1"/>
            <a:ext cx="9153000" cy="51473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" y="512097"/>
            <a:ext cx="2313432" cy="429158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26513" y="555246"/>
            <a:ext cx="4050750" cy="536713"/>
          </a:xfrm>
          <a:prstGeom prst="rect">
            <a:avLst/>
          </a:prstGeom>
          <a:solidFill>
            <a:srgbClr val="B92E8C"/>
          </a:solidFill>
          <a:ln>
            <a:solidFill>
              <a:srgbClr val="B9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>
                <a:latin typeface="黑体" panose="02010609060101010101" pitchFamily="49" charset="-122"/>
                <a:ea typeface="黑体" panose="02010609060101010101" pitchFamily="49" charset="-122"/>
              </a:rPr>
              <a:t>明确一个要解决的问题</a:t>
            </a:r>
            <a:endParaRPr lang="zh-CN" altLang="en-US" sz="2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26513" y="1481165"/>
            <a:ext cx="4050750" cy="536713"/>
          </a:xfrm>
          <a:prstGeom prst="rect">
            <a:avLst/>
          </a:prstGeom>
          <a:solidFill>
            <a:srgbClr val="B92E8C"/>
          </a:solidFill>
          <a:ln>
            <a:solidFill>
              <a:srgbClr val="B9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>
                <a:latin typeface="黑体" panose="02010609060101010101" pitchFamily="49" charset="-122"/>
                <a:ea typeface="黑体" panose="02010609060101010101" pitchFamily="49" charset="-122"/>
              </a:rPr>
              <a:t>在限制条件下进行设计</a:t>
            </a:r>
            <a:endParaRPr lang="zh-CN" altLang="en-US" sz="2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44905" y="2407084"/>
            <a:ext cx="4613967" cy="536713"/>
          </a:xfrm>
          <a:prstGeom prst="rect">
            <a:avLst/>
          </a:prstGeom>
          <a:solidFill>
            <a:srgbClr val="B92E8C"/>
          </a:solidFill>
          <a:ln>
            <a:solidFill>
              <a:srgbClr val="B9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>
                <a:latin typeface="黑体" panose="02010609060101010101" pitchFamily="49" charset="-122"/>
                <a:ea typeface="黑体" panose="02010609060101010101" pitchFamily="49" charset="-122"/>
              </a:rPr>
              <a:t>制作一个模型（画或写解决方案）</a:t>
            </a:r>
            <a:endParaRPr lang="zh-CN" altLang="en-US" sz="2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26513" y="3333003"/>
            <a:ext cx="4050750" cy="536713"/>
          </a:xfrm>
          <a:prstGeom prst="rect">
            <a:avLst/>
          </a:prstGeom>
          <a:solidFill>
            <a:srgbClr val="B92E8C"/>
          </a:solidFill>
          <a:ln>
            <a:solidFill>
              <a:srgbClr val="B9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>
                <a:latin typeface="黑体" panose="02010609060101010101" pitchFamily="49" charset="-122"/>
                <a:ea typeface="黑体" panose="02010609060101010101" pitchFamily="49" charset="-122"/>
              </a:rPr>
              <a:t>测试这个模型，评估并改进</a:t>
            </a:r>
            <a:endParaRPr lang="zh-CN" altLang="en-US" sz="2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66200" y="4258919"/>
            <a:ext cx="1771376" cy="536712"/>
          </a:xfrm>
          <a:prstGeom prst="rect">
            <a:avLst/>
          </a:prstGeom>
          <a:solidFill>
            <a:srgbClr val="B92E8C"/>
          </a:solidFill>
          <a:ln>
            <a:solidFill>
              <a:srgbClr val="B9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>
                <a:latin typeface="黑体" panose="02010609060101010101" pitchFamily="49" charset="-122"/>
                <a:ea typeface="黑体" panose="02010609060101010101" pitchFamily="49" charset="-122"/>
              </a:rPr>
              <a:t>实施建设</a:t>
            </a:r>
            <a:endParaRPr lang="zh-CN" altLang="en-US" sz="2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5451888" y="1154040"/>
            <a:ext cx="0" cy="265044"/>
          </a:xfrm>
          <a:prstGeom prst="straightConnector1">
            <a:avLst/>
          </a:prstGeom>
          <a:ln w="28575">
            <a:solidFill>
              <a:srgbClr val="B92E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5451888" y="2079959"/>
            <a:ext cx="0" cy="265044"/>
          </a:xfrm>
          <a:prstGeom prst="straightConnector1">
            <a:avLst/>
          </a:prstGeom>
          <a:ln w="28575">
            <a:solidFill>
              <a:srgbClr val="B92E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5451888" y="3005878"/>
            <a:ext cx="0" cy="265044"/>
          </a:xfrm>
          <a:prstGeom prst="straightConnector1">
            <a:avLst/>
          </a:prstGeom>
          <a:ln w="28575">
            <a:solidFill>
              <a:srgbClr val="B92E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5451888" y="3931797"/>
            <a:ext cx="0" cy="265044"/>
          </a:xfrm>
          <a:prstGeom prst="straightConnector1">
            <a:avLst/>
          </a:prstGeom>
          <a:ln w="28575">
            <a:solidFill>
              <a:srgbClr val="B92E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7552357" y="1738162"/>
            <a:ext cx="948638" cy="1876576"/>
            <a:chOff x="7300841" y="1738162"/>
            <a:chExt cx="948638" cy="1876576"/>
          </a:xfrm>
        </p:grpSpPr>
        <p:cxnSp>
          <p:nvCxnSpPr>
            <p:cNvPr id="14" name="直接箭头连接符 13"/>
            <p:cNvCxnSpPr/>
            <p:nvPr/>
          </p:nvCxnSpPr>
          <p:spPr>
            <a:xfrm flipH="1">
              <a:off x="7300841" y="1749521"/>
              <a:ext cx="948637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 flipH="1">
              <a:off x="7300841" y="3601593"/>
              <a:ext cx="948637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>
              <a:off x="8249479" y="1738162"/>
              <a:ext cx="0" cy="1876576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12031" y="2835249"/>
            <a:ext cx="1045558" cy="112500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426" y="822368"/>
            <a:ext cx="7359148" cy="4056633"/>
          </a:xfrm>
          <a:prstGeom prst="rect">
            <a:avLst/>
          </a:prstGeom>
        </p:spPr>
      </p:pic>
      <p:grpSp>
        <p:nvGrpSpPr>
          <p:cNvPr id="159" name="组合 158"/>
          <p:cNvGrpSpPr/>
          <p:nvPr/>
        </p:nvGrpSpPr>
        <p:grpSpPr>
          <a:xfrm>
            <a:off x="3252989" y="55776"/>
            <a:ext cx="2793316" cy="707783"/>
            <a:chOff x="3252989" y="137157"/>
            <a:chExt cx="2793316" cy="707783"/>
          </a:xfrm>
        </p:grpSpPr>
        <p:grpSp>
          <p:nvGrpSpPr>
            <p:cNvPr id="160" name="组合 159"/>
            <p:cNvGrpSpPr/>
            <p:nvPr/>
          </p:nvGrpSpPr>
          <p:grpSpPr>
            <a:xfrm>
              <a:off x="3252989" y="137157"/>
              <a:ext cx="2793316" cy="707783"/>
              <a:chOff x="3901440" y="-1466324"/>
              <a:chExt cx="2793316" cy="707783"/>
            </a:xfrm>
          </p:grpSpPr>
          <p:pic>
            <p:nvPicPr>
              <p:cNvPr id="162" name="图片 16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08" t="34760" r="34867" b="37114"/>
              <a:stretch>
                <a:fillRect/>
              </a:stretch>
            </p:blipFill>
            <p:spPr>
              <a:xfrm>
                <a:off x="3901440" y="-1466324"/>
                <a:ext cx="1271452" cy="707783"/>
              </a:xfrm>
              <a:prstGeom prst="rect">
                <a:avLst/>
              </a:prstGeom>
            </p:spPr>
          </p:pic>
          <p:pic>
            <p:nvPicPr>
              <p:cNvPr id="163" name="图片 16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43" t="34760" r="7281" b="37114"/>
              <a:stretch>
                <a:fillRect/>
              </a:stretch>
            </p:blipFill>
            <p:spPr>
              <a:xfrm>
                <a:off x="5172892" y="-1466324"/>
                <a:ext cx="1521864" cy="707783"/>
              </a:xfrm>
              <a:prstGeom prst="rect">
                <a:avLst/>
              </a:prstGeom>
            </p:spPr>
          </p:pic>
        </p:grpSp>
        <p:sp>
          <p:nvSpPr>
            <p:cNvPr id="161" name="文本框 160"/>
            <p:cNvSpPr txBox="1"/>
            <p:nvPr/>
          </p:nvSpPr>
          <p:spPr>
            <a:xfrm>
              <a:off x="4020136" y="198661"/>
              <a:ext cx="1008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>
                  <a:latin typeface="楷体" panose="02010609060101010101" pitchFamily="49" charset="-122"/>
                  <a:ea typeface="楷体" panose="02010609060101010101" pitchFamily="49" charset="-122"/>
                </a:rPr>
                <a:t>测试</a:t>
              </a:r>
              <a:endPara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306327" y="368436"/>
            <a:ext cx="3258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明确测试标准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06327" y="580470"/>
            <a:ext cx="3258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展示与测试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3342" y="1172409"/>
            <a:ext cx="8177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kern="100">
                <a:solidFill>
                  <a:srgbClr val="2540B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思考：</a:t>
            </a:r>
            <a:r>
              <a:rPr lang="zh-CN" altLang="en-US" sz="2400" b="1" kern="1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我们可以用哪些工具协助不同项目的测量？</a:t>
            </a:r>
            <a:endParaRPr lang="zh-CN" altLang="en-US" sz="2400" b="1" kern="1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05632" y="1711224"/>
            <a:ext cx="27157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用尺子测量高度</a:t>
            </a:r>
            <a:endParaRPr lang="zh-CN" altLang="en-US" sz="2400" b="1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405632" y="2248152"/>
            <a:ext cx="27157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用重物测试承重</a:t>
            </a:r>
            <a:endParaRPr lang="zh-CN" altLang="en-US" sz="2400" b="1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05632" y="2785080"/>
            <a:ext cx="4531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用电风扇或扇子测试抗风能力</a:t>
            </a:r>
            <a:endParaRPr lang="zh-CN" altLang="en-US" sz="2400" b="1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405632" y="3322008"/>
            <a:ext cx="4922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用拍动桌子模型地震测量抗震能力</a:t>
            </a:r>
            <a:endParaRPr lang="zh-CN" altLang="en-US" sz="2400" b="1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37"/>
          <a:stretch>
            <a:fillRect/>
          </a:stretch>
        </p:blipFill>
        <p:spPr>
          <a:xfrm>
            <a:off x="7042764" y="2698755"/>
            <a:ext cx="1953641" cy="2444745"/>
          </a:xfrm>
          <a:prstGeom prst="rect">
            <a:avLst/>
          </a:prstGeom>
        </p:spPr>
      </p:pic>
      <p:sp>
        <p:nvSpPr>
          <p:cNvPr id="15" name="AutoShape 27"/>
          <p:cNvSpPr>
            <a:spLocks noChangeArrowheads="1"/>
          </p:cNvSpPr>
          <p:nvPr/>
        </p:nvSpPr>
        <p:spPr bwMode="auto">
          <a:xfrm>
            <a:off x="2968488" y="3921127"/>
            <a:ext cx="4306955" cy="461665"/>
          </a:xfrm>
          <a:prstGeom prst="wedgeRoundRectCallout">
            <a:avLst>
              <a:gd name="adj1" fmla="val 55053"/>
              <a:gd name="adj2" fmla="val -31817"/>
              <a:gd name="adj3" fmla="val 16667"/>
            </a:avLst>
          </a:prstGeom>
          <a:solidFill>
            <a:srgbClr val="FBEBD8"/>
          </a:solidFill>
          <a:ln>
            <a:solidFill>
              <a:srgbClr val="FBA1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</a:pPr>
            <a:r>
              <a:rPr lang="zh-CN" altLang="en-US" sz="2000" b="1">
                <a:latin typeface="+mn-lt"/>
                <a:ea typeface="楷体" panose="02010609060101010101" pitchFamily="49" charset="-122"/>
              </a:rPr>
              <a:t>测试地震我们可以利用地震模拟仪。</a:t>
            </a:r>
            <a:endParaRPr lang="zh-CN" altLang="en-US" sz="2000" b="1">
              <a:latin typeface="+mn-lt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1" grpId="0"/>
      <p:bldP spid="12" grpId="0"/>
      <p:bldP spid="13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32000" y="446788"/>
            <a:ext cx="2722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测量塔高的方法：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214" y="928331"/>
            <a:ext cx="5509572" cy="3879453"/>
          </a:xfrm>
          <a:prstGeom prst="rect">
            <a:avLst/>
          </a:prstGeom>
        </p:spPr>
      </p:pic>
      <p:sp>
        <p:nvSpPr>
          <p:cNvPr id="19" name="AutoShape 27"/>
          <p:cNvSpPr>
            <a:spLocks noChangeArrowheads="1"/>
          </p:cNvSpPr>
          <p:nvPr/>
        </p:nvSpPr>
        <p:spPr bwMode="auto">
          <a:xfrm>
            <a:off x="432000" y="2696818"/>
            <a:ext cx="2978425" cy="1749285"/>
          </a:xfrm>
          <a:prstGeom prst="wedgeRoundRectCallout">
            <a:avLst>
              <a:gd name="adj1" fmla="val 64505"/>
              <a:gd name="adj2" fmla="val -35308"/>
              <a:gd name="adj3" fmla="val 16667"/>
            </a:avLst>
          </a:prstGeom>
          <a:solidFill>
            <a:srgbClr val="FBEBD8"/>
          </a:solidFill>
          <a:ln>
            <a:solidFill>
              <a:srgbClr val="FBA1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</a:pPr>
            <a:r>
              <a:rPr lang="zh-CN" altLang="en-US" sz="2000" b="1">
                <a:solidFill>
                  <a:srgbClr val="2540B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将塔台模型放置于平稳的桌面上，将米尺竖直放在塔台模型旁边，测量塔台的高度，平视读出数值。</a:t>
            </a:r>
            <a:endParaRPr lang="zh-CN" altLang="en-US" sz="2000" b="1" dirty="0">
              <a:solidFill>
                <a:srgbClr val="2540B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32000" y="446788"/>
            <a:ext cx="2722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测量承重的方法：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830" y="928331"/>
            <a:ext cx="5504956" cy="3876203"/>
          </a:xfrm>
          <a:prstGeom prst="rect">
            <a:avLst/>
          </a:prstGeom>
        </p:spPr>
      </p:pic>
      <p:sp>
        <p:nvSpPr>
          <p:cNvPr id="8" name="AutoShape 27"/>
          <p:cNvSpPr>
            <a:spLocks noChangeArrowheads="1"/>
          </p:cNvSpPr>
          <p:nvPr/>
        </p:nvSpPr>
        <p:spPr bwMode="auto">
          <a:xfrm>
            <a:off x="431999" y="2696817"/>
            <a:ext cx="2978425" cy="1749285"/>
          </a:xfrm>
          <a:prstGeom prst="wedgeRoundRectCallout">
            <a:avLst>
              <a:gd name="adj1" fmla="val 64505"/>
              <a:gd name="adj2" fmla="val -35308"/>
              <a:gd name="adj3" fmla="val 16667"/>
            </a:avLst>
          </a:prstGeom>
          <a:solidFill>
            <a:srgbClr val="FBEBD8"/>
          </a:solidFill>
          <a:ln>
            <a:solidFill>
              <a:srgbClr val="FBA1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</a:pPr>
            <a:r>
              <a:rPr lang="zh-CN" altLang="en-US" sz="2000" b="1">
                <a:solidFill>
                  <a:srgbClr val="2540B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使用一样的重物测试塔台模型，将厚度相同的书本注意均匀的叠加再塔台顶端，有</a:t>
            </a:r>
            <a:r>
              <a:rPr lang="en-US" altLang="zh-CN" sz="2000" b="1">
                <a:solidFill>
                  <a:srgbClr val="2540B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000" b="1">
                <a:solidFill>
                  <a:srgbClr val="2540B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秒稳定后，继续叠加计数。</a:t>
            </a:r>
            <a:endParaRPr lang="zh-CN" altLang="en-US" sz="2000" b="1" dirty="0">
              <a:solidFill>
                <a:srgbClr val="2540B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32000" y="446788"/>
            <a:ext cx="2722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测量抗风的方法：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214" y="940147"/>
            <a:ext cx="5539962" cy="3864387"/>
          </a:xfrm>
          <a:prstGeom prst="rect">
            <a:avLst/>
          </a:prstGeom>
        </p:spPr>
      </p:pic>
      <p:sp>
        <p:nvSpPr>
          <p:cNvPr id="9" name="AutoShape 27"/>
          <p:cNvSpPr>
            <a:spLocks noChangeArrowheads="1"/>
          </p:cNvSpPr>
          <p:nvPr/>
        </p:nvSpPr>
        <p:spPr bwMode="auto">
          <a:xfrm>
            <a:off x="431999" y="2696816"/>
            <a:ext cx="3503897" cy="1749285"/>
          </a:xfrm>
          <a:prstGeom prst="wedgeRoundRectCallout">
            <a:avLst>
              <a:gd name="adj1" fmla="val 64505"/>
              <a:gd name="adj2" fmla="val -35308"/>
              <a:gd name="adj3" fmla="val 16667"/>
            </a:avLst>
          </a:prstGeom>
          <a:solidFill>
            <a:srgbClr val="FBEBD8"/>
          </a:solidFill>
          <a:ln>
            <a:solidFill>
              <a:srgbClr val="FBA1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</a:pPr>
            <a:r>
              <a:rPr lang="zh-CN" altLang="en-US" sz="2000" b="1">
                <a:solidFill>
                  <a:srgbClr val="2540B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用同一电风扇测试，电风扇的</a:t>
            </a:r>
            <a:r>
              <a:rPr lang="en-US" altLang="zh-CN" sz="2000" b="1">
                <a:solidFill>
                  <a:srgbClr val="2540B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000" b="1">
                <a:solidFill>
                  <a:srgbClr val="2540B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000" b="1">
                <a:solidFill>
                  <a:srgbClr val="2540B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000" b="1">
                <a:solidFill>
                  <a:srgbClr val="2540B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000" b="1">
                <a:solidFill>
                  <a:srgbClr val="2540B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000" b="1">
                <a:solidFill>
                  <a:srgbClr val="2540B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挡分别为小、中、大风量，在接受该风量吹拂而没有明显倾倒和移动的说明达到该级别抗风。</a:t>
            </a:r>
            <a:endParaRPr lang="zh-CN" altLang="en-US" sz="2000" b="1" dirty="0">
              <a:solidFill>
                <a:srgbClr val="2540B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8" y="639555"/>
            <a:ext cx="6870023" cy="386438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47333" y="4459202"/>
            <a:ext cx="2249334" cy="449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/>
                <a:ea typeface="黑体" panose="02010609060101010101" pitchFamily="49" charset="-122"/>
                <a:hlinkClick r:id="rId1" action="ppaction://hlinkfile"/>
              </a:rPr>
              <a:t>点击图片播放视频</a:t>
            </a:r>
            <a:endParaRPr lang="zh-CN" altLang="en-US" sz="2000" b="1" dirty="0">
              <a:solidFill>
                <a:prstClr val="black"/>
              </a:solidFill>
              <a:latin typeface="Times New Roman" panose="02020603050405020304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ISLIDE.ADDREMOVEWATERMARK" val="vQPnBbQyLF"/>
</p:tagLst>
</file>

<file path=ppt/tags/tag2.xml><?xml version="1.0" encoding="utf-8"?>
<p:tagLst xmlns:p="http://schemas.openxmlformats.org/presentationml/2006/main">
  <p:tag name="ISLIDE.ADDREMOVEWATERMARK" val="vQPnBbQyLF"/>
</p:tagLst>
</file>

<file path=ppt/theme/theme1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1346</Words>
  <Application>WPS 演示</Application>
  <PresentationFormat>全屏显示(16:9)</PresentationFormat>
  <Paragraphs>145</Paragraphs>
  <Slides>24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0" baseType="lpstr">
      <vt:lpstr>Arial</vt:lpstr>
      <vt:lpstr>宋体</vt:lpstr>
      <vt:lpstr>Wingdings</vt:lpstr>
      <vt:lpstr>Calibri Light</vt:lpstr>
      <vt:lpstr>等线 Light</vt:lpstr>
      <vt:lpstr>黑体</vt:lpstr>
      <vt:lpstr>楷体</vt:lpstr>
      <vt:lpstr>Times New Roman</vt:lpstr>
      <vt:lpstr>华文新魏</vt:lpstr>
      <vt:lpstr>微软雅黑</vt:lpstr>
      <vt:lpstr>Arial Unicode MS</vt:lpstr>
      <vt:lpstr>等线</vt:lpstr>
      <vt:lpstr>Times New Roman</vt:lpstr>
      <vt:lpstr>Calibri</vt:lpstr>
      <vt:lpstr>1_Office 主题​​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nk</cp:lastModifiedBy>
  <cp:revision>715</cp:revision>
  <dcterms:created xsi:type="dcterms:W3CDTF">2016-01-14T07:05:00Z</dcterms:created>
  <dcterms:modified xsi:type="dcterms:W3CDTF">2023-11-24T08:40:43Z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2052-11.8.2.11734</vt:lpwstr>
  </property>
  <property fmtid="{D5CDD505-2E9C-101B-9397-08002B2CF9AE}" pid="3" name="ICV">
    <vt:lpwstr>5B880EE216404B35BA14C8B3D6047D29</vt:lpwstr>
  </property>
</Properties>
</file>