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5" r:id="rId1"/>
  </p:sldMasterIdLst>
  <p:notesMasterIdLst>
    <p:notesMasterId r:id="rId17"/>
  </p:notesMasterIdLst>
  <p:sldIdLst>
    <p:sldId id="256" r:id="rId2"/>
    <p:sldId id="344" r:id="rId3"/>
    <p:sldId id="346" r:id="rId4"/>
    <p:sldId id="345" r:id="rId5"/>
    <p:sldId id="318" r:id="rId6"/>
    <p:sldId id="319" r:id="rId7"/>
    <p:sldId id="323" r:id="rId8"/>
    <p:sldId id="351" r:id="rId9"/>
    <p:sldId id="362" r:id="rId10"/>
    <p:sldId id="356" r:id="rId11"/>
    <p:sldId id="324" r:id="rId12"/>
    <p:sldId id="359" r:id="rId13"/>
    <p:sldId id="327" r:id="rId14"/>
    <p:sldId id="360" r:id="rId15"/>
    <p:sldId id="328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等线" panose="02010600030101010101" pitchFamily="2" charset="-122"/>
      <p:regular r:id="rId22"/>
      <p:bold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幼圆" panose="02010509060101010101" pitchFamily="49" charset="-122"/>
      <p:regular r:id="rId28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01A0E9"/>
    <a:srgbClr val="E7F8FF"/>
    <a:srgbClr val="ECFBFE"/>
    <a:srgbClr val="6AD0FE"/>
    <a:srgbClr val="3FC6E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34" y="7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2DF0A08-CA32-4324-920E-D9CC279D4B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53FD2B-6E07-46A6-825C-22AE24D70E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5D703ACA-2902-4F7E-830F-C4CE04CA773D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D96CA5B5-4BEA-4BB0-A12D-E87A26BEC6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B83906EA-9BEA-46C6-AB10-679B45215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16E48-67B5-428A-8F73-5FAE6687E8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831067-9DA5-4A48-94DE-833F584BD1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9336526-8FCC-4F28-9BAD-263FB17A13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336526-8FCC-4F28-9BAD-263FB17A1317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7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1B8DC86B-A93B-4525-A2A9-BA1078FE3E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662A0568-78FD-4CD0-95BA-C2D6ED447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1F21A1A6-C49F-4A09-927B-D48486AD8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B9CC999-6A6C-43E1-99CD-3487B0C22EA4}" type="slidenum">
              <a:rPr lang="zh-CN" altLang="en-US" smtClean="0">
                <a:latin typeface="Times New Roman" panose="02020603050405020304" pitchFamily="18" charset="0"/>
                <a:ea typeface="黑体" panose="02010609060101010101" pitchFamily="49" charset="-122"/>
              </a:rPr>
              <a:pPr/>
              <a:t>4</a:t>
            </a:fld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BA5FA58-E015-457C-889B-C5F60C23B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D7F18DCC-02F5-4F6A-BE5C-23E96E5D8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18023F9D-5240-4612-A89F-31FCAF3502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1BCB0D5-B176-4C1F-AE2E-75A1F1040D94}" type="slidenum">
              <a:rPr lang="zh-CN" altLang="en-US" smtClean="0">
                <a:latin typeface="Times New Roman" panose="02020603050405020304" pitchFamily="18" charset="0"/>
                <a:ea typeface="黑体" panose="02010609060101010101" pitchFamily="49" charset="-122"/>
              </a:rPr>
              <a:pPr/>
              <a:t>5</a:t>
            </a:fld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F62A9996-3BCE-4A6A-A906-DE4134DF97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CC6F40E1-92D0-43CF-A4F1-142FB433B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6B821ECE-92E6-4E0F-A55E-B3E804F524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0A8719E-B0BB-48FC-8C47-220141A0C3DB}" type="slidenum">
              <a:rPr lang="zh-CN" altLang="en-US" smtClean="0">
                <a:latin typeface="Times New Roman" panose="02020603050405020304" pitchFamily="18" charset="0"/>
                <a:ea typeface="黑体" panose="02010609060101010101" pitchFamily="49" charset="-122"/>
              </a:rPr>
              <a:pPr/>
              <a:t>11</a:t>
            </a:fld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162EF04A-D4FE-4F3D-A4DB-23489B0C5C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E02E8E5C-0654-406F-9185-4B2F520AF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BE02B0AD-2768-4397-8081-1F28F2BDE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946940F-CCE7-42AD-94B4-246FB4ED05B8}" type="slidenum">
              <a:rPr lang="zh-CN" altLang="en-US" smtClean="0">
                <a:latin typeface="Times New Roman" panose="02020603050405020304" pitchFamily="18" charset="0"/>
                <a:ea typeface="黑体" panose="02010609060101010101" pitchFamily="49" charset="-122"/>
              </a:rPr>
              <a:pPr/>
              <a:t>13</a:t>
            </a:fld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>
            <a:extLst>
              <a:ext uri="{FF2B5EF4-FFF2-40B4-BE49-F238E27FC236}">
                <a16:creationId xmlns:a16="http://schemas.microsoft.com/office/drawing/2014/main" id="{90B044C5-E9C4-4B0B-913D-82A01D1BC956}"/>
              </a:ext>
            </a:extLst>
          </p:cNvPr>
          <p:cNvSpPr/>
          <p:nvPr userDrawn="1"/>
        </p:nvSpPr>
        <p:spPr>
          <a:xfrm>
            <a:off x="514350" y="187325"/>
            <a:ext cx="8166100" cy="4784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10">
            <a:extLst>
              <a:ext uri="{FF2B5EF4-FFF2-40B4-BE49-F238E27FC236}">
                <a16:creationId xmlns:a16="http://schemas.microsoft.com/office/drawing/2014/main" id="{CF37E493-9D39-4E54-BB64-25A746437C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0163"/>
            <a:ext cx="1354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EC4AB285-BFD2-40C5-87E5-1AB2B42839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6"/>
          <a:stretch>
            <a:fillRect/>
          </a:stretch>
        </p:blipFill>
        <p:spPr bwMode="auto">
          <a:xfrm>
            <a:off x="444500" y="-82550"/>
            <a:ext cx="7413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39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>
            <a:extLst>
              <a:ext uri="{FF2B5EF4-FFF2-40B4-BE49-F238E27FC236}">
                <a16:creationId xmlns:a16="http://schemas.microsoft.com/office/drawing/2014/main" id="{755E33EB-7510-4CDD-B5A9-A8C699D697DF}"/>
              </a:ext>
            </a:extLst>
          </p:cNvPr>
          <p:cNvSpPr/>
          <p:nvPr userDrawn="1"/>
        </p:nvSpPr>
        <p:spPr>
          <a:xfrm>
            <a:off x="514350" y="187325"/>
            <a:ext cx="8166100" cy="4784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9">
            <a:extLst>
              <a:ext uri="{FF2B5EF4-FFF2-40B4-BE49-F238E27FC236}">
                <a16:creationId xmlns:a16="http://schemas.microsoft.com/office/drawing/2014/main" id="{49D4C13A-DB42-4748-A8AD-094D509B2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0163"/>
            <a:ext cx="1354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56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405723D-10B8-4E80-A825-F24E393AA4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113" y="138113"/>
            <a:ext cx="8863012" cy="4876800"/>
          </a:xfrm>
          <a:prstGeom prst="rect">
            <a:avLst/>
          </a:prstGeom>
          <a:solidFill>
            <a:srgbClr val="FFFFFF"/>
          </a:solidFill>
          <a:ln w="57150">
            <a:solidFill>
              <a:srgbClr val="01A0E9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9">
            <a:extLst>
              <a:ext uri="{FF2B5EF4-FFF2-40B4-BE49-F238E27FC236}">
                <a16:creationId xmlns:a16="http://schemas.microsoft.com/office/drawing/2014/main" id="{A9373AE4-E427-4592-A2DC-05D34547C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138113"/>
            <a:ext cx="1354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7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2421358-B69A-45D1-9E35-7C1B89F0C3B0}"/>
              </a:ext>
            </a:extLst>
          </p:cNvPr>
          <p:cNvSpPr/>
          <p:nvPr userDrawn="1"/>
        </p:nvSpPr>
        <p:spPr>
          <a:xfrm>
            <a:off x="0" y="0"/>
            <a:ext cx="9197975" cy="519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35" rIns="1080135" anchor="ctr"/>
          <a:lstStyle/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 noProof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5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声  明</a:t>
            </a:r>
          </a:p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 noProof="1">
              <a:solidFill>
                <a:srgbClr val="FF0000"/>
              </a:solidFill>
              <a:latin typeface="+mj-ea"/>
              <a:ea typeface="+mj-ea"/>
            </a:endParaRP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本文件仅用于个人学习、研究或欣赏，以及其他非商业性或非盈利性用途，但同时应遵守著作权法及其他相关法律的规定，不得侵犯本司及相关权利人的合法权利。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除此以外，将本文件任何内容用于其他用途时，应获得授权，如发现未经授权用于商业或盈利用途将追究侵权者的法律责任。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noProof="1">
              <a:solidFill>
                <a:srgbClr val="FF0000"/>
              </a:solidFill>
              <a:latin typeface="+mj-ea"/>
              <a:ea typeface="+mj-ea"/>
            </a:endParaRPr>
          </a:p>
          <a:p>
            <a:pPr indent="4572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武汉天成贵龙文化传播有限公司</a:t>
            </a:r>
          </a:p>
          <a:p>
            <a:pPr indent="4572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湖北山河律师事务所</a:t>
            </a:r>
            <a:endParaRPr lang="zh-CN" altLang="en-US" sz="2200" noProof="1">
              <a:solidFill>
                <a:srgbClr val="FF0000"/>
              </a:solidFill>
              <a:latin typeface="+mj-ea"/>
              <a:ea typeface="+mj-ea"/>
            </a:endParaRPr>
          </a:p>
          <a:p>
            <a:pPr algn="ctr">
              <a:defRPr/>
            </a:pPr>
            <a:endParaRPr lang="zh-CN" altLang="en-US" sz="2500" noProof="1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313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2BC1C04A-E04F-4C9B-ADFA-4AFB0B51D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320" b="1539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AE6908E-576B-4817-831E-D0115E8114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54188" y="838200"/>
            <a:ext cx="5756275" cy="3467100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4ECC6D-C981-42F8-9E6A-843B35C2A2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3050" y="646113"/>
            <a:ext cx="6178550" cy="3851275"/>
          </a:xfrm>
          <a:prstGeom prst="rect">
            <a:avLst/>
          </a:prstGeom>
          <a:noFill/>
          <a:ln w="76200" algn="ctr">
            <a:solidFill>
              <a:srgbClr val="58B4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21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E0F82EC-72FC-4728-80B3-8985BE008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320" b="1539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E37BE68-052D-439F-8390-B45509DF6C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0375"/>
            <a:ext cx="9144000" cy="4222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5A61FE6-79A7-44DE-9854-051E6E586C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0375"/>
            <a:ext cx="9144000" cy="53975"/>
          </a:xfrm>
          <a:prstGeom prst="rect">
            <a:avLst/>
          </a:prstGeom>
          <a:solidFill>
            <a:srgbClr val="46778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533F34D-6720-406B-9E68-340D4812C8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29150"/>
            <a:ext cx="9144000" cy="53975"/>
          </a:xfrm>
          <a:prstGeom prst="rect">
            <a:avLst/>
          </a:prstGeom>
          <a:solidFill>
            <a:srgbClr val="CEEE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1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55CB7E6C-EA2B-4D46-8585-D14954E24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320" b="1539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3F55225A-6EB6-4EBA-84FE-269540911D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675" y="230188"/>
            <a:ext cx="8756650" cy="4683125"/>
          </a:xfrm>
          <a:prstGeom prst="roundRect">
            <a:avLst>
              <a:gd name="adj" fmla="val 5102"/>
            </a:avLst>
          </a:prstGeom>
          <a:solidFill>
            <a:schemeClr val="bg1"/>
          </a:solidFill>
          <a:ln w="38100" algn="ctr">
            <a:solidFill>
              <a:srgbClr val="467787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91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F99F276A-DD6A-499C-9D93-9A6FF77AA2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78FFFB99-9314-4746-A7DE-14D5CF9298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70D60432-12BF-4855-8228-A0212C8619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8" r:id="rId5"/>
    <p:sldLayoutId id="2147484159" r:id="rId6"/>
    <p:sldLayoutId id="2147484160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B7D9C29-91AF-4F26-B626-80465DC060EE}"/>
              </a:ext>
            </a:extLst>
          </p:cNvPr>
          <p:cNvCxnSpPr>
            <a:cxnSpLocks/>
          </p:cNvCxnSpPr>
          <p:nvPr/>
        </p:nvCxnSpPr>
        <p:spPr>
          <a:xfrm>
            <a:off x="2646363" y="2489200"/>
            <a:ext cx="38433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6">
            <a:extLst>
              <a:ext uri="{FF2B5EF4-FFF2-40B4-BE49-F238E27FC236}">
                <a16:creationId xmlns:a16="http://schemas.microsoft.com/office/drawing/2014/main" id="{98BD88D9-FF8A-4C78-94C3-184722922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8" y="2595563"/>
            <a:ext cx="2349500" cy="5000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>
                <a:ea typeface="楷体" panose="02010609060101010101" pitchFamily="49" charset="-122"/>
              </a:rPr>
              <a:t>R</a:t>
            </a:r>
            <a:r>
              <a:rPr lang="zh-CN" altLang="en-US">
                <a:latin typeface="+mn-ea"/>
              </a:rPr>
              <a:t>·</a:t>
            </a:r>
            <a:r>
              <a:rPr lang="zh-CN" altLang="en-US">
                <a:ea typeface="楷体" panose="02010609060101010101" pitchFamily="49" charset="-122"/>
              </a:rPr>
              <a:t>六年级下册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5364" name="标题 5">
            <a:extLst>
              <a:ext uri="{FF2B5EF4-FFF2-40B4-BE49-F238E27FC236}">
                <a16:creationId xmlns:a16="http://schemas.microsoft.com/office/drawing/2014/main" id="{4DDDA109-240E-430F-94A5-CF2270EA5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1693863"/>
            <a:ext cx="31956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latin typeface="幼圆" panose="02010509060101010101" pitchFamily="49" charset="-122"/>
                <a:ea typeface="幼圆" panose="02010509060101010101" pitchFamily="49" charset="-122"/>
              </a:rPr>
              <a:t>鸽巢问题（</a:t>
            </a:r>
            <a:r>
              <a:rPr lang="en-US" altLang="zh-CN" sz="3600" b="1"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lang="zh-CN" altLang="en-US" sz="3600" b="1"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</a:p>
        </p:txBody>
      </p:sp>
      <p:pic>
        <p:nvPicPr>
          <p:cNvPr id="6" name="Picture 9" descr="https://docimg5.docs.qq.com/image/AgAABsfO-eXsp8oGclVACLnC8An0nzQc.png?w=840&amp;h=832">
            <a:extLst>
              <a:ext uri="{FF2B5EF4-FFF2-40B4-BE49-F238E27FC236}">
                <a16:creationId xmlns:a16="http://schemas.microsoft.com/office/drawing/2014/main" id="{B0800EF2-78D2-4864-A194-77A020685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28" y="1543876"/>
            <a:ext cx="944538" cy="93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3661810-E547-1CEE-F22F-655769003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8394" y="1290638"/>
            <a:ext cx="2610944" cy="2639428"/>
          </a:xfrm>
          <a:prstGeom prst="rect">
            <a:avLst/>
          </a:prstGeom>
        </p:spPr>
      </p:pic>
      <p:sp>
        <p:nvSpPr>
          <p:cNvPr id="10" name="矩形 18">
            <a:extLst>
              <a:ext uri="{FF2B5EF4-FFF2-40B4-BE49-F238E27FC236}">
                <a16:creationId xmlns:a16="http://schemas.microsoft.com/office/drawing/2014/main" id="{C31021EE-0EE4-4DA1-8F3C-A7502647C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447800"/>
            <a:ext cx="5492750" cy="2259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 indent="-6302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0000" indent="-360000" algn="just" eaLnBrk="1" hangingPunct="1">
              <a:lnSpc>
                <a:spcPct val="11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张叔叔参加飞镖比赛，投了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镖，成绩是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41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环。张叔叔至少有一镖不低于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9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环。为什么？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56B77E-65D6-401F-A76F-FAE94AF52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3794125"/>
            <a:ext cx="5819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41÷5=8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     8+1=9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（环）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7" name="矩形 4">
            <a:extLst>
              <a:ext uri="{FF2B5EF4-FFF2-40B4-BE49-F238E27FC236}">
                <a16:creationId xmlns:a16="http://schemas.microsoft.com/office/drawing/2014/main" id="{B9358912-47BD-4AF2-A915-49DA64DED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928" y="3970839"/>
            <a:ext cx="204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选自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P70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558" name="组合 8">
            <a:extLst>
              <a:ext uri="{FF2B5EF4-FFF2-40B4-BE49-F238E27FC236}">
                <a16:creationId xmlns:a16="http://schemas.microsoft.com/office/drawing/2014/main" id="{B1D80DEF-1AED-49BF-9BC1-71A9D6BDA9E9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635000"/>
            <a:ext cx="2011363" cy="655638"/>
            <a:chOff x="149583" y="652978"/>
            <a:chExt cx="2011668" cy="656069"/>
          </a:xfrm>
        </p:grpSpPr>
        <p:pic>
          <p:nvPicPr>
            <p:cNvPr id="23559" name="图片 12">
              <a:extLst>
                <a:ext uri="{FF2B5EF4-FFF2-40B4-BE49-F238E27FC236}">
                  <a16:creationId xmlns:a16="http://schemas.microsoft.com/office/drawing/2014/main" id="{F1036ECD-FF1F-4893-B977-27635808D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t="34671" r="9573" b="42680"/>
            <a:stretch>
              <a:fillRect/>
            </a:stretch>
          </p:blipFill>
          <p:spPr bwMode="auto">
            <a:xfrm>
              <a:off x="187160" y="652978"/>
              <a:ext cx="1974091" cy="6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ABBAB44C-ABAF-46A7-9E50-9CB80B63A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83" y="677475"/>
              <a:ext cx="1974091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随堂练习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8">
            <a:extLst>
              <a:ext uri="{FF2B5EF4-FFF2-40B4-BE49-F238E27FC236}">
                <a16:creationId xmlns:a16="http://schemas.microsoft.com/office/drawing/2014/main" id="{CD231F0E-A26E-4C9A-B6D2-F114F249A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" y="1085850"/>
            <a:ext cx="8524875" cy="1717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 indent="-6302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0000" indent="-360000" algn="just" eaLnBrk="1" hangingPunct="1">
              <a:lnSpc>
                <a:spcPct val="11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给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个正方体木块的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个面分别涂上蓝、黄两种颜色，不论怎么涂至少有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个面涂的颜色相同。为什么？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F540F80-AAB6-452C-8072-1524DEADC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" y="2803525"/>
            <a:ext cx="8229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把两种颜色看成两个抽屉，正方体的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个面看成分放的物体，至少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个面要涂上相同的颜色。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6÷2=3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（个）</a:t>
            </a:r>
          </a:p>
        </p:txBody>
      </p:sp>
      <p:sp>
        <p:nvSpPr>
          <p:cNvPr id="24580" name="矩形 4">
            <a:extLst>
              <a:ext uri="{FF2B5EF4-FFF2-40B4-BE49-F238E27FC236}">
                <a16:creationId xmlns:a16="http://schemas.microsoft.com/office/drawing/2014/main" id="{2EF3CA70-8F77-4213-93A3-F8D507C2F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3" y="4187825"/>
            <a:ext cx="204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选自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P70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8">
            <a:extLst>
              <a:ext uri="{FF2B5EF4-FFF2-40B4-BE49-F238E27FC236}">
                <a16:creationId xmlns:a16="http://schemas.microsoft.com/office/drawing/2014/main" id="{7DE9562E-6846-47F2-A2AE-56797F4DE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1139825"/>
            <a:ext cx="8474075" cy="1174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 indent="-6302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0000" indent="-360000" algn="just" eaLnBrk="1" hangingPunct="1">
              <a:lnSpc>
                <a:spcPct val="11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给下面每个格子涂上红色或蓝色，至少有两列的涂色相同。为什么？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E4788AB7-391C-48E2-8367-98B11E979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352186"/>
              </p:ext>
            </p:extLst>
          </p:nvPr>
        </p:nvGraphicFramePr>
        <p:xfrm>
          <a:off x="1260000" y="2426816"/>
          <a:ext cx="6624000" cy="11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7" marR="91457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AA0B4922-BDF6-4E48-B107-D0A2C4A24504}"/>
              </a:ext>
            </a:extLst>
          </p:cNvPr>
          <p:cNvSpPr/>
          <p:nvPr/>
        </p:nvSpPr>
        <p:spPr>
          <a:xfrm>
            <a:off x="567294" y="3881705"/>
            <a:ext cx="77057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n-lt"/>
                <a:ea typeface="+mn-ea"/>
              </a:rPr>
              <a:t>如果只涂两行的话，结论有什么变化呢？</a:t>
            </a:r>
          </a:p>
        </p:txBody>
      </p:sp>
      <p:sp>
        <p:nvSpPr>
          <p:cNvPr id="3" name="矩形 4">
            <a:extLst>
              <a:ext uri="{FF2B5EF4-FFF2-40B4-BE49-F238E27FC236}">
                <a16:creationId xmlns:a16="http://schemas.microsoft.com/office/drawing/2014/main" id="{ED01694B-B41F-A1CB-82C2-5015384D1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346" y="1857208"/>
            <a:ext cx="204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选自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P70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F4635A8-E485-4112-9F57-DFA818ED3E99}"/>
              </a:ext>
            </a:extLst>
          </p:cNvPr>
          <p:cNvGraphicFramePr>
            <a:graphicFrameLocks noGrp="1"/>
          </p:cNvGraphicFramePr>
          <p:nvPr/>
        </p:nvGraphicFramePr>
        <p:xfrm>
          <a:off x="1384300" y="1081088"/>
          <a:ext cx="6375402" cy="1285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83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83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12" marR="91412" marT="45697" marB="4569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C7895AC6-D035-479B-9EE0-85D91D4B5A8F}"/>
              </a:ext>
            </a:extLst>
          </p:cNvPr>
          <p:cNvSpPr/>
          <p:nvPr/>
        </p:nvSpPr>
        <p:spPr>
          <a:xfrm>
            <a:off x="6735763" y="615950"/>
            <a:ext cx="1081087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itchFamily="2" charset="-122"/>
              </a:rPr>
              <a:t>？</a:t>
            </a:r>
            <a:endParaRPr lang="zh-CN" alt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F9FC59-9DB3-4F91-9672-026E60565937}"/>
              </a:ext>
            </a:extLst>
          </p:cNvPr>
          <p:cNvSpPr/>
          <p:nvPr/>
        </p:nvSpPr>
        <p:spPr>
          <a:xfrm>
            <a:off x="344964" y="2492752"/>
            <a:ext cx="8203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j-ea"/>
              </a:rPr>
              <a:t>        表格共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j-ea"/>
              </a:rPr>
              <a:t>9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j-ea"/>
              </a:rPr>
              <a:t>列，红蓝两种颜色要涂三行，共有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j-ea"/>
              </a:rPr>
              <a:t>8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j-ea"/>
              </a:rPr>
              <a:t>种涂法，无论怎么涂，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j-ea"/>
              </a:rPr>
              <a:t>至少有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+mj-ea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j-ea"/>
              </a:rPr>
              <a:t>列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j-ea"/>
              </a:rPr>
              <a:t>的涂法相同。</a:t>
            </a:r>
            <a:endParaRPr lang="zh-CN" altLang="en-US" sz="3200" dirty="0">
              <a:solidFill>
                <a:srgbClr val="FF0000"/>
              </a:solidFill>
              <a:latin typeface="+mn-lt"/>
              <a:ea typeface="+mj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957010E-D09C-4583-8695-9DD488760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3816350"/>
            <a:ext cx="4603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9÷8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1     1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2FB7707-9D8B-4307-A3EA-FD1322F9234A}"/>
              </a:ext>
            </a:extLst>
          </p:cNvPr>
          <p:cNvSpPr/>
          <p:nvPr/>
        </p:nvSpPr>
        <p:spPr>
          <a:xfrm>
            <a:off x="315913" y="1552575"/>
            <a:ext cx="8551862" cy="121764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j-ea"/>
              </a:rPr>
              <a:t>        若只涂两行，共有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j-ea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j-ea"/>
              </a:rPr>
              <a:t>种涂法，无论怎么涂，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j-ea"/>
              </a:rPr>
              <a:t>至少有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+mj-ea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+mj-ea"/>
              </a:rPr>
              <a:t>列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j-ea"/>
              </a:rPr>
              <a:t>的涂法相同。</a:t>
            </a:r>
          </a:p>
        </p:txBody>
      </p:sp>
      <p:sp>
        <p:nvSpPr>
          <p:cNvPr id="29699" name="矩形 3">
            <a:extLst>
              <a:ext uri="{FF2B5EF4-FFF2-40B4-BE49-F238E27FC236}">
                <a16:creationId xmlns:a16="http://schemas.microsoft.com/office/drawing/2014/main" id="{7885FF96-A23F-4886-A778-AED7FF9E4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2827338"/>
            <a:ext cx="4603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9÷4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1     2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8">
            <a:extLst>
              <a:ext uri="{FF2B5EF4-FFF2-40B4-BE49-F238E27FC236}">
                <a16:creationId xmlns:a16="http://schemas.microsoft.com/office/drawing/2014/main" id="{4143F747-EB02-42A7-8959-86E495CDFA01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30727" name="图片 9">
              <a:extLst>
                <a:ext uri="{FF2B5EF4-FFF2-40B4-BE49-F238E27FC236}">
                  <a16:creationId xmlns:a16="http://schemas.microsoft.com/office/drawing/2014/main" id="{3274B7FF-47F2-4140-969E-16FF6B523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矩形 2">
              <a:extLst>
                <a:ext uri="{FF2B5EF4-FFF2-40B4-BE49-F238E27FC236}">
                  <a16:creationId xmlns:a16="http://schemas.microsoft.com/office/drawing/2014/main" id="{F40500A7-B940-443B-9A6C-2776B387D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grpSp>
        <p:nvGrpSpPr>
          <p:cNvPr id="30724" name="组合 12">
            <a:extLst>
              <a:ext uri="{FF2B5EF4-FFF2-40B4-BE49-F238E27FC236}">
                <a16:creationId xmlns:a16="http://schemas.microsoft.com/office/drawing/2014/main" id="{D59E7BE1-5115-40FF-B322-294ED4D6F5B5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635000"/>
            <a:ext cx="2011363" cy="655638"/>
            <a:chOff x="149583" y="652978"/>
            <a:chExt cx="2011668" cy="656069"/>
          </a:xfrm>
        </p:grpSpPr>
        <p:pic>
          <p:nvPicPr>
            <p:cNvPr id="30725" name="图片 13">
              <a:extLst>
                <a:ext uri="{FF2B5EF4-FFF2-40B4-BE49-F238E27FC236}">
                  <a16:creationId xmlns:a16="http://schemas.microsoft.com/office/drawing/2014/main" id="{79106E44-5F72-47D4-9780-DAE4B10D5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t="34671" r="9573" b="42680"/>
            <a:stretch>
              <a:fillRect/>
            </a:stretch>
          </p:blipFill>
          <p:spPr bwMode="auto">
            <a:xfrm>
              <a:off x="187160" y="652978"/>
              <a:ext cx="1974091" cy="6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E8019ABB-71DD-4F62-BA67-81B98B092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83" y="677475"/>
              <a:ext cx="1974091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7BB5D3D0-71D2-4081-8F65-6E36B05455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523" t="30868" r="57041" b="4761"/>
          <a:stretch>
            <a:fillRect/>
          </a:stretch>
        </p:blipFill>
        <p:spPr>
          <a:xfrm>
            <a:off x="5139531" y="2890838"/>
            <a:ext cx="914400" cy="1352550"/>
          </a:xfrm>
          <a:custGeom>
            <a:avLst/>
            <a:gdLst>
              <a:gd name="connsiteX0" fmla="*/ 216694 w 914400"/>
              <a:gd name="connsiteY0" fmla="*/ 0 h 1352550"/>
              <a:gd name="connsiteX1" fmla="*/ 754857 w 914400"/>
              <a:gd name="connsiteY1" fmla="*/ 104775 h 1352550"/>
              <a:gd name="connsiteX2" fmla="*/ 869157 w 914400"/>
              <a:gd name="connsiteY2" fmla="*/ 195262 h 1352550"/>
              <a:gd name="connsiteX3" fmla="*/ 876300 w 914400"/>
              <a:gd name="connsiteY3" fmla="*/ 519112 h 1352550"/>
              <a:gd name="connsiteX4" fmla="*/ 847725 w 914400"/>
              <a:gd name="connsiteY4" fmla="*/ 681037 h 1352550"/>
              <a:gd name="connsiteX5" fmla="*/ 840582 w 914400"/>
              <a:gd name="connsiteY5" fmla="*/ 702468 h 1352550"/>
              <a:gd name="connsiteX6" fmla="*/ 914400 w 914400"/>
              <a:gd name="connsiteY6" fmla="*/ 883443 h 1352550"/>
              <a:gd name="connsiteX7" fmla="*/ 876300 w 914400"/>
              <a:gd name="connsiteY7" fmla="*/ 1352550 h 1352550"/>
              <a:gd name="connsiteX8" fmla="*/ 0 w 914400"/>
              <a:gd name="connsiteY8" fmla="*/ 1350168 h 1352550"/>
              <a:gd name="connsiteX9" fmla="*/ 23813 w 914400"/>
              <a:gd name="connsiteY9" fmla="*/ 664368 h 1352550"/>
              <a:gd name="connsiteX10" fmla="*/ 192882 w 914400"/>
              <a:gd name="connsiteY10" fmla="*/ 581025 h 1352550"/>
              <a:gd name="connsiteX11" fmla="*/ 216694 w 914400"/>
              <a:gd name="connsiteY11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1352550">
                <a:moveTo>
                  <a:pt x="216694" y="0"/>
                </a:moveTo>
                <a:lnTo>
                  <a:pt x="754857" y="104775"/>
                </a:lnTo>
                <a:lnTo>
                  <a:pt x="869157" y="195262"/>
                </a:lnTo>
                <a:lnTo>
                  <a:pt x="876300" y="519112"/>
                </a:lnTo>
                <a:lnTo>
                  <a:pt x="847725" y="681037"/>
                </a:lnTo>
                <a:cubicBezTo>
                  <a:pt x="847725" y="690200"/>
                  <a:pt x="848004" y="682675"/>
                  <a:pt x="840582" y="702468"/>
                </a:cubicBezTo>
                <a:lnTo>
                  <a:pt x="914400" y="883443"/>
                </a:lnTo>
                <a:lnTo>
                  <a:pt x="876300" y="1352550"/>
                </a:lnTo>
                <a:lnTo>
                  <a:pt x="0" y="1350168"/>
                </a:lnTo>
                <a:lnTo>
                  <a:pt x="23813" y="664368"/>
                </a:lnTo>
                <a:lnTo>
                  <a:pt x="192882" y="581025"/>
                </a:lnTo>
                <a:lnTo>
                  <a:pt x="216694" y="0"/>
                </a:lnTo>
                <a:close/>
              </a:path>
            </a:pathLst>
          </a:cu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70F4590E-867F-4DB8-98B5-7B5652811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316038"/>
            <a:ext cx="8461375" cy="11747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3200" b="1" dirty="0">
                <a:latin typeface="+mn-lt"/>
                <a:ea typeface="+mn-ea"/>
                <a:cs typeface="Times New Roman" panose="02020603050405020304" pitchFamily="18" charset="0"/>
              </a:rPr>
              <a:t>        5</a:t>
            </a:r>
            <a:r>
              <a:rPr lang="zh-CN" altLang="en-US" sz="3200" b="1" dirty="0">
                <a:latin typeface="+mn-lt"/>
                <a:ea typeface="+mn-ea"/>
                <a:cs typeface="Times New Roman" panose="02020603050405020304" pitchFamily="18" charset="0"/>
              </a:rPr>
              <a:t>个人坐</a:t>
            </a:r>
            <a:r>
              <a:rPr lang="en-US" altLang="zh-CN" sz="3200" b="1" dirty="0">
                <a:latin typeface="+mn-lt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latin typeface="+mn-lt"/>
                <a:ea typeface="+mn-ea"/>
                <a:cs typeface="Times New Roman" panose="02020603050405020304" pitchFamily="18" charset="0"/>
              </a:rPr>
              <a:t>把椅子，总有一把椅子上至少坐</a:t>
            </a:r>
            <a:r>
              <a:rPr lang="en-US" altLang="zh-CN" sz="3200" b="1" dirty="0"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+mn-lt"/>
                <a:ea typeface="+mn-ea"/>
                <a:cs typeface="Times New Roman" panose="02020603050405020304" pitchFamily="18" charset="0"/>
              </a:rPr>
              <a:t>人，为什么？</a:t>
            </a:r>
          </a:p>
        </p:txBody>
      </p:sp>
      <p:grpSp>
        <p:nvGrpSpPr>
          <p:cNvPr id="13316" name="组合 8">
            <a:extLst>
              <a:ext uri="{FF2B5EF4-FFF2-40B4-BE49-F238E27FC236}">
                <a16:creationId xmlns:a16="http://schemas.microsoft.com/office/drawing/2014/main" id="{BD01E851-ED39-42E3-A1BB-99D3080C9508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635000"/>
            <a:ext cx="2011363" cy="655638"/>
            <a:chOff x="149583" y="652978"/>
            <a:chExt cx="2011668" cy="656069"/>
          </a:xfrm>
        </p:grpSpPr>
        <p:pic>
          <p:nvPicPr>
            <p:cNvPr id="13317" name="图片 9">
              <a:extLst>
                <a:ext uri="{FF2B5EF4-FFF2-40B4-BE49-F238E27FC236}">
                  <a16:creationId xmlns:a16="http://schemas.microsoft.com/office/drawing/2014/main" id="{5FD42924-813A-47FF-BEF0-E834EC847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t="34671" r="9573" b="42680"/>
            <a:stretch>
              <a:fillRect/>
            </a:stretch>
          </p:blipFill>
          <p:spPr bwMode="auto">
            <a:xfrm>
              <a:off x="187160" y="652978"/>
              <a:ext cx="1974091" cy="6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00752537-780A-4600-80F5-34316B888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83" y="677475"/>
              <a:ext cx="1974091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复习导入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5886807A-8E9A-4EE8-851E-44FB93B69A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523" t="30868" r="57041" b="4761"/>
          <a:stretch>
            <a:fillRect/>
          </a:stretch>
        </p:blipFill>
        <p:spPr>
          <a:xfrm>
            <a:off x="2123281" y="2890838"/>
            <a:ext cx="914400" cy="1352550"/>
          </a:xfrm>
          <a:custGeom>
            <a:avLst/>
            <a:gdLst>
              <a:gd name="connsiteX0" fmla="*/ 216694 w 914400"/>
              <a:gd name="connsiteY0" fmla="*/ 0 h 1352550"/>
              <a:gd name="connsiteX1" fmla="*/ 754857 w 914400"/>
              <a:gd name="connsiteY1" fmla="*/ 104775 h 1352550"/>
              <a:gd name="connsiteX2" fmla="*/ 869157 w 914400"/>
              <a:gd name="connsiteY2" fmla="*/ 195262 h 1352550"/>
              <a:gd name="connsiteX3" fmla="*/ 876300 w 914400"/>
              <a:gd name="connsiteY3" fmla="*/ 519112 h 1352550"/>
              <a:gd name="connsiteX4" fmla="*/ 847725 w 914400"/>
              <a:gd name="connsiteY4" fmla="*/ 681037 h 1352550"/>
              <a:gd name="connsiteX5" fmla="*/ 840582 w 914400"/>
              <a:gd name="connsiteY5" fmla="*/ 702468 h 1352550"/>
              <a:gd name="connsiteX6" fmla="*/ 914400 w 914400"/>
              <a:gd name="connsiteY6" fmla="*/ 883443 h 1352550"/>
              <a:gd name="connsiteX7" fmla="*/ 876300 w 914400"/>
              <a:gd name="connsiteY7" fmla="*/ 1352550 h 1352550"/>
              <a:gd name="connsiteX8" fmla="*/ 0 w 914400"/>
              <a:gd name="connsiteY8" fmla="*/ 1350168 h 1352550"/>
              <a:gd name="connsiteX9" fmla="*/ 23813 w 914400"/>
              <a:gd name="connsiteY9" fmla="*/ 664368 h 1352550"/>
              <a:gd name="connsiteX10" fmla="*/ 192882 w 914400"/>
              <a:gd name="connsiteY10" fmla="*/ 581025 h 1352550"/>
              <a:gd name="connsiteX11" fmla="*/ 216694 w 914400"/>
              <a:gd name="connsiteY11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1352550">
                <a:moveTo>
                  <a:pt x="216694" y="0"/>
                </a:moveTo>
                <a:lnTo>
                  <a:pt x="754857" y="104775"/>
                </a:lnTo>
                <a:lnTo>
                  <a:pt x="869157" y="195262"/>
                </a:lnTo>
                <a:lnTo>
                  <a:pt x="876300" y="519112"/>
                </a:lnTo>
                <a:lnTo>
                  <a:pt x="847725" y="681037"/>
                </a:lnTo>
                <a:cubicBezTo>
                  <a:pt x="847725" y="690200"/>
                  <a:pt x="848004" y="682675"/>
                  <a:pt x="840582" y="702468"/>
                </a:cubicBezTo>
                <a:lnTo>
                  <a:pt x="914400" y="883443"/>
                </a:lnTo>
                <a:lnTo>
                  <a:pt x="876300" y="1352550"/>
                </a:lnTo>
                <a:lnTo>
                  <a:pt x="0" y="1350168"/>
                </a:lnTo>
                <a:lnTo>
                  <a:pt x="23813" y="664368"/>
                </a:lnTo>
                <a:lnTo>
                  <a:pt x="192882" y="581025"/>
                </a:lnTo>
                <a:lnTo>
                  <a:pt x="216694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B47F3E3-1883-4973-8797-9FF8A4A9E2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523" t="30868" r="57041" b="4761"/>
          <a:stretch>
            <a:fillRect/>
          </a:stretch>
        </p:blipFill>
        <p:spPr>
          <a:xfrm>
            <a:off x="3128698" y="2890838"/>
            <a:ext cx="914400" cy="1352550"/>
          </a:xfrm>
          <a:custGeom>
            <a:avLst/>
            <a:gdLst>
              <a:gd name="connsiteX0" fmla="*/ 216694 w 914400"/>
              <a:gd name="connsiteY0" fmla="*/ 0 h 1352550"/>
              <a:gd name="connsiteX1" fmla="*/ 754857 w 914400"/>
              <a:gd name="connsiteY1" fmla="*/ 104775 h 1352550"/>
              <a:gd name="connsiteX2" fmla="*/ 869157 w 914400"/>
              <a:gd name="connsiteY2" fmla="*/ 195262 h 1352550"/>
              <a:gd name="connsiteX3" fmla="*/ 876300 w 914400"/>
              <a:gd name="connsiteY3" fmla="*/ 519112 h 1352550"/>
              <a:gd name="connsiteX4" fmla="*/ 847725 w 914400"/>
              <a:gd name="connsiteY4" fmla="*/ 681037 h 1352550"/>
              <a:gd name="connsiteX5" fmla="*/ 840582 w 914400"/>
              <a:gd name="connsiteY5" fmla="*/ 702468 h 1352550"/>
              <a:gd name="connsiteX6" fmla="*/ 914400 w 914400"/>
              <a:gd name="connsiteY6" fmla="*/ 883443 h 1352550"/>
              <a:gd name="connsiteX7" fmla="*/ 876300 w 914400"/>
              <a:gd name="connsiteY7" fmla="*/ 1352550 h 1352550"/>
              <a:gd name="connsiteX8" fmla="*/ 0 w 914400"/>
              <a:gd name="connsiteY8" fmla="*/ 1350168 h 1352550"/>
              <a:gd name="connsiteX9" fmla="*/ 23813 w 914400"/>
              <a:gd name="connsiteY9" fmla="*/ 664368 h 1352550"/>
              <a:gd name="connsiteX10" fmla="*/ 192882 w 914400"/>
              <a:gd name="connsiteY10" fmla="*/ 581025 h 1352550"/>
              <a:gd name="connsiteX11" fmla="*/ 216694 w 914400"/>
              <a:gd name="connsiteY11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1352550">
                <a:moveTo>
                  <a:pt x="216694" y="0"/>
                </a:moveTo>
                <a:lnTo>
                  <a:pt x="754857" y="104775"/>
                </a:lnTo>
                <a:lnTo>
                  <a:pt x="869157" y="195262"/>
                </a:lnTo>
                <a:lnTo>
                  <a:pt x="876300" y="519112"/>
                </a:lnTo>
                <a:lnTo>
                  <a:pt x="847725" y="681037"/>
                </a:lnTo>
                <a:cubicBezTo>
                  <a:pt x="847725" y="690200"/>
                  <a:pt x="848004" y="682675"/>
                  <a:pt x="840582" y="702468"/>
                </a:cubicBezTo>
                <a:lnTo>
                  <a:pt x="914400" y="883443"/>
                </a:lnTo>
                <a:lnTo>
                  <a:pt x="876300" y="1352550"/>
                </a:lnTo>
                <a:lnTo>
                  <a:pt x="0" y="1350168"/>
                </a:lnTo>
                <a:lnTo>
                  <a:pt x="23813" y="664368"/>
                </a:lnTo>
                <a:lnTo>
                  <a:pt x="192882" y="581025"/>
                </a:lnTo>
                <a:lnTo>
                  <a:pt x="216694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24BD175-FD89-4B39-A952-D7E56FDED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523" t="30868" r="57041" b="4761"/>
          <a:stretch>
            <a:fillRect/>
          </a:stretch>
        </p:blipFill>
        <p:spPr>
          <a:xfrm>
            <a:off x="4134115" y="2890838"/>
            <a:ext cx="914400" cy="1352550"/>
          </a:xfrm>
          <a:custGeom>
            <a:avLst/>
            <a:gdLst>
              <a:gd name="connsiteX0" fmla="*/ 216694 w 914400"/>
              <a:gd name="connsiteY0" fmla="*/ 0 h 1352550"/>
              <a:gd name="connsiteX1" fmla="*/ 754857 w 914400"/>
              <a:gd name="connsiteY1" fmla="*/ 104775 h 1352550"/>
              <a:gd name="connsiteX2" fmla="*/ 869157 w 914400"/>
              <a:gd name="connsiteY2" fmla="*/ 195262 h 1352550"/>
              <a:gd name="connsiteX3" fmla="*/ 876300 w 914400"/>
              <a:gd name="connsiteY3" fmla="*/ 519112 h 1352550"/>
              <a:gd name="connsiteX4" fmla="*/ 847725 w 914400"/>
              <a:gd name="connsiteY4" fmla="*/ 681037 h 1352550"/>
              <a:gd name="connsiteX5" fmla="*/ 840582 w 914400"/>
              <a:gd name="connsiteY5" fmla="*/ 702468 h 1352550"/>
              <a:gd name="connsiteX6" fmla="*/ 914400 w 914400"/>
              <a:gd name="connsiteY6" fmla="*/ 883443 h 1352550"/>
              <a:gd name="connsiteX7" fmla="*/ 876300 w 914400"/>
              <a:gd name="connsiteY7" fmla="*/ 1352550 h 1352550"/>
              <a:gd name="connsiteX8" fmla="*/ 0 w 914400"/>
              <a:gd name="connsiteY8" fmla="*/ 1350168 h 1352550"/>
              <a:gd name="connsiteX9" fmla="*/ 23813 w 914400"/>
              <a:gd name="connsiteY9" fmla="*/ 664368 h 1352550"/>
              <a:gd name="connsiteX10" fmla="*/ 192882 w 914400"/>
              <a:gd name="connsiteY10" fmla="*/ 581025 h 1352550"/>
              <a:gd name="connsiteX11" fmla="*/ 216694 w 914400"/>
              <a:gd name="connsiteY11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" h="1352550">
                <a:moveTo>
                  <a:pt x="216694" y="0"/>
                </a:moveTo>
                <a:lnTo>
                  <a:pt x="754857" y="104775"/>
                </a:lnTo>
                <a:lnTo>
                  <a:pt x="869157" y="195262"/>
                </a:lnTo>
                <a:lnTo>
                  <a:pt x="876300" y="519112"/>
                </a:lnTo>
                <a:lnTo>
                  <a:pt x="847725" y="681037"/>
                </a:lnTo>
                <a:cubicBezTo>
                  <a:pt x="847725" y="690200"/>
                  <a:pt x="848004" y="682675"/>
                  <a:pt x="840582" y="702468"/>
                </a:cubicBezTo>
                <a:lnTo>
                  <a:pt x="914400" y="883443"/>
                </a:lnTo>
                <a:lnTo>
                  <a:pt x="876300" y="1352550"/>
                </a:lnTo>
                <a:lnTo>
                  <a:pt x="0" y="1350168"/>
                </a:lnTo>
                <a:lnTo>
                  <a:pt x="23813" y="664368"/>
                </a:lnTo>
                <a:lnTo>
                  <a:pt x="192882" y="581025"/>
                </a:lnTo>
                <a:lnTo>
                  <a:pt x="216694" y="0"/>
                </a:lnTo>
                <a:close/>
              </a:path>
            </a:pathLst>
          </a:cu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DAEBF1D2-A64C-49C8-B62F-9D347F9F2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16" y="1279666"/>
            <a:ext cx="7586768" cy="25841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531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eaLnBrk="1" hangingPunct="1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把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个人分到“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个鸽巢”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代表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把椅子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，所以一定有“一个鸽巢”里至少有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，即总有一把椅子上至少坐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人。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A9C476C-01C6-4BBC-B0F4-C3F9551DC1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795" y="1302400"/>
            <a:ext cx="650489" cy="656995"/>
          </a:xfrm>
          <a:prstGeom prst="rect">
            <a:avLst/>
          </a:prstGeom>
        </p:spPr>
      </p:pic>
      <p:sp>
        <p:nvSpPr>
          <p:cNvPr id="20" name="Rectangle 54">
            <a:extLst>
              <a:ext uri="{FF2B5EF4-FFF2-40B4-BE49-F238E27FC236}">
                <a16:creationId xmlns:a16="http://schemas.microsoft.com/office/drawing/2014/main" id="{96488F25-5B92-4850-B40D-150D2F96E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1304925"/>
            <a:ext cx="8045450" cy="11763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把</a:t>
            </a:r>
            <a:r>
              <a:rPr lang="en-US" altLang="zh-CN" sz="3200" b="1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7</a:t>
            </a:r>
            <a:r>
              <a:rPr lang="zh-CN" altLang="en-US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本书放进</a:t>
            </a:r>
            <a:r>
              <a:rPr lang="en-US" altLang="zh-CN" sz="3200" b="1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个抽屉，不管怎么放，总有</a:t>
            </a:r>
            <a:r>
              <a:rPr lang="en-US" altLang="zh-CN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个抽屉里至少放进</a:t>
            </a:r>
            <a:r>
              <a:rPr lang="en-US" altLang="zh-CN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本书。为什么？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9206B8-18F8-4A92-AE14-83791431BF3C}"/>
              </a:ext>
            </a:extLst>
          </p:cNvPr>
          <p:cNvSpPr/>
          <p:nvPr/>
        </p:nvSpPr>
        <p:spPr>
          <a:xfrm>
            <a:off x="5300663" y="2611438"/>
            <a:ext cx="273685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7÷3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39AE88B-3A06-432B-803A-BF3E8352DD42}"/>
              </a:ext>
            </a:extLst>
          </p:cNvPr>
          <p:cNvSpPr/>
          <p:nvPr/>
        </p:nvSpPr>
        <p:spPr>
          <a:xfrm>
            <a:off x="5300663" y="3297238"/>
            <a:ext cx="162401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grpSp>
        <p:nvGrpSpPr>
          <p:cNvPr id="16391" name="组合 13">
            <a:extLst>
              <a:ext uri="{FF2B5EF4-FFF2-40B4-BE49-F238E27FC236}">
                <a16:creationId xmlns:a16="http://schemas.microsoft.com/office/drawing/2014/main" id="{BDA25967-9DED-42E2-AAF0-453208ADF9E8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635000"/>
            <a:ext cx="2011363" cy="655638"/>
            <a:chOff x="149583" y="652978"/>
            <a:chExt cx="2011668" cy="656069"/>
          </a:xfrm>
        </p:grpSpPr>
        <p:pic>
          <p:nvPicPr>
            <p:cNvPr id="16392" name="图片 14">
              <a:extLst>
                <a:ext uri="{FF2B5EF4-FFF2-40B4-BE49-F238E27FC236}">
                  <a16:creationId xmlns:a16="http://schemas.microsoft.com/office/drawing/2014/main" id="{4BD3349F-B285-41C7-93E4-970ECD0BD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t="34671" r="9573" b="42680"/>
            <a:stretch>
              <a:fillRect/>
            </a:stretch>
          </p:blipFill>
          <p:spPr bwMode="auto">
            <a:xfrm>
              <a:off x="187160" y="652978"/>
              <a:ext cx="1974091" cy="6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F38AB5-042E-44CD-A43D-D5A32A34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83" y="677475"/>
              <a:ext cx="1974091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探索新知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92FF9210-65EC-45F2-B070-BCB106FD301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1" y="2713383"/>
            <a:ext cx="2942675" cy="16847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4">
            <a:extLst>
              <a:ext uri="{FF2B5EF4-FFF2-40B4-BE49-F238E27FC236}">
                <a16:creationId xmlns:a16="http://schemas.microsoft.com/office/drawing/2014/main" id="{EA205770-633A-4351-9444-B37E0E15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1376363"/>
            <a:ext cx="4899025" cy="63341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如果有</a:t>
            </a:r>
            <a:r>
              <a:rPr lang="en-US" altLang="zh-CN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8</a:t>
            </a:r>
            <a:r>
              <a:rPr lang="zh-CN" altLang="en-US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本书会怎么样呢？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8811182-4AC2-4817-88A2-417CADCB9D8D}"/>
              </a:ext>
            </a:extLst>
          </p:cNvPr>
          <p:cNvSpPr/>
          <p:nvPr/>
        </p:nvSpPr>
        <p:spPr>
          <a:xfrm>
            <a:off x="1544638" y="2225675"/>
            <a:ext cx="27368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8÷3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A7167D9-CDCA-4AAB-B47D-BD0BA086BF91}"/>
              </a:ext>
            </a:extLst>
          </p:cNvPr>
          <p:cNvSpPr/>
          <p:nvPr/>
        </p:nvSpPr>
        <p:spPr>
          <a:xfrm>
            <a:off x="1544638" y="2917825"/>
            <a:ext cx="162401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189FA65-5695-4816-B860-B1F79BC6ED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60" y="1419966"/>
            <a:ext cx="650489" cy="6569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4">
            <a:extLst>
              <a:ext uri="{FF2B5EF4-FFF2-40B4-BE49-F238E27FC236}">
                <a16:creationId xmlns:a16="http://schemas.microsoft.com/office/drawing/2014/main" id="{BC2EFB7D-2FCA-4D14-B7A8-CD081669F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673100"/>
            <a:ext cx="7388225" cy="5905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如果有</a:t>
            </a:r>
            <a:r>
              <a:rPr lang="en-US" altLang="zh-CN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9</a:t>
            </a:r>
            <a:r>
              <a:rPr lang="zh-CN" altLang="en-US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本书会怎么样呢？</a:t>
            </a:r>
            <a:r>
              <a:rPr lang="en-US" altLang="zh-CN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本呢？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D326BDB-923F-43EB-B39D-E306DB768842}"/>
              </a:ext>
            </a:extLst>
          </p:cNvPr>
          <p:cNvSpPr/>
          <p:nvPr/>
        </p:nvSpPr>
        <p:spPr>
          <a:xfrm>
            <a:off x="2063750" y="1385888"/>
            <a:ext cx="16240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9÷3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B7D13B4-D6E7-48BF-A22E-A9290BA43856}"/>
              </a:ext>
            </a:extLst>
          </p:cNvPr>
          <p:cNvSpPr/>
          <p:nvPr/>
        </p:nvSpPr>
        <p:spPr>
          <a:xfrm>
            <a:off x="1863725" y="1968500"/>
            <a:ext cx="28590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10÷3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94C3DB4-C667-4A07-987B-7CCC64CBC851}"/>
              </a:ext>
            </a:extLst>
          </p:cNvPr>
          <p:cNvSpPr/>
          <p:nvPr/>
        </p:nvSpPr>
        <p:spPr>
          <a:xfrm>
            <a:off x="5262563" y="1968500"/>
            <a:ext cx="16240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F8E3979F-A4DA-4FA2-ABF9-4198BF4C3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27" y="2688102"/>
            <a:ext cx="8420947" cy="1057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要求放进最多书的抽屉中最少本数，就要用平均分来考虑。所以要用有余数的除法进行计算。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742DB0E-8A27-4AAB-8B3E-C5D192F968EB}"/>
              </a:ext>
            </a:extLst>
          </p:cNvPr>
          <p:cNvSpPr/>
          <p:nvPr/>
        </p:nvSpPr>
        <p:spPr>
          <a:xfrm>
            <a:off x="1076325" y="3908425"/>
            <a:ext cx="7015163" cy="584200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i="1" kern="100" dirty="0" err="1">
                <a:latin typeface="+mn-lt"/>
                <a:ea typeface="+mn-ea"/>
              </a:rPr>
              <a:t>a</a:t>
            </a:r>
            <a:r>
              <a:rPr lang="en-US" altLang="zh-CN" sz="3200" b="1" kern="100" dirty="0" err="1">
                <a:latin typeface="+mn-lt"/>
                <a:ea typeface="+mn-ea"/>
              </a:rPr>
              <a:t>÷</a:t>
            </a:r>
            <a:r>
              <a:rPr lang="en-US" altLang="zh-CN" sz="3200" b="1" i="1" kern="100" dirty="0" err="1">
                <a:latin typeface="+mn-lt"/>
                <a:ea typeface="+mn-ea"/>
              </a:rPr>
              <a:t>n</a:t>
            </a:r>
            <a:r>
              <a:rPr lang="en-US" altLang="zh-CN" sz="3200" b="1" kern="100" dirty="0">
                <a:latin typeface="+mn-lt"/>
                <a:ea typeface="+mn-ea"/>
              </a:rPr>
              <a:t>=</a:t>
            </a:r>
            <a:r>
              <a:rPr lang="en-US" altLang="zh-CN" sz="3200" b="1" i="1" kern="100" dirty="0">
                <a:latin typeface="+mn-lt"/>
                <a:ea typeface="+mn-ea"/>
              </a:rPr>
              <a:t>b</a:t>
            </a:r>
            <a:r>
              <a:rPr lang="en-US" altLang="zh-CN" sz="32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sz="3200" b="1" i="1" kern="100" dirty="0">
                <a:latin typeface="+mn-lt"/>
                <a:ea typeface="+mn-ea"/>
              </a:rPr>
              <a:t>c</a:t>
            </a:r>
            <a:r>
              <a:rPr lang="zh-CN" altLang="zh-CN" sz="3200" b="1" kern="100" dirty="0">
                <a:latin typeface="+mn-lt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3200" b="1" i="1" kern="100" dirty="0">
                <a:latin typeface="+mn-lt"/>
                <a:ea typeface="+mn-ea"/>
              </a:rPr>
              <a:t>c</a:t>
            </a:r>
            <a:r>
              <a:rPr lang="en-US" altLang="zh-CN" sz="3200" b="1" kern="100" dirty="0">
                <a:latin typeface="+mn-lt"/>
                <a:ea typeface="+mn-ea"/>
              </a:rPr>
              <a:t>≠0</a:t>
            </a:r>
            <a:r>
              <a:rPr lang="zh-CN" altLang="zh-CN" sz="3200" b="1" kern="100" dirty="0">
                <a:latin typeface="+mn-lt"/>
                <a:ea typeface="+mn-ea"/>
                <a:cs typeface="Times New Roman" panose="02020603050405020304" pitchFamily="18" charset="0"/>
              </a:rPr>
              <a:t>），至少数</a:t>
            </a:r>
            <a:r>
              <a:rPr lang="en-US" altLang="zh-CN" sz="3200" b="1" kern="100" dirty="0">
                <a:latin typeface="+mn-lt"/>
                <a:ea typeface="+mn-ea"/>
              </a:rPr>
              <a:t>=</a:t>
            </a:r>
            <a:r>
              <a:rPr lang="en-US" altLang="zh-CN" sz="3200" b="1" i="1" kern="100" dirty="0">
                <a:latin typeface="+mn-lt"/>
                <a:ea typeface="+mn-ea"/>
              </a:rPr>
              <a:t>b</a:t>
            </a:r>
            <a:r>
              <a:rPr lang="en-US" altLang="zh-CN" sz="3200" b="1" kern="100" dirty="0">
                <a:latin typeface="+mn-lt"/>
                <a:ea typeface="+mn-ea"/>
              </a:rPr>
              <a:t>+1</a:t>
            </a:r>
            <a:r>
              <a:rPr lang="zh-CN" altLang="zh-CN" sz="3200" b="1" kern="100" dirty="0">
                <a:latin typeface="+mn-lt"/>
                <a:ea typeface="+mn-ea"/>
                <a:cs typeface="Times New Roman" panose="02020603050405020304" pitchFamily="18" charset="0"/>
              </a:rPr>
              <a:t>。</a:t>
            </a:r>
            <a:endParaRPr lang="zh-CN" altLang="en-US" sz="4400" b="1" dirty="0">
              <a:latin typeface="+mn-lt"/>
              <a:ea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6EF5E1-3E54-4568-A98D-65820BE454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424" y="675382"/>
            <a:ext cx="650489" cy="6569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uiExpand="1" build="p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8">
            <a:extLst>
              <a:ext uri="{FF2B5EF4-FFF2-40B4-BE49-F238E27FC236}">
                <a16:creationId xmlns:a16="http://schemas.microsoft.com/office/drawing/2014/main" id="{1A1219D3-B39F-4929-A5C0-A920B554B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790" y="1222228"/>
            <a:ext cx="7420181" cy="14761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30238" indent="-6302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0000" indent="-360000" algn="just" eaLnBrk="1" hangingPunct="1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. 11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只鸽子飞进了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个鸽笼，总有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个鸽笼至少飞进了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只鸽子。为什么？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27A29414-AE98-4B3F-AAF5-7FAAB06E3674}"/>
              </a:ext>
            </a:extLst>
          </p:cNvPr>
          <p:cNvSpPr/>
          <p:nvPr/>
        </p:nvSpPr>
        <p:spPr>
          <a:xfrm>
            <a:off x="2999097" y="2926228"/>
            <a:ext cx="283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11÷4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ED3090BB-1B40-4D40-9468-F7CEEE652918}"/>
              </a:ext>
            </a:extLst>
          </p:cNvPr>
          <p:cNvSpPr/>
          <p:nvPr/>
        </p:nvSpPr>
        <p:spPr>
          <a:xfrm>
            <a:off x="3200977" y="3691328"/>
            <a:ext cx="16240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pic>
        <p:nvPicPr>
          <p:cNvPr id="53" name="Picture 6" descr="https://docimg3.docs.qq.com/image/AgAABsfO-eWs6cjOxWJIUYopHa2HhVT2.png?w=266&amp;h=84">
            <a:extLst>
              <a:ext uri="{FF2B5EF4-FFF2-40B4-BE49-F238E27FC236}">
                <a16:creationId xmlns:a16="http://schemas.microsoft.com/office/drawing/2014/main" id="{F7D2377B-03C1-49A7-BC17-F7ABBA64F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5" y="571404"/>
            <a:ext cx="1903568" cy="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>
            <a:extLst>
              <a:ext uri="{FF2B5EF4-FFF2-40B4-BE49-F238E27FC236}">
                <a16:creationId xmlns:a16="http://schemas.microsoft.com/office/drawing/2014/main" id="{8FD94F1D-27A1-417C-9DA3-EA7F2CC4F6C8}"/>
              </a:ext>
            </a:extLst>
          </p:cNvPr>
          <p:cNvSpPr/>
          <p:nvPr/>
        </p:nvSpPr>
        <p:spPr>
          <a:xfrm>
            <a:off x="622526" y="1160874"/>
            <a:ext cx="8034586" cy="295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小明表演扑克牌“魔术”。一副扑克牌，取出大小王，还剩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52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张牌，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人每人随意抽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张，至少有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张牌是相同的花色。你理解这个扑克牌“魔术”的道理吗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?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4FC3EBA-6450-4B74-B413-C7128DE7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122363"/>
            <a:ext cx="8915400" cy="2554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indent="717550" algn="just"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一副扑克牌共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54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张，去掉两张王牌，剩下</a:t>
            </a:r>
            <a:r>
              <a:rPr lang="zh-CN" altLang="en-US" sz="3200" b="1" dirty="0">
                <a:latin typeface="+mn-lt"/>
                <a:ea typeface="+mn-ea"/>
                <a:cs typeface="Times New Roman" panose="02020603050405020304" pitchFamily="18" charset="0"/>
              </a:rPr>
              <a:t>方块、红桃、梅花、黑桃四种花色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各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13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张。我们把</a:t>
            </a:r>
            <a:r>
              <a:rPr lang="en-US" altLang="zh-CN" sz="3200" b="1" dirty="0">
                <a:latin typeface="+mn-lt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latin typeface="+mn-lt"/>
                <a:ea typeface="+mn-ea"/>
                <a:cs typeface="Times New Roman" panose="02020603050405020304" pitchFamily="18" charset="0"/>
              </a:rPr>
              <a:t>种花色看成“</a:t>
            </a:r>
            <a:r>
              <a:rPr lang="en-US" altLang="zh-CN" sz="3200" b="1" dirty="0">
                <a:latin typeface="+mn-lt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latin typeface="+mn-lt"/>
                <a:ea typeface="+mn-ea"/>
                <a:cs typeface="Times New Roman" panose="02020603050405020304" pitchFamily="18" charset="0"/>
              </a:rPr>
              <a:t>个鸽巢”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，把</a:t>
            </a:r>
            <a:r>
              <a:rPr lang="en-US" altLang="zh-CN" sz="3200" b="1" dirty="0">
                <a:latin typeface="+mn-lt"/>
                <a:ea typeface="+mn-ea"/>
                <a:cs typeface="Times New Roman" panose="02020603050405020304" pitchFamily="18" charset="0"/>
              </a:rPr>
              <a:t>9</a:t>
            </a:r>
            <a:r>
              <a:rPr lang="zh-CN" altLang="en-US" sz="3200" b="1" dirty="0">
                <a:latin typeface="+mn-lt"/>
                <a:ea typeface="+mn-ea"/>
                <a:cs typeface="Times New Roman" panose="02020603050405020304" pitchFamily="18" charset="0"/>
              </a:rPr>
              <a:t>张扑克牌放进“</a:t>
            </a:r>
            <a:r>
              <a:rPr lang="en-US" altLang="zh-CN" sz="3200" b="1" dirty="0">
                <a:latin typeface="+mn-lt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latin typeface="+mn-lt"/>
                <a:ea typeface="+mn-ea"/>
                <a:cs typeface="Times New Roman" panose="02020603050405020304" pitchFamily="18" charset="0"/>
              </a:rPr>
              <a:t>个鸽巢”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中，必然有一个鸽巢至少放进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张扑克牌，即至少有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张牌是同花色的。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170292-76FE-4E9A-ABDB-557AAD24C3F0}"/>
              </a:ext>
            </a:extLst>
          </p:cNvPr>
          <p:cNvSpPr/>
          <p:nvPr/>
        </p:nvSpPr>
        <p:spPr>
          <a:xfrm>
            <a:off x="3038475" y="3568700"/>
            <a:ext cx="2651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+mn-lt"/>
                <a:ea typeface="宋体"/>
                <a:cs typeface="Times New Roman" panose="02020603050405020304" pitchFamily="18" charset="0"/>
              </a:rPr>
              <a:t>9÷4</a:t>
            </a:r>
            <a:r>
              <a:rPr lang="zh-CN" altLang="en-US" sz="3200" b="1" dirty="0">
                <a:solidFill>
                  <a:prstClr val="black"/>
                </a:solidFill>
                <a:latin typeface="+mn-lt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3200" b="1" dirty="0">
                <a:solidFill>
                  <a:prstClr val="black"/>
                </a:solidFill>
                <a:latin typeface="+mn-lt"/>
                <a:ea typeface="宋体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sz="3200" b="1" dirty="0">
                <a:solidFill>
                  <a:prstClr val="black"/>
                </a:solidFill>
                <a:latin typeface="+mn-lt"/>
                <a:ea typeface="宋体"/>
                <a:cs typeface="Times New Roman" panose="02020603050405020304" pitchFamily="18" charset="0"/>
              </a:rPr>
              <a:t>1</a:t>
            </a:r>
            <a:endParaRPr lang="zh-CN" altLang="en-US" sz="3200" b="1" dirty="0">
              <a:solidFill>
                <a:srgbClr val="00B050"/>
              </a:solidFill>
              <a:latin typeface="+mn-lt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3FFA51B-747A-4CA8-8736-465A505D8252}"/>
              </a:ext>
            </a:extLst>
          </p:cNvPr>
          <p:cNvSpPr/>
          <p:nvPr/>
        </p:nvSpPr>
        <p:spPr>
          <a:xfrm>
            <a:off x="3640138" y="4095750"/>
            <a:ext cx="14462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+mn-lt"/>
                <a:ea typeface="宋体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/>
                <a:cs typeface="Times New Roman" panose="02020603050405020304" pitchFamily="18" charset="0"/>
              </a:rPr>
              <a:t>+1</a:t>
            </a:r>
            <a:r>
              <a:rPr lang="zh-CN" altLang="en-US" sz="3200" b="1" dirty="0">
                <a:solidFill>
                  <a:prstClr val="black"/>
                </a:solidFill>
                <a:latin typeface="+mn-lt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3200" b="1" dirty="0">
                <a:solidFill>
                  <a:prstClr val="black"/>
                </a:solidFill>
                <a:latin typeface="+mn-lt"/>
                <a:ea typeface="宋体"/>
                <a:cs typeface="Times New Roman" panose="02020603050405020304" pitchFamily="18" charset="0"/>
              </a:rPr>
              <a:t>3</a:t>
            </a:r>
            <a:endParaRPr lang="zh-CN" altLang="en-US" sz="3200" b="1" dirty="0">
              <a:solidFill>
                <a:srgbClr val="00B050"/>
              </a:solidFill>
              <a:latin typeface="+mn-lt"/>
              <a:ea typeface="宋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</TotalTime>
  <Pages>0</Pages>
  <Words>667</Words>
  <Characters>0</Characters>
  <Application>Microsoft Office PowerPoint</Application>
  <DocSecurity>0</DocSecurity>
  <PresentationFormat>全屏显示(16:9)</PresentationFormat>
  <Lines>0</Lines>
  <Paragraphs>47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Calibri</vt:lpstr>
      <vt:lpstr>黑体</vt:lpstr>
      <vt:lpstr>Arial</vt:lpstr>
      <vt:lpstr>幼圆</vt:lpstr>
      <vt:lpstr>微软雅黑</vt:lpstr>
      <vt:lpstr>宋体</vt:lpstr>
      <vt:lpstr>等线</vt:lpstr>
      <vt:lpstr>Times New Roman</vt:lpstr>
      <vt:lpstr>楷体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365</cp:revision>
  <dcterms:created xsi:type="dcterms:W3CDTF">2016-01-14T07:05:12Z</dcterms:created>
  <dcterms:modified xsi:type="dcterms:W3CDTF">2023-02-12T15:32:58Z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