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1"/>
  </p:notesMasterIdLst>
  <p:sldIdLst>
    <p:sldId id="354" r:id="rId2"/>
    <p:sldId id="344" r:id="rId3"/>
    <p:sldId id="355" r:id="rId4"/>
    <p:sldId id="374" r:id="rId5"/>
    <p:sldId id="375" r:id="rId6"/>
    <p:sldId id="376" r:id="rId7"/>
    <p:sldId id="356" r:id="rId8"/>
    <p:sldId id="357" r:id="rId9"/>
    <p:sldId id="358" r:id="rId10"/>
    <p:sldId id="365" r:id="rId11"/>
    <p:sldId id="368" r:id="rId12"/>
    <p:sldId id="369" r:id="rId13"/>
    <p:sldId id="370" r:id="rId14"/>
    <p:sldId id="366" r:id="rId15"/>
    <p:sldId id="367" r:id="rId16"/>
    <p:sldId id="359" r:id="rId17"/>
    <p:sldId id="360" r:id="rId18"/>
    <p:sldId id="361" r:id="rId19"/>
    <p:sldId id="362" r:id="rId20"/>
    <p:sldId id="363" r:id="rId21"/>
    <p:sldId id="364" r:id="rId22"/>
    <p:sldId id="371" r:id="rId23"/>
    <p:sldId id="372" r:id="rId24"/>
    <p:sldId id="373" r:id="rId25"/>
    <p:sldId id="377" r:id="rId26"/>
    <p:sldId id="378" r:id="rId27"/>
    <p:sldId id="379" r:id="rId28"/>
    <p:sldId id="380" r:id="rId29"/>
    <p:sldId id="328" r:id="rId30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8FF"/>
    <a:srgbClr val="01A0E9"/>
    <a:srgbClr val="ECFBFE"/>
    <a:srgbClr val="6AD0FE"/>
    <a:srgbClr val="3FC6E1"/>
    <a:srgbClr val="0066FF"/>
    <a:srgbClr val="0000FF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586" y="6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CF1218-30DE-465F-9F17-44B330ED2F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B54323-FF3F-4FCD-BC98-E12281D2A3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3BD24C9D-FA28-4CE9-9F77-955387F036B4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3DE77F9-F755-49D7-B006-1AD9A4CD6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B325E162-E286-44F3-A074-A3F37C8E6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C2145D-00D0-47E1-A6CE-43E6EADDFB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44A294-88F7-4D89-AA89-1FA089993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27B5FA0E-FED1-4848-9E62-BA3D60D9D2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>
            <a:extLst>
              <a:ext uri="{FF2B5EF4-FFF2-40B4-BE49-F238E27FC236}">
                <a16:creationId xmlns:a16="http://schemas.microsoft.com/office/drawing/2014/main" id="{49167F18-9EF2-46E5-8060-40E5A6DBC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>
            <a:extLst>
              <a:ext uri="{FF2B5EF4-FFF2-40B4-BE49-F238E27FC236}">
                <a16:creationId xmlns:a16="http://schemas.microsoft.com/office/drawing/2014/main" id="{45CDEDBE-D639-4AD5-AD73-D8EADD765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40" name="灯片编号占位符 3">
            <a:extLst>
              <a:ext uri="{FF2B5EF4-FFF2-40B4-BE49-F238E27FC236}">
                <a16:creationId xmlns:a16="http://schemas.microsoft.com/office/drawing/2014/main" id="{B9C57FFC-8E75-4EC9-88BE-E0A857C8A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2BF992D-D065-4040-9BD1-DB4718ED1A06}" type="slidenum">
              <a:rPr lang="zh-CN" altLang="en-US" smtClean="0">
                <a:ea typeface="黑体" panose="02010609060101010101" pitchFamily="49" charset="-122"/>
              </a:rPr>
              <a:pPr/>
              <a:t>5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BCF99C71-B815-4B42-B294-8E02B0E7FD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1C28F9F2-6836-4D93-B4B7-975B039B94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A9BB95B3-B38C-4594-A9B4-2DA913432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6B2C44D-1143-4FAF-A7E2-5F29159D29BB}" type="slidenum">
              <a:rPr lang="zh-CN" altLang="en-US" smtClean="0">
                <a:ea typeface="黑体" panose="02010609060101010101" pitchFamily="49" charset="-122"/>
              </a:rPr>
              <a:pPr/>
              <a:t>6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7E2F7D0-3A5C-4A29-8801-AA10C8CCD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48EA8122-F2B5-4D15-B8C1-B14200C11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EDA7E5C4-B1A4-4606-9B73-E4016E7BE2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42E37C4-BF96-4192-A91D-0C9032BFA4A8}" type="slidenum">
              <a:rPr lang="zh-CN" altLang="en-US" smtClean="0">
                <a:ea typeface="黑体" panose="02010609060101010101" pitchFamily="49" charset="-122"/>
              </a:rPr>
              <a:pPr/>
              <a:t>8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2F3D8113-0D35-4251-9849-EF8D22FDA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8A738CF5-3B7B-4F34-99EB-A1E54A08C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ECFA76E7-671E-4B04-B907-7E979EC615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CD0A770-A6E6-4213-BC52-EB03124284AA}" type="slidenum">
              <a:rPr lang="zh-CN" altLang="en-US" smtClean="0">
                <a:ea typeface="黑体" panose="02010609060101010101" pitchFamily="49" charset="-122"/>
              </a:rPr>
              <a:pPr/>
              <a:t>20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>
            <a:extLst>
              <a:ext uri="{FF2B5EF4-FFF2-40B4-BE49-F238E27FC236}">
                <a16:creationId xmlns:a16="http://schemas.microsoft.com/office/drawing/2014/main" id="{2ABE10F6-0C1C-4ADB-B15D-C5C2D7B2E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>
            <a:extLst>
              <a:ext uri="{FF2B5EF4-FFF2-40B4-BE49-F238E27FC236}">
                <a16:creationId xmlns:a16="http://schemas.microsoft.com/office/drawing/2014/main" id="{8C90CC23-43AF-4526-BA26-C0F29502C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20" name="灯片编号占位符 3">
            <a:extLst>
              <a:ext uri="{FF2B5EF4-FFF2-40B4-BE49-F238E27FC236}">
                <a16:creationId xmlns:a16="http://schemas.microsoft.com/office/drawing/2014/main" id="{E37DFAB9-3CF0-451F-9EC0-AE7DC2531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73C4D19-DE79-46BE-A9AF-51FE829581FE}" type="slidenum">
              <a:rPr lang="zh-CN" altLang="en-US" smtClean="0">
                <a:ea typeface="黑体" panose="02010609060101010101" pitchFamily="49" charset="-122"/>
              </a:rPr>
              <a:pPr/>
              <a:t>21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>
            <a:extLst>
              <a:ext uri="{FF2B5EF4-FFF2-40B4-BE49-F238E27FC236}">
                <a16:creationId xmlns:a16="http://schemas.microsoft.com/office/drawing/2014/main" id="{440A9CF4-C3E2-4A35-9621-851782D4A3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>
            <a:extLst>
              <a:ext uri="{FF2B5EF4-FFF2-40B4-BE49-F238E27FC236}">
                <a16:creationId xmlns:a16="http://schemas.microsoft.com/office/drawing/2014/main" id="{B53E65FA-9FB5-4E6F-8732-7B4E0637C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916" name="灯片编号占位符 3">
            <a:extLst>
              <a:ext uri="{FF2B5EF4-FFF2-40B4-BE49-F238E27FC236}">
                <a16:creationId xmlns:a16="http://schemas.microsoft.com/office/drawing/2014/main" id="{6D8734D0-C687-4C95-8637-E8D00B9BF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4A7B17A-1AFF-4A36-994E-C31C68BC6415}" type="slidenum">
              <a:rPr lang="zh-CN" altLang="en-US" smtClean="0">
                <a:ea typeface="黑体" panose="02010609060101010101" pitchFamily="49" charset="-122"/>
              </a:rPr>
              <a:pPr/>
              <a:t>24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49EF1F70-31AF-4361-950D-1415ADCE2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72ECF27-6346-4D50-BCAE-167AEE5922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284538"/>
            <a:ext cx="9144000" cy="1858962"/>
          </a:xfrm>
          <a:prstGeom prst="rect">
            <a:avLst/>
          </a:prstGeom>
          <a:effectLst>
            <a:outerShdw blurRad="76200" dist="127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760DAD6-B8A5-457A-B540-E573CB3C7E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3838" y="192088"/>
            <a:ext cx="6103937" cy="41576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2E61977C-BAFA-4C48-8ECE-E06C05841D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2088"/>
            <a:ext cx="2109788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2135138A-5A53-4229-B822-9298D4A44A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636588"/>
            <a:ext cx="15367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6E06AF-FDDF-4B55-9C01-B3EDCE1A20E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41488" y="3562350"/>
            <a:ext cx="915987" cy="887413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8CB2890F-0557-4E42-9018-754BF90CA8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598738"/>
            <a:ext cx="12874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143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CFBADD6E-500A-44A5-84F4-86622EAE6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E357DE4-80AD-4B09-9ACE-854D253A7D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1963"/>
            <a:ext cx="9144000" cy="421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F324309-0B47-4351-BB69-4AEC7A080C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1963"/>
            <a:ext cx="9144000" cy="80962"/>
          </a:xfrm>
          <a:prstGeom prst="rect">
            <a:avLst/>
          </a:prstGeom>
          <a:solidFill>
            <a:srgbClr val="D4E3F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EF075A6-BC6C-4F41-9945-2993B4483E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00575"/>
            <a:ext cx="9144000" cy="80963"/>
          </a:xfrm>
          <a:prstGeom prst="rect">
            <a:avLst/>
          </a:prstGeom>
          <a:solidFill>
            <a:srgbClr val="D4E3F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270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35CDD929-47A0-4679-BF02-2EB552FE4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D9FDBC52-50D6-49FD-B20F-D656ECA249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209550"/>
            <a:ext cx="8734425" cy="4724400"/>
          </a:xfrm>
          <a:prstGeom prst="roundRect">
            <a:avLst>
              <a:gd name="adj" fmla="val 5991"/>
            </a:avLst>
          </a:prstGeom>
          <a:solidFill>
            <a:schemeClr val="bg1"/>
          </a:solidFill>
          <a:ln w="38100">
            <a:solidFill>
              <a:srgbClr val="D4E3FA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05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0F64D613-A808-4B78-A5BE-8AC3CB1FBBD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3F0766D2-206E-490F-8BD3-F318F3216C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04165774-6ED6-46C9-9C43-04A713A0FD9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852C146-7875-4C00-932C-BDFD3BEDB3EB}"/>
              </a:ext>
            </a:extLst>
          </p:cNvPr>
          <p:cNvCxnSpPr/>
          <p:nvPr/>
        </p:nvCxnSpPr>
        <p:spPr>
          <a:xfrm>
            <a:off x="2060575" y="2646363"/>
            <a:ext cx="502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副标题 6">
            <a:extLst>
              <a:ext uri="{FF2B5EF4-FFF2-40B4-BE49-F238E27FC236}">
                <a16:creationId xmlns:a16="http://schemas.microsoft.com/office/drawing/2014/main" id="{460DECF4-DC67-43C1-B41B-45D9704F6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2646363"/>
            <a:ext cx="2349500" cy="5000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>
                <a:ea typeface="楷体" panose="02010609060101010101" pitchFamily="49" charset="-122"/>
              </a:rPr>
              <a:t>R</a:t>
            </a:r>
            <a:r>
              <a:rPr lang="zh-CN" altLang="en-US">
                <a:latin typeface="+mn-ea"/>
              </a:rPr>
              <a:t>·</a:t>
            </a:r>
            <a:r>
              <a:rPr lang="zh-CN" altLang="en-US">
                <a:ea typeface="楷体" panose="02010609060101010101" pitchFamily="49" charset="-122"/>
              </a:rPr>
              <a:t>六年级下册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9220" name="标题 5">
            <a:extLst>
              <a:ext uri="{FF2B5EF4-FFF2-40B4-BE49-F238E27FC236}">
                <a16:creationId xmlns:a16="http://schemas.microsoft.com/office/drawing/2014/main" id="{4F4C6B74-0144-43C5-B4DB-B4FDEDB87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1462088"/>
            <a:ext cx="5778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练习课</a:t>
            </a:r>
            <a:b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（正比例与反比例）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58F7C5-8922-44E8-B42B-A8E17B689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46" y="1244008"/>
            <a:ext cx="961279" cy="9037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1635A2E6-EC6C-46C0-AFAD-931A663B4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093788"/>
            <a:ext cx="91852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食品加工厂准备把一批新酿的醋装瓶运往商店。</a:t>
            </a:r>
          </a:p>
        </p:txBody>
      </p:sp>
      <p:pic>
        <p:nvPicPr>
          <p:cNvPr id="21507" name="图片 2">
            <a:extLst>
              <a:ext uri="{FF2B5EF4-FFF2-40B4-BE49-F238E27FC236}">
                <a16:creationId xmlns:a16="http://schemas.microsoft.com/office/drawing/2014/main" id="{3BD8A508-F6D4-4CED-8FD4-C101911EA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860550"/>
            <a:ext cx="8775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3">
            <a:extLst>
              <a:ext uri="{FF2B5EF4-FFF2-40B4-BE49-F238E27FC236}">
                <a16:creationId xmlns:a16="http://schemas.microsoft.com/office/drawing/2014/main" id="{756D9724-C6F3-4065-A7B8-69CAE2FC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2794000"/>
            <a:ext cx="91852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所装瓶数与每瓶容量是否成反比例关系？为什么？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CB8CC366-4449-474F-AB5D-2975E2BD5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3389313"/>
            <a:ext cx="882808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成反比例，因为每瓶容量与所装瓶数的乘积是这批醋的体积（一定）。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>
            <a:extLst>
              <a:ext uri="{FF2B5EF4-FFF2-40B4-BE49-F238E27FC236}">
                <a16:creationId xmlns:a16="http://schemas.microsoft.com/office/drawing/2014/main" id="{326F82E8-A2EC-47D2-B48A-DB612A42C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34" y="1403935"/>
            <a:ext cx="8255919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一个手机组装车间要完成一批任务，每天组装手机的数量与需要的天数如下表。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933F5E30-8791-2988-27DC-BEB974B04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05042"/>
              </p:ext>
            </p:extLst>
          </p:nvPr>
        </p:nvGraphicFramePr>
        <p:xfrm>
          <a:off x="444037" y="2821426"/>
          <a:ext cx="8255925" cy="991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2975">
                  <a:extLst>
                    <a:ext uri="{9D8B030D-6E8A-4147-A177-3AD203B41FA5}">
                      <a16:colId xmlns:a16="http://schemas.microsoft.com/office/drawing/2014/main" val="3121482584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507165347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1464543437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1509891498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514706938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3886105533"/>
                    </a:ext>
                  </a:extLst>
                </a:gridCol>
              </a:tblGrid>
              <a:tr h="1414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+mn-lt"/>
                          <a:ea typeface="楷体" panose="02010609060101010101" pitchFamily="49" charset="-122"/>
                        </a:rPr>
                        <a:t>每天组装的数量</a:t>
                      </a:r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>
                          <a:latin typeface="+mn-lt"/>
                          <a:ea typeface="楷体" panose="02010609060101010101" pitchFamily="49" charset="-122"/>
                        </a:rPr>
                        <a:t>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500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600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800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1000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1200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46165"/>
                  </a:ext>
                </a:extLst>
              </a:tr>
              <a:tr h="5339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+mn-lt"/>
                          <a:ea typeface="楷体" panose="02010609060101010101" pitchFamily="49" charset="-122"/>
                        </a:rPr>
                        <a:t>需要的天数</a:t>
                      </a:r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>
                          <a:latin typeface="+mn-lt"/>
                          <a:ea typeface="楷体" panose="02010609060101010101" pitchFamily="49" charset="-122"/>
                        </a:rPr>
                        <a:t>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24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20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15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12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2408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">
            <a:extLst>
              <a:ext uri="{FF2B5EF4-FFF2-40B4-BE49-F238E27FC236}">
                <a16:creationId xmlns:a16="http://schemas.microsoft.com/office/drawing/2014/main" id="{067BD153-CC38-4D08-BDA8-A417E69DB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19" y="539009"/>
            <a:ext cx="7305674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）每天组装的数量用</a:t>
            </a:r>
            <a:r>
              <a:rPr lang="en-US" altLang="zh-CN" sz="3000" b="1" i="1"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表示，需要的天数用</a:t>
            </a:r>
            <a:r>
              <a:rPr lang="en-US" altLang="zh-CN" sz="3000" b="1" i="1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表示。你能用式子表示出</a:t>
            </a:r>
            <a:r>
              <a:rPr lang="en-US" altLang="zh-CN" sz="3000" b="1" i="1"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000" b="1" i="1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和组装的手机总数之间的关系吗？</a:t>
            </a:r>
            <a:endParaRPr lang="en-US" altLang="zh-CN" sz="30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/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000" b="1" i="1"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3000" b="1" i="1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成什么比例关系？</a:t>
            </a:r>
            <a:endParaRPr lang="en-US" altLang="zh-CN" sz="30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/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）如果这批组装任务需要</a:t>
            </a: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天完成，每天要组装多少部手机？</a:t>
            </a:r>
            <a:endParaRPr lang="en-US" altLang="zh-CN" sz="3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630FCB24-6890-A591-62B5-9F15B16A9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050532"/>
              </p:ext>
            </p:extLst>
          </p:nvPr>
        </p:nvGraphicFramePr>
        <p:xfrm>
          <a:off x="491450" y="3552946"/>
          <a:ext cx="8255925" cy="991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2975">
                  <a:extLst>
                    <a:ext uri="{9D8B030D-6E8A-4147-A177-3AD203B41FA5}">
                      <a16:colId xmlns:a16="http://schemas.microsoft.com/office/drawing/2014/main" val="3121482584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507165347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1464543437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1509891498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514706938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3886105533"/>
                    </a:ext>
                  </a:extLst>
                </a:gridCol>
              </a:tblGrid>
              <a:tr h="1414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+mn-lt"/>
                          <a:ea typeface="楷体" panose="02010609060101010101" pitchFamily="49" charset="-122"/>
                        </a:rPr>
                        <a:t>每天组装的数量</a:t>
                      </a:r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>
                          <a:latin typeface="+mn-lt"/>
                          <a:ea typeface="楷体" panose="02010609060101010101" pitchFamily="49" charset="-122"/>
                        </a:rPr>
                        <a:t>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500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600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800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1000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1200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46165"/>
                  </a:ext>
                </a:extLst>
              </a:tr>
              <a:tr h="5339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+mn-lt"/>
                          <a:ea typeface="楷体" panose="02010609060101010101" pitchFamily="49" charset="-122"/>
                        </a:rPr>
                        <a:t>需要的天数</a:t>
                      </a:r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>
                          <a:latin typeface="+mn-lt"/>
                          <a:ea typeface="楷体" panose="02010609060101010101" pitchFamily="49" charset="-122"/>
                        </a:rPr>
                        <a:t>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24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20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15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12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2408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44B40AF-4087-43F1-9388-D9EADB5FE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2211388"/>
            <a:ext cx="61372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pt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=500×24=600×20=12000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成反比例关系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500×24÷8=1500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（部）</a:t>
            </a: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623F68A2-0101-3687-A7EB-A928E39BE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18392"/>
              </p:ext>
            </p:extLst>
          </p:nvPr>
        </p:nvGraphicFramePr>
        <p:xfrm>
          <a:off x="444037" y="1220213"/>
          <a:ext cx="8255925" cy="991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2975">
                  <a:extLst>
                    <a:ext uri="{9D8B030D-6E8A-4147-A177-3AD203B41FA5}">
                      <a16:colId xmlns:a16="http://schemas.microsoft.com/office/drawing/2014/main" val="3121482584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507165347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1464543437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1509891498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514706938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3886105533"/>
                    </a:ext>
                  </a:extLst>
                </a:gridCol>
              </a:tblGrid>
              <a:tr h="1414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+mn-lt"/>
                          <a:ea typeface="楷体" panose="02010609060101010101" pitchFamily="49" charset="-122"/>
                        </a:rPr>
                        <a:t>每天组装的数量</a:t>
                      </a:r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>
                          <a:latin typeface="+mn-lt"/>
                          <a:ea typeface="楷体" panose="02010609060101010101" pitchFamily="49" charset="-122"/>
                        </a:rPr>
                        <a:t>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500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600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800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1000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1200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46165"/>
                  </a:ext>
                </a:extLst>
              </a:tr>
              <a:tr h="5339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+mn-lt"/>
                          <a:ea typeface="楷体" panose="02010609060101010101" pitchFamily="49" charset="-122"/>
                        </a:rPr>
                        <a:t>需要的天数</a:t>
                      </a:r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>
                          <a:latin typeface="+mn-lt"/>
                          <a:ea typeface="楷体" panose="02010609060101010101" pitchFamily="49" charset="-122"/>
                        </a:rPr>
                        <a:t>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24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20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15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12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楷体" panose="02010609060101010101" pitchFamily="49" charset="-122"/>
                        </a:rPr>
                        <a:t>10</a:t>
                      </a:r>
                      <a:endParaRPr lang="zh-CN" altLang="en-US" sz="2400" b="1">
                        <a:latin typeface="+mn-lt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2408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7">
            <a:extLst>
              <a:ext uri="{FF2B5EF4-FFF2-40B4-BE49-F238E27FC236}">
                <a16:creationId xmlns:a16="http://schemas.microsoft.com/office/drawing/2014/main" id="{E274E1C8-6D1B-4E66-9048-FF08461A4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85750"/>
            <a:ext cx="7337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D88A59DC-89E3-4E5C-B5A6-77B89FCBA86F}"/>
              </a:ext>
            </a:extLst>
          </p:cNvPr>
          <p:cNvSpPr/>
          <p:nvPr/>
        </p:nvSpPr>
        <p:spPr>
          <a:xfrm>
            <a:off x="904404" y="983737"/>
            <a:ext cx="6585128" cy="856495"/>
          </a:xfrm>
          <a:custGeom>
            <a:avLst/>
            <a:gdLst>
              <a:gd name="connsiteX0" fmla="*/ 0 w 4306622"/>
              <a:gd name="connsiteY0" fmla="*/ 0 h 1103833"/>
              <a:gd name="connsiteX1" fmla="*/ 4306622 w 4306622"/>
              <a:gd name="connsiteY1" fmla="*/ 0 h 1103833"/>
              <a:gd name="connsiteX2" fmla="*/ 4306622 w 4306622"/>
              <a:gd name="connsiteY2" fmla="*/ 1103833 h 1103833"/>
              <a:gd name="connsiteX3" fmla="*/ 0 w 4306622"/>
              <a:gd name="connsiteY3" fmla="*/ 1103833 h 1103833"/>
              <a:gd name="connsiteX4" fmla="*/ 0 w 4306622"/>
              <a:gd name="connsiteY4" fmla="*/ 0 h 1103833"/>
              <a:gd name="connsiteX0" fmla="*/ 0 w 5116091"/>
              <a:gd name="connsiteY0" fmla="*/ 247338 h 1103833"/>
              <a:gd name="connsiteX1" fmla="*/ 5116091 w 5116091"/>
              <a:gd name="connsiteY1" fmla="*/ 0 h 1103833"/>
              <a:gd name="connsiteX2" fmla="*/ 5116091 w 5116091"/>
              <a:gd name="connsiteY2" fmla="*/ 1103833 h 1103833"/>
              <a:gd name="connsiteX3" fmla="*/ 809469 w 5116091"/>
              <a:gd name="connsiteY3" fmla="*/ 1103833 h 1103833"/>
              <a:gd name="connsiteX4" fmla="*/ 0 w 5116091"/>
              <a:gd name="connsiteY4" fmla="*/ 247338 h 1103833"/>
              <a:gd name="connsiteX0" fmla="*/ 0 w 6585128"/>
              <a:gd name="connsiteY0" fmla="*/ 0 h 856495"/>
              <a:gd name="connsiteX1" fmla="*/ 6585128 w 6585128"/>
              <a:gd name="connsiteY1" fmla="*/ 74950 h 856495"/>
              <a:gd name="connsiteX2" fmla="*/ 5116091 w 6585128"/>
              <a:gd name="connsiteY2" fmla="*/ 856495 h 856495"/>
              <a:gd name="connsiteX3" fmla="*/ 809469 w 6585128"/>
              <a:gd name="connsiteY3" fmla="*/ 856495 h 856495"/>
              <a:gd name="connsiteX4" fmla="*/ 0 w 6585128"/>
              <a:gd name="connsiteY4" fmla="*/ 0 h 85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128" h="856495">
                <a:moveTo>
                  <a:pt x="0" y="0"/>
                </a:moveTo>
                <a:lnTo>
                  <a:pt x="6585128" y="74950"/>
                </a:lnTo>
                <a:lnTo>
                  <a:pt x="5116091" y="856495"/>
                </a:lnTo>
                <a:lnTo>
                  <a:pt x="809469" y="85649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/>
          <a:lstStyle/>
          <a:p>
            <a:pPr algn="ctr">
              <a:defRPr/>
            </a:pPr>
            <a:r>
              <a:rPr lang="zh-CN" altLang="en-US" sz="6600" b="1" dirty="0">
                <a:ln w="12700">
                  <a:solidFill>
                    <a:srgbClr val="FFC000"/>
                  </a:solidFill>
                  <a:prstDash val="solid"/>
                </a:ln>
                <a:pattFill prst="trellis">
                  <a:fgClr>
                    <a:srgbClr val="FFC000"/>
                  </a:fgClr>
                  <a:bgClr>
                    <a:schemeClr val="bg1"/>
                  </a:bgClr>
                </a:pattFill>
              </a:rPr>
              <a:t>综合练习闯关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id="{7595C55C-017D-4CDE-B9B9-3A490269B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163199"/>
            <a:ext cx="8577263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/>
              <a:t>4.</a:t>
            </a:r>
            <a:r>
              <a:rPr lang="zh-CN" altLang="en-US" sz="3200" b="1"/>
              <a:t>某两个城市间火车的平均行驶速度与驶完全程所需时间如下表。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7C03EA-4ACB-EC69-83E6-6B2F62DE6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473702"/>
            <a:ext cx="8312728" cy="15914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B407DA36-AA78-4524-9EB7-E96F68471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13" y="781067"/>
            <a:ext cx="8337973" cy="358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）这两个城市间铁路全长多少千米？</a:t>
            </a:r>
            <a:endParaRPr lang="en-US" altLang="zh-CN" sz="3200" b="1"/>
          </a:p>
          <a:p>
            <a:pPr algn="just"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）如果用</a:t>
            </a:r>
            <a:r>
              <a:rPr lang="en-US" altLang="zh-CN" sz="3200" b="1" i="1"/>
              <a:t>v</a:t>
            </a:r>
            <a:r>
              <a:rPr lang="zh-CN" altLang="en-US" sz="3200" b="1"/>
              <a:t>表示火车的平均速度，</a:t>
            </a:r>
            <a:r>
              <a:rPr lang="en-US" altLang="zh-CN" sz="3200" b="1" i="1"/>
              <a:t>t</a:t>
            </a:r>
            <a:r>
              <a:rPr lang="zh-CN" altLang="en-US" sz="3200" b="1"/>
              <a:t>表示驶完全程所需时间。</a:t>
            </a:r>
            <a:r>
              <a:rPr lang="en-US" altLang="zh-CN" sz="3200" b="1" i="1"/>
              <a:t>t</a:t>
            </a:r>
            <a:r>
              <a:rPr lang="zh-CN" altLang="en-US" sz="3200" b="1"/>
              <a:t>与</a:t>
            </a:r>
            <a:r>
              <a:rPr lang="en-US" altLang="zh-CN" sz="3200" b="1" i="1"/>
              <a:t>v</a:t>
            </a:r>
            <a:r>
              <a:rPr lang="zh-CN" altLang="en-US" sz="3200" b="1"/>
              <a:t>成什么比例关系？你能写出这个关系式吗？</a:t>
            </a:r>
          </a:p>
          <a:p>
            <a:pPr algn="just"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3</a:t>
            </a:r>
            <a:r>
              <a:rPr lang="zh-CN" altLang="en-US" sz="3200" b="1"/>
              <a:t>）如果火车的平均速度为</a:t>
            </a:r>
            <a:r>
              <a:rPr lang="en-US" altLang="zh-CN" sz="3200" b="1"/>
              <a:t>325</a:t>
            </a:r>
            <a:r>
              <a:rPr lang="zh-CN" altLang="en-US" sz="3200" b="1"/>
              <a:t>千米</a:t>
            </a:r>
            <a:r>
              <a:rPr lang="en-US" altLang="zh-CN" sz="3200" b="1"/>
              <a:t>/</a:t>
            </a:r>
            <a:r>
              <a:rPr lang="zh-CN" altLang="en-US" sz="3200" b="1"/>
              <a:t>时，驶完全程需要多长时间？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F09BF1-8D0E-4AEA-BF01-3E5CD7CFA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7" y="1898822"/>
            <a:ext cx="4873625" cy="25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260×5=1300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成反比例关系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vt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=1300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1300÷325=4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（时）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9C12A5-8B96-C320-9FC0-0B8AE9B52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2" y="654196"/>
            <a:ext cx="6870023" cy="131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3">
            <a:extLst>
              <a:ext uri="{FF2B5EF4-FFF2-40B4-BE49-F238E27FC236}">
                <a16:creationId xmlns:a16="http://schemas.microsoft.com/office/drawing/2014/main" id="{A5874506-B29C-4AB9-9763-DBB00BE7F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614363"/>
            <a:ext cx="84661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下面的图象表示斑马和长颈鹿的奔跑情况。</a:t>
            </a:r>
          </a:p>
        </p:txBody>
      </p:sp>
      <p:pic>
        <p:nvPicPr>
          <p:cNvPr id="29699" name="图片 3" descr="CCB10">
            <a:extLst>
              <a:ext uri="{FF2B5EF4-FFF2-40B4-BE49-F238E27FC236}">
                <a16:creationId xmlns:a16="http://schemas.microsoft.com/office/drawing/2014/main" id="{69D2DE2D-554C-46D8-B6FF-CAEB67D3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323975"/>
            <a:ext cx="36957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4E03C8-0109-0597-7E5E-8F0B827AB2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54" y="1282513"/>
            <a:ext cx="2891865" cy="31937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3" descr="CCB10">
            <a:extLst>
              <a:ext uri="{FF2B5EF4-FFF2-40B4-BE49-F238E27FC236}">
                <a16:creationId xmlns:a16="http://schemas.microsoft.com/office/drawing/2014/main" id="{9E934AF3-E425-4470-85D5-B70DA02B0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776413"/>
            <a:ext cx="3100387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 184">
            <a:extLst>
              <a:ext uri="{FF2B5EF4-FFF2-40B4-BE49-F238E27FC236}">
                <a16:creationId xmlns:a16="http://schemas.microsoft.com/office/drawing/2014/main" id="{6EE06242-4371-4764-AEEA-3A7A54FE9E5D}"/>
              </a:ext>
            </a:extLst>
          </p:cNvPr>
          <p:cNvSpPr>
            <a:spLocks noChangeAspect="1"/>
          </p:cNvSpPr>
          <p:nvPr/>
        </p:nvSpPr>
        <p:spPr>
          <a:xfrm>
            <a:off x="1184275" y="3165475"/>
            <a:ext cx="79375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5" name=" 184">
            <a:extLst>
              <a:ext uri="{FF2B5EF4-FFF2-40B4-BE49-F238E27FC236}">
                <a16:creationId xmlns:a16="http://schemas.microsoft.com/office/drawing/2014/main" id="{12DE83D0-9756-4402-AF92-22AFAEBB5ECE}"/>
              </a:ext>
            </a:extLst>
          </p:cNvPr>
          <p:cNvSpPr>
            <a:spLocks noChangeAspect="1"/>
          </p:cNvSpPr>
          <p:nvPr/>
        </p:nvSpPr>
        <p:spPr>
          <a:xfrm>
            <a:off x="1852613" y="2192338"/>
            <a:ext cx="79375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BEEF08-3AF0-4B30-8892-AF9781434371}"/>
              </a:ext>
            </a:extLst>
          </p:cNvPr>
          <p:cNvSpPr txBox="1"/>
          <p:nvPr/>
        </p:nvSpPr>
        <p:spPr>
          <a:xfrm>
            <a:off x="831850" y="2901950"/>
            <a:ext cx="352425" cy="39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 i="1" dirty="0">
                <a:solidFill>
                  <a:srgbClr val="FF0000"/>
                </a:solidFill>
                <a:latin typeface="+mj-lt"/>
                <a:ea typeface="+mj-ea"/>
                <a:sym typeface="+mn-ea"/>
              </a:rPr>
              <a:t>A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F27A0E7-E74A-4209-B0B6-7B352B0E7D0E}"/>
              </a:ext>
            </a:extLst>
          </p:cNvPr>
          <p:cNvSpPr txBox="1"/>
          <p:nvPr/>
        </p:nvSpPr>
        <p:spPr>
          <a:xfrm>
            <a:off x="1852613" y="2195513"/>
            <a:ext cx="352425" cy="395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 i="1" dirty="0">
                <a:solidFill>
                  <a:srgbClr val="FF0000"/>
                </a:solidFill>
                <a:latin typeface="+mj-lt"/>
                <a:ea typeface="+mj-ea"/>
                <a:sym typeface="+mn-ea"/>
              </a:rPr>
              <a:t>B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8360380-B675-402B-93DF-69C96EEF407B}"/>
              </a:ext>
            </a:extLst>
          </p:cNvPr>
          <p:cNvCxnSpPr/>
          <p:nvPr/>
        </p:nvCxnSpPr>
        <p:spPr>
          <a:xfrm>
            <a:off x="565150" y="3201988"/>
            <a:ext cx="6127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7268791-6795-40B4-9910-BD2B064F410B}"/>
              </a:ext>
            </a:extLst>
          </p:cNvPr>
          <p:cNvCxnSpPr/>
          <p:nvPr/>
        </p:nvCxnSpPr>
        <p:spPr>
          <a:xfrm>
            <a:off x="1227138" y="3201988"/>
            <a:ext cx="0" cy="971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C83E334-52B0-469A-863A-020240F9FD1A}"/>
              </a:ext>
            </a:extLst>
          </p:cNvPr>
          <p:cNvCxnSpPr/>
          <p:nvPr/>
        </p:nvCxnSpPr>
        <p:spPr>
          <a:xfrm flipH="1">
            <a:off x="1881188" y="2247900"/>
            <a:ext cx="11112" cy="1943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02BB3FC-9F24-450C-A1E4-4DF70CEBB23B}"/>
              </a:ext>
            </a:extLst>
          </p:cNvPr>
          <p:cNvCxnSpPr/>
          <p:nvPr/>
        </p:nvCxnSpPr>
        <p:spPr>
          <a:xfrm flipV="1">
            <a:off x="569913" y="2219325"/>
            <a:ext cx="1330325" cy="174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2E6A541D-FE7E-4B67-8BFD-D5457F45C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1177925"/>
            <a:ext cx="4513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点速度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10=1.2km/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5CA02B-8F39-43D1-A7A6-FB629B210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1682750"/>
            <a:ext cx="4513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点速度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=24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20=1.2km/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</a:t>
            </a:r>
          </a:p>
        </p:txBody>
      </p:sp>
      <p:graphicFrame>
        <p:nvGraphicFramePr>
          <p:cNvPr id="14" name="对象 13">
            <a:hlinkClick r:id="" action="ppaction://ole?verb=1"/>
            <a:extLst>
              <a:ext uri="{FF2B5EF4-FFF2-40B4-BE49-F238E27FC236}">
                <a16:creationId xmlns:a16="http://schemas.microsoft.com/office/drawing/2014/main" id="{EA5DECC7-A166-4324-B0A9-4C682BE49A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5638" y="2038350"/>
          <a:ext cx="100965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68570" imgH="406400" progId="Equation.KSEE3">
                  <p:embed/>
                </p:oleObj>
              </mc:Choice>
              <mc:Fallback>
                <p:oleObj r:id="rId3" imgW="368570" imgH="406400" progId="Equation.KSEE3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2038350"/>
                        <a:ext cx="1009650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3E92231C-5EFD-446D-BC68-A47C72D90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2335213"/>
            <a:ext cx="3078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=1.2km/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</a:t>
            </a:r>
          </a:p>
        </p:txBody>
      </p:sp>
      <p:sp>
        <p:nvSpPr>
          <p:cNvPr id="30735" name="文本框 4">
            <a:extLst>
              <a:ext uri="{FF2B5EF4-FFF2-40B4-BE49-F238E27FC236}">
                <a16:creationId xmlns:a16="http://schemas.microsoft.com/office/drawing/2014/main" id="{E033E493-DF1B-4D44-A81C-1C2DBE1CD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615950"/>
            <a:ext cx="7886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（1）斑马的奔跑路程与奔跑时间是否成正比例关系？长颈鹿呢？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3579180-26ED-4BB3-B4D5-1661CEF5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2363788"/>
            <a:ext cx="1612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（一定）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23E149-143D-4A9A-AFB5-3F1250E02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4002088"/>
            <a:ext cx="2684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都成正比例关系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859879C-73E2-42D5-95B3-202895551DD1}"/>
              </a:ext>
            </a:extLst>
          </p:cNvPr>
          <p:cNvCxnSpPr/>
          <p:nvPr/>
        </p:nvCxnSpPr>
        <p:spPr>
          <a:xfrm>
            <a:off x="566738" y="3860800"/>
            <a:ext cx="3238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86C2D04-6ECB-40B7-95D1-D11BF74C2EAA}"/>
              </a:ext>
            </a:extLst>
          </p:cNvPr>
          <p:cNvCxnSpPr/>
          <p:nvPr/>
        </p:nvCxnSpPr>
        <p:spPr>
          <a:xfrm>
            <a:off x="892175" y="3863975"/>
            <a:ext cx="0" cy="3238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 184">
            <a:extLst>
              <a:ext uri="{FF2B5EF4-FFF2-40B4-BE49-F238E27FC236}">
                <a16:creationId xmlns:a16="http://schemas.microsoft.com/office/drawing/2014/main" id="{629D948C-07DB-476C-99D9-2D70DCD52337}"/>
              </a:ext>
            </a:extLst>
          </p:cNvPr>
          <p:cNvSpPr>
            <a:spLocks noChangeAspect="1"/>
          </p:cNvSpPr>
          <p:nvPr/>
        </p:nvSpPr>
        <p:spPr>
          <a:xfrm>
            <a:off x="866775" y="3825875"/>
            <a:ext cx="79375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47F0DB0-3C21-4EE5-8BD0-5993BDBC6C61}"/>
              </a:ext>
            </a:extLst>
          </p:cNvPr>
          <p:cNvSpPr txBox="1"/>
          <p:nvPr/>
        </p:nvSpPr>
        <p:spPr>
          <a:xfrm>
            <a:off x="881063" y="3859213"/>
            <a:ext cx="35242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 i="1" dirty="0">
                <a:solidFill>
                  <a:srgbClr val="FF0000"/>
                </a:solidFill>
                <a:latin typeface="+mj-lt"/>
                <a:ea typeface="+mj-ea"/>
                <a:sym typeface="+mn-ea"/>
              </a:rPr>
              <a:t>C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529B6DF-8E6D-4460-A499-4942059BD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3122613"/>
            <a:ext cx="4511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同样，长颈鹿的速度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v=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5=0.8km/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分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1485830-4E1B-4558-9110-432075541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3541713"/>
            <a:ext cx="1612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（一定）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/>
      <p:bldP spid="12" grpId="0"/>
      <p:bldP spid="13" grpId="0"/>
      <p:bldP spid="15" grpId="0"/>
      <p:bldP spid="17" grpId="0"/>
      <p:bldP spid="18" grpId="0"/>
      <p:bldP spid="21" grpId="0" bldLvl="0" animBg="1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431A8231-DDAA-47C3-9416-FED09570D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1493838"/>
            <a:ext cx="5942012" cy="1246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</a:rPr>
              <a:t>判断下面两种量成什么比例？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</a:rPr>
              <a:t>当速度一定时，路程和时间。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9744B1D-E8E8-4E32-9EA1-B05A5A79C603}"/>
              </a:ext>
            </a:extLst>
          </p:cNvPr>
          <p:cNvSpPr/>
          <p:nvPr/>
        </p:nvSpPr>
        <p:spPr>
          <a:xfrm>
            <a:off x="2022475" y="2906713"/>
            <a:ext cx="5233988" cy="1160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路程÷时间＝速度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（一定）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所以路程和时间成正比例关系。</a:t>
            </a:r>
          </a:p>
        </p:txBody>
      </p:sp>
      <p:sp>
        <p:nvSpPr>
          <p:cNvPr id="7" name="矩形: 圆角 10">
            <a:extLst>
              <a:ext uri="{FF2B5EF4-FFF2-40B4-BE49-F238E27FC236}">
                <a16:creationId xmlns:a16="http://schemas.microsoft.com/office/drawing/2014/main" id="{F3E2627F-8644-4971-891E-CFF587D7DF46}"/>
              </a:ext>
            </a:extLst>
          </p:cNvPr>
          <p:cNvSpPr/>
          <p:nvPr/>
        </p:nvSpPr>
        <p:spPr>
          <a:xfrm>
            <a:off x="184150" y="669925"/>
            <a:ext cx="1962150" cy="550863"/>
          </a:xfrm>
          <a:prstGeom prst="roundRect">
            <a:avLst>
              <a:gd name="adj" fmla="val 32184"/>
            </a:avLst>
          </a:prstGeom>
          <a:solidFill>
            <a:srgbClr val="009DB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复习回顾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5">
            <a:extLst>
              <a:ext uri="{FF2B5EF4-FFF2-40B4-BE49-F238E27FC236}">
                <a16:creationId xmlns:a16="http://schemas.microsoft.com/office/drawing/2014/main" id="{F2529AD5-B22D-4943-8D59-12B86915D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0363"/>
            <a:ext cx="8081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（2）估计一下，两种动物18分钟各跑多少千米？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DFEB4F1-B4F4-489A-A98C-2D938E135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71663"/>
            <a:ext cx="8272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（3）从图象上看，斑马跑得快还是长颈鹿跑得快？</a:t>
            </a:r>
          </a:p>
        </p:txBody>
      </p:sp>
      <p:pic>
        <p:nvPicPr>
          <p:cNvPr id="4" name="图片 3" descr="CCB10">
            <a:extLst>
              <a:ext uri="{FF2B5EF4-FFF2-40B4-BE49-F238E27FC236}">
                <a16:creationId xmlns:a16="http://schemas.microsoft.com/office/drawing/2014/main" id="{908D16D6-2A12-4F65-817C-D0FDE16F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522538"/>
            <a:ext cx="261143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F7C527C-415C-42AC-920B-EE5E494CE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804863"/>
            <a:ext cx="4667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斑马：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1.2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18=21.6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（千米）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3EC2C90-87CA-4C1B-B7AB-9BC70349D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255713"/>
            <a:ext cx="5024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长颈鹿：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0.8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18=14.4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（千米）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3AF6C89-E14C-46B4-9921-3BAF0F0B675C}"/>
              </a:ext>
            </a:extLst>
          </p:cNvPr>
          <p:cNvCxnSpPr/>
          <p:nvPr/>
        </p:nvCxnSpPr>
        <p:spPr>
          <a:xfrm flipH="1">
            <a:off x="1852613" y="4011613"/>
            <a:ext cx="1587" cy="5397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F61236E-730F-4183-BEB1-21E6311C48C5}"/>
              </a:ext>
            </a:extLst>
          </p:cNvPr>
          <p:cNvCxnSpPr/>
          <p:nvPr/>
        </p:nvCxnSpPr>
        <p:spPr>
          <a:xfrm flipH="1">
            <a:off x="1854200" y="3722688"/>
            <a:ext cx="1588" cy="8286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 184">
            <a:extLst>
              <a:ext uri="{FF2B5EF4-FFF2-40B4-BE49-F238E27FC236}">
                <a16:creationId xmlns:a16="http://schemas.microsoft.com/office/drawing/2014/main" id="{AA5E0CBF-B909-4922-9147-6947A113E85A}"/>
              </a:ext>
            </a:extLst>
          </p:cNvPr>
          <p:cNvSpPr>
            <a:spLocks noChangeAspect="1"/>
          </p:cNvSpPr>
          <p:nvPr/>
        </p:nvSpPr>
        <p:spPr>
          <a:xfrm>
            <a:off x="1816100" y="3984625"/>
            <a:ext cx="79375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0" name=" 184">
            <a:extLst>
              <a:ext uri="{FF2B5EF4-FFF2-40B4-BE49-F238E27FC236}">
                <a16:creationId xmlns:a16="http://schemas.microsoft.com/office/drawing/2014/main" id="{AEA77701-6EAC-41B3-86F1-4E23AA5819E6}"/>
              </a:ext>
            </a:extLst>
          </p:cNvPr>
          <p:cNvSpPr>
            <a:spLocks noChangeAspect="1"/>
          </p:cNvSpPr>
          <p:nvPr/>
        </p:nvSpPr>
        <p:spPr>
          <a:xfrm>
            <a:off x="1816100" y="3687763"/>
            <a:ext cx="79375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0473AA1-CB8F-4D21-9CB2-ECC085953494}"/>
              </a:ext>
            </a:extLst>
          </p:cNvPr>
          <p:cNvCxnSpPr/>
          <p:nvPr/>
        </p:nvCxnSpPr>
        <p:spPr>
          <a:xfrm>
            <a:off x="1296988" y="4002088"/>
            <a:ext cx="5397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DE9C8D7-6043-4FC8-9E92-B4C39123664E}"/>
              </a:ext>
            </a:extLst>
          </p:cNvPr>
          <p:cNvCxnSpPr/>
          <p:nvPr/>
        </p:nvCxnSpPr>
        <p:spPr>
          <a:xfrm>
            <a:off x="1306513" y="3732213"/>
            <a:ext cx="5413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5A188EFB-CC09-4D93-B41B-10A4FF4E9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746375"/>
            <a:ext cx="48180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从图象上看，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分钟时，斑马跑了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千米，长颈鹿跑了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千米。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DD01125-96DD-4E0D-8AA8-AE794ED62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5" y="4100513"/>
            <a:ext cx="3298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所以斑马跑的快。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 animBg="1"/>
      <p:bldP spid="10" grpId="0" bldLvl="0" animBg="1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1">
            <a:extLst>
              <a:ext uri="{FF2B5EF4-FFF2-40B4-BE49-F238E27FC236}">
                <a16:creationId xmlns:a16="http://schemas.microsoft.com/office/drawing/2014/main" id="{6887033E-DF0E-4D25-AC15-439194706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663575"/>
            <a:ext cx="7800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6.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有</a:t>
            </a:r>
            <a:r>
              <a:rPr lang="zh-CN" altLang="en-US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三个相关联的量，并有</a:t>
            </a:r>
            <a:r>
              <a:rPr lang="zh-CN" altLang="en-US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xy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3795" name="文本框 3">
            <a:extLst>
              <a:ext uri="{FF2B5EF4-FFF2-40B4-BE49-F238E27FC236}">
                <a16:creationId xmlns:a16="http://schemas.microsoft.com/office/drawing/2014/main" id="{C48C6C72-77DB-4F53-856D-B77684A43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489075"/>
            <a:ext cx="669925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（1）当</a:t>
            </a:r>
            <a:r>
              <a:rPr lang="zh-CN" altLang="en-US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一定时，</a:t>
            </a:r>
            <a:r>
              <a:rPr lang="zh-CN" altLang="en-US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zh-CN" altLang="en-US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成</a:t>
            </a:r>
            <a:r>
              <a:rPr lang="zh-CN" altLang="en-US" sz="2800" b="1" u="sng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比例关系；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（2）当</a:t>
            </a:r>
            <a:r>
              <a:rPr lang="zh-CN" altLang="en-US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一定时，</a:t>
            </a:r>
            <a:r>
              <a:rPr lang="zh-CN" altLang="en-US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zh-CN" altLang="en-US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成</a:t>
            </a:r>
            <a:r>
              <a:rPr lang="zh-CN" altLang="en-US" sz="2800" b="1" u="sng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比例关系；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（3）当</a:t>
            </a:r>
            <a:r>
              <a:rPr lang="zh-CN" altLang="en-US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一定时，</a:t>
            </a:r>
            <a:r>
              <a:rPr lang="zh-CN" altLang="en-US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zh-CN" altLang="en-US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成</a:t>
            </a:r>
            <a:r>
              <a:rPr lang="zh-CN" altLang="en-US" sz="2800" b="1" u="sng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比例关系。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655D22E-1087-4F68-A6E3-410B065F3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1957388"/>
            <a:ext cx="1187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FED44EE-4B6D-443E-B7EA-C16F3F967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3" y="2001838"/>
            <a:ext cx="2519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即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的积一定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039004-2CCE-4CD1-BC84-76D6B85D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2001838"/>
            <a:ext cx="1811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（一定）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2D665DE-A0D1-418E-8EAD-9DBFDB7F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999" y="2001838"/>
            <a:ext cx="2799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则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x,y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成反比例。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477C2CC-83C8-4DD1-9B2D-FA8960464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3157538"/>
            <a:ext cx="1187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z</a:t>
            </a:r>
          </a:p>
        </p:txBody>
      </p:sp>
      <p:sp>
        <p:nvSpPr>
          <p:cNvPr id="9" name="燕尾形箭头">
            <a:extLst>
              <a:ext uri="{FF2B5EF4-FFF2-40B4-BE49-F238E27FC236}">
                <a16:creationId xmlns:a16="http://schemas.microsoft.com/office/drawing/2014/main" id="{37F6B8F6-DD71-426F-8E2D-D2153911ADEF}"/>
              </a:ext>
            </a:extLst>
          </p:cNvPr>
          <p:cNvSpPr/>
          <p:nvPr/>
        </p:nvSpPr>
        <p:spPr>
          <a:xfrm>
            <a:off x="2684463" y="3343275"/>
            <a:ext cx="735012" cy="220663"/>
          </a:xfrm>
          <a:custGeom>
            <a:avLst/>
            <a:gdLst>
              <a:gd name="connsiteX0" fmla="*/ 334450 w 774393"/>
              <a:gd name="connsiteY0" fmla="*/ 0 h 488564"/>
              <a:gd name="connsiteX1" fmla="*/ 354663 w 774393"/>
              <a:gd name="connsiteY1" fmla="*/ 6775 h 488564"/>
              <a:gd name="connsiteX2" fmla="*/ 740120 w 774393"/>
              <a:gd name="connsiteY2" fmla="*/ 201332 h 488564"/>
              <a:gd name="connsiteX3" fmla="*/ 774393 w 774393"/>
              <a:gd name="connsiteY3" fmla="*/ 243094 h 488564"/>
              <a:gd name="connsiteX4" fmla="*/ 774168 w 774393"/>
              <a:gd name="connsiteY4" fmla="*/ 244283 h 488564"/>
              <a:gd name="connsiteX5" fmla="*/ 740120 w 774393"/>
              <a:gd name="connsiteY5" fmla="*/ 287233 h 488564"/>
              <a:gd name="connsiteX6" fmla="*/ 354665 w 774393"/>
              <a:gd name="connsiteY6" fmla="*/ 481789 h 488564"/>
              <a:gd name="connsiteX7" fmla="*/ 334450 w 774393"/>
              <a:gd name="connsiteY7" fmla="*/ 488564 h 488564"/>
              <a:gd name="connsiteX8" fmla="*/ 441607 w 774393"/>
              <a:gd name="connsiteY8" fmla="*/ 293830 h 488564"/>
              <a:gd name="connsiteX9" fmla="*/ 49548 w 774393"/>
              <a:gd name="connsiteY9" fmla="*/ 293830 h 488564"/>
              <a:gd name="connsiteX10" fmla="*/ 0 w 774393"/>
              <a:gd name="connsiteY10" fmla="*/ 244282 h 488564"/>
              <a:gd name="connsiteX11" fmla="*/ 49548 w 774393"/>
              <a:gd name="connsiteY11" fmla="*/ 194734 h 488564"/>
              <a:gd name="connsiteX12" fmla="*/ 441607 w 774393"/>
              <a:gd name="connsiteY12" fmla="*/ 194734 h 4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4393" h="488564">
                <a:moveTo>
                  <a:pt x="334450" y="0"/>
                </a:moveTo>
                <a:cubicBezTo>
                  <a:pt x="342152" y="1107"/>
                  <a:pt x="348652" y="3741"/>
                  <a:pt x="354663" y="6775"/>
                </a:cubicBezTo>
                <a:lnTo>
                  <a:pt x="740120" y="201332"/>
                </a:lnTo>
                <a:cubicBezTo>
                  <a:pt x="762969" y="212864"/>
                  <a:pt x="774393" y="227980"/>
                  <a:pt x="774393" y="243094"/>
                </a:cubicBezTo>
                <a:cubicBezTo>
                  <a:pt x="774393" y="243491"/>
                  <a:pt x="774384" y="243888"/>
                  <a:pt x="774168" y="244283"/>
                </a:cubicBezTo>
                <a:cubicBezTo>
                  <a:pt x="774985" y="259790"/>
                  <a:pt x="763569" y="275398"/>
                  <a:pt x="740120" y="287233"/>
                </a:cubicBezTo>
                <a:lnTo>
                  <a:pt x="354665" y="481789"/>
                </a:lnTo>
                <a:lnTo>
                  <a:pt x="334450" y="488564"/>
                </a:lnTo>
                <a:lnTo>
                  <a:pt x="441607" y="293830"/>
                </a:lnTo>
                <a:lnTo>
                  <a:pt x="49548" y="293830"/>
                </a:lnTo>
                <a:cubicBezTo>
                  <a:pt x="22184" y="293830"/>
                  <a:pt x="0" y="271647"/>
                  <a:pt x="0" y="244282"/>
                </a:cubicBezTo>
                <a:cubicBezTo>
                  <a:pt x="0" y="216918"/>
                  <a:pt x="22184" y="194734"/>
                  <a:pt x="49548" y="194734"/>
                </a:cubicBezTo>
                <a:lnTo>
                  <a:pt x="441607" y="1947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22C6848-3ED9-4EF6-B9A9-291900A7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1390650"/>
            <a:ext cx="539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反</a:t>
            </a:r>
          </a:p>
        </p:txBody>
      </p:sp>
      <p:graphicFrame>
        <p:nvGraphicFramePr>
          <p:cNvPr id="11" name="对象 10">
            <a:hlinkClick r:id="" action="ppaction://ole?verb=1"/>
            <a:extLst>
              <a:ext uri="{FF2B5EF4-FFF2-40B4-BE49-F238E27FC236}">
                <a16:creationId xmlns:a16="http://schemas.microsoft.com/office/drawing/2014/main" id="{F26D05B1-A698-498E-9238-4EE443D5FB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6463" y="2995613"/>
          <a:ext cx="1003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19370" imgH="431980" progId="Equation.KSEE3">
                  <p:embed/>
                </p:oleObj>
              </mc:Choice>
              <mc:Fallback>
                <p:oleObj r:id="rId3" imgW="419370" imgH="431980" progId="Equation.KSEE3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2995613"/>
                        <a:ext cx="100330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947E08C3-4DD2-4590-A6AD-84B20F9C5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3252788"/>
            <a:ext cx="1811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（一定）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0E7272C-07D1-420C-B3C6-4B6604963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3194050"/>
            <a:ext cx="3017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则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z,y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成正比例。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7F3E7EC-D7B3-4B36-98F0-5F2E880C9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2555875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正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69039B0-3FAB-490F-89E8-42EEFE33E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7" y="4284663"/>
            <a:ext cx="476034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方法同（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z,x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成正比例。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81969DB-6454-4C49-B017-EB2A322A5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3713163"/>
            <a:ext cx="539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7">
            <a:extLst>
              <a:ext uri="{FF2B5EF4-FFF2-40B4-BE49-F238E27FC236}">
                <a16:creationId xmlns:a16="http://schemas.microsoft.com/office/drawing/2014/main" id="{14D38C14-827D-49D0-92DD-A4D1AEFDB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750"/>
            <a:ext cx="7337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1399AF80-4986-4F52-B5BD-A1EB1679DE1F}"/>
              </a:ext>
            </a:extLst>
          </p:cNvPr>
          <p:cNvSpPr/>
          <p:nvPr/>
        </p:nvSpPr>
        <p:spPr>
          <a:xfrm>
            <a:off x="970667" y="983737"/>
            <a:ext cx="6585128" cy="856495"/>
          </a:xfrm>
          <a:custGeom>
            <a:avLst/>
            <a:gdLst>
              <a:gd name="connsiteX0" fmla="*/ 0 w 4306622"/>
              <a:gd name="connsiteY0" fmla="*/ 0 h 1103833"/>
              <a:gd name="connsiteX1" fmla="*/ 4306622 w 4306622"/>
              <a:gd name="connsiteY1" fmla="*/ 0 h 1103833"/>
              <a:gd name="connsiteX2" fmla="*/ 4306622 w 4306622"/>
              <a:gd name="connsiteY2" fmla="*/ 1103833 h 1103833"/>
              <a:gd name="connsiteX3" fmla="*/ 0 w 4306622"/>
              <a:gd name="connsiteY3" fmla="*/ 1103833 h 1103833"/>
              <a:gd name="connsiteX4" fmla="*/ 0 w 4306622"/>
              <a:gd name="connsiteY4" fmla="*/ 0 h 1103833"/>
              <a:gd name="connsiteX0" fmla="*/ 0 w 5116091"/>
              <a:gd name="connsiteY0" fmla="*/ 247338 h 1103833"/>
              <a:gd name="connsiteX1" fmla="*/ 5116091 w 5116091"/>
              <a:gd name="connsiteY1" fmla="*/ 0 h 1103833"/>
              <a:gd name="connsiteX2" fmla="*/ 5116091 w 5116091"/>
              <a:gd name="connsiteY2" fmla="*/ 1103833 h 1103833"/>
              <a:gd name="connsiteX3" fmla="*/ 809469 w 5116091"/>
              <a:gd name="connsiteY3" fmla="*/ 1103833 h 1103833"/>
              <a:gd name="connsiteX4" fmla="*/ 0 w 5116091"/>
              <a:gd name="connsiteY4" fmla="*/ 247338 h 1103833"/>
              <a:gd name="connsiteX0" fmla="*/ 0 w 6585128"/>
              <a:gd name="connsiteY0" fmla="*/ 0 h 856495"/>
              <a:gd name="connsiteX1" fmla="*/ 6585128 w 6585128"/>
              <a:gd name="connsiteY1" fmla="*/ 74950 h 856495"/>
              <a:gd name="connsiteX2" fmla="*/ 5116091 w 6585128"/>
              <a:gd name="connsiteY2" fmla="*/ 856495 h 856495"/>
              <a:gd name="connsiteX3" fmla="*/ 809469 w 6585128"/>
              <a:gd name="connsiteY3" fmla="*/ 856495 h 856495"/>
              <a:gd name="connsiteX4" fmla="*/ 0 w 6585128"/>
              <a:gd name="connsiteY4" fmla="*/ 0 h 85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128" h="856495">
                <a:moveTo>
                  <a:pt x="0" y="0"/>
                </a:moveTo>
                <a:lnTo>
                  <a:pt x="6585128" y="74950"/>
                </a:lnTo>
                <a:lnTo>
                  <a:pt x="5116091" y="856495"/>
                </a:lnTo>
                <a:lnTo>
                  <a:pt x="809469" y="85649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/>
          <a:lstStyle/>
          <a:p>
            <a:pPr algn="ctr">
              <a:defRPr/>
            </a:pPr>
            <a:r>
              <a:rPr lang="zh-CN" altLang="en-US" sz="6600" b="1" dirty="0">
                <a:ln w="12700">
                  <a:solidFill>
                    <a:srgbClr val="FFC000"/>
                  </a:solidFill>
                  <a:prstDash val="solid"/>
                </a:ln>
                <a:pattFill prst="trellis">
                  <a:fgClr>
                    <a:srgbClr val="FFC000"/>
                  </a:fgClr>
                  <a:bgClr>
                    <a:schemeClr val="bg1"/>
                  </a:bgClr>
                </a:pattFill>
              </a:rPr>
              <a:t>拓展练习闯关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1">
            <a:extLst>
              <a:ext uri="{FF2B5EF4-FFF2-40B4-BE49-F238E27FC236}">
                <a16:creationId xmlns:a16="http://schemas.microsoft.com/office/drawing/2014/main" id="{278BE1B8-FB5A-472D-82F4-AE0469983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1263650"/>
            <a:ext cx="868521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7.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*一个长方形的面积是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36cm</a:t>
            </a:r>
            <a:r>
              <a:rPr lang="en-US" altLang="zh-CN" sz="32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，用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表示它的长和宽，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成什么比例关系？如果把它们的关系用图象表示出来，图象是一条直线吗？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58026AF-1A0D-2792-34DB-5B7810DFF5B9}"/>
              </a:ext>
            </a:extLst>
          </p:cNvPr>
          <p:cNvSpPr txBox="1"/>
          <p:nvPr/>
        </p:nvSpPr>
        <p:spPr>
          <a:xfrm>
            <a:off x="1939925" y="4354205"/>
            <a:ext cx="1839913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8  12  16  20  24 28  32 36 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CB0CA7C-AEA5-929B-5C15-844884522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63328"/>
              </p:ext>
            </p:extLst>
          </p:nvPr>
        </p:nvGraphicFramePr>
        <p:xfrm>
          <a:off x="1444625" y="927452"/>
          <a:ext cx="6096000" cy="1036638"/>
        </p:xfrm>
        <a:graphic>
          <a:graphicData uri="http://schemas.openxmlformats.org/drawingml/2006/table">
            <a:tbl>
              <a:tblPr firstRow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i="1" dirty="0">
                          <a:latin typeface="+mj-lt"/>
                          <a:ea typeface="+mj-ea"/>
                        </a:rPr>
                        <a:t>x</a:t>
                      </a:r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/cm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9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12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18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36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i="1" dirty="0">
                          <a:latin typeface="+mj-lt"/>
                          <a:ea typeface="+mj-ea"/>
                        </a:rPr>
                        <a:t>y</a:t>
                      </a:r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/cm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4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3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2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1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506B4071-D658-B202-E3D1-82D9DA432D10}"/>
              </a:ext>
            </a:extLst>
          </p:cNvPr>
          <p:cNvSpPr txBox="1"/>
          <p:nvPr/>
        </p:nvSpPr>
        <p:spPr>
          <a:xfrm>
            <a:off x="964312" y="489780"/>
            <a:ext cx="17319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/>
              </a:rPr>
              <a:t>列举数据：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CD49910-8F67-0CE7-ADEF-C491AF50D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332735"/>
              </p:ext>
            </p:extLst>
          </p:nvPr>
        </p:nvGraphicFramePr>
        <p:xfrm>
          <a:off x="1697038" y="2044392"/>
          <a:ext cx="2439986" cy="2392368"/>
        </p:xfrm>
        <a:graphic>
          <a:graphicData uri="http://schemas.openxmlformats.org/drawingml/2006/table">
            <a:tbl>
              <a:tblPr firstRow="1" bandRow="1"/>
              <a:tblGrid>
                <a:gridCol w="203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31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1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35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31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5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31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9" name="组合 11">
            <a:extLst>
              <a:ext uri="{FF2B5EF4-FFF2-40B4-BE49-F238E27FC236}">
                <a16:creationId xmlns:a16="http://schemas.microsoft.com/office/drawing/2014/main" id="{4B8B5427-F2A8-C96B-F5F9-4286DADE3923}"/>
              </a:ext>
            </a:extLst>
          </p:cNvPr>
          <p:cNvGrpSpPr>
            <a:grpSpLocks/>
          </p:cNvGrpSpPr>
          <p:nvPr/>
        </p:nvGrpSpPr>
        <p:grpSpPr bwMode="auto">
          <a:xfrm>
            <a:off x="981075" y="1966605"/>
            <a:ext cx="4627563" cy="2729045"/>
            <a:chOff x="3907" y="930"/>
            <a:chExt cx="12913" cy="8375"/>
          </a:xfrm>
        </p:grpSpPr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97653970-113E-C52A-9586-08D7159462EE}"/>
                </a:ext>
              </a:extLst>
            </p:cNvPr>
            <p:cNvCxnSpPr>
              <a:cxnSpLocks/>
            </p:cNvCxnSpPr>
            <p:nvPr/>
          </p:nvCxnSpPr>
          <p:spPr>
            <a:xfrm>
              <a:off x="5862" y="8510"/>
              <a:ext cx="726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1852BAC2-DE28-2A15-7C0F-8850B55D84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2" y="1127"/>
              <a:ext cx="0" cy="736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F22D910-DADE-5F46-AF91-A9DFE8A55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1" y="8077"/>
              <a:ext cx="1108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 kern="0">
                  <a:solidFill>
                    <a:prstClr val="black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F1C7538-2EB9-9CB9-8894-DD0850363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17" y="7997"/>
              <a:ext cx="3703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 i="1" kern="0">
                  <a:solidFill>
                    <a:prstClr val="black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zh-CN" sz="2000" b="1" kern="0">
                  <a:solidFill>
                    <a:prstClr val="black"/>
                  </a:solidFill>
                  <a:latin typeface="Times New Roman" panose="02020603050405020304" pitchFamily="18" charset="0"/>
                </a:rPr>
                <a:t>/cm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477D450-15A3-BA4B-3195-A9084EBC3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7" y="930"/>
              <a:ext cx="2160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 i="1" kern="0">
                  <a:solidFill>
                    <a:prstClr val="black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zh-CN" sz="2000" b="1" kern="0">
                  <a:solidFill>
                    <a:prstClr val="black"/>
                  </a:solidFill>
                  <a:latin typeface="Times New Roman" panose="02020603050405020304" pitchFamily="18" charset="0"/>
                </a:rPr>
                <a:t>/cm</a:t>
              </a:r>
            </a:p>
          </p:txBody>
        </p: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6E2D6DA3-AA87-E631-6C16-ED671D7D8545}"/>
              </a:ext>
            </a:extLst>
          </p:cNvPr>
          <p:cNvSpPr/>
          <p:nvPr/>
        </p:nvSpPr>
        <p:spPr bwMode="auto">
          <a:xfrm>
            <a:off x="3502025" y="4368492"/>
            <a:ext cx="44450" cy="46038"/>
          </a:xfrm>
          <a:prstGeom prst="ellipse">
            <a:avLst/>
          </a:prstGeom>
          <a:solidFill>
            <a:srgbClr val="FF0000"/>
          </a:solidFill>
          <a:ln w="19050">
            <a:noFill/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C3D7B4F-3B38-4B3A-14D1-BBA67E109A3A}"/>
              </a:ext>
            </a:extLst>
          </p:cNvPr>
          <p:cNvSpPr txBox="1"/>
          <p:nvPr/>
        </p:nvSpPr>
        <p:spPr>
          <a:xfrm>
            <a:off x="1760538" y="4354205"/>
            <a:ext cx="261937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4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1B8FABC-334B-414B-5513-F597D6E81F87}"/>
              </a:ext>
            </a:extLst>
          </p:cNvPr>
          <p:cNvSpPr txBox="1"/>
          <p:nvPr/>
        </p:nvSpPr>
        <p:spPr>
          <a:xfrm>
            <a:off x="1416050" y="4044642"/>
            <a:ext cx="260350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4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DF57D71-5CCB-3E68-C273-E9CE0C658DEB}"/>
              </a:ext>
            </a:extLst>
          </p:cNvPr>
          <p:cNvSpPr txBox="1"/>
          <p:nvPr/>
        </p:nvSpPr>
        <p:spPr>
          <a:xfrm>
            <a:off x="1416050" y="3838267"/>
            <a:ext cx="260350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8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E1768FA-0A9D-ABAC-10E3-765FB6677CC2}"/>
              </a:ext>
            </a:extLst>
          </p:cNvPr>
          <p:cNvSpPr txBox="1"/>
          <p:nvPr/>
        </p:nvSpPr>
        <p:spPr>
          <a:xfrm>
            <a:off x="1376363" y="3446155"/>
            <a:ext cx="3556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16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AC71353-893A-444A-3FCD-85655CC7A5DD}"/>
              </a:ext>
            </a:extLst>
          </p:cNvPr>
          <p:cNvSpPr txBox="1"/>
          <p:nvPr/>
        </p:nvSpPr>
        <p:spPr>
          <a:xfrm>
            <a:off x="1376363" y="3635067"/>
            <a:ext cx="339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12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1D7788E-B470-D65B-0A9C-E2A77C7BA93E}"/>
              </a:ext>
            </a:extLst>
          </p:cNvPr>
          <p:cNvSpPr txBox="1"/>
          <p:nvPr/>
        </p:nvSpPr>
        <p:spPr>
          <a:xfrm>
            <a:off x="1376363" y="3230255"/>
            <a:ext cx="339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20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D5498A3-EF84-D9DA-95DB-145D99E1D59E}"/>
              </a:ext>
            </a:extLst>
          </p:cNvPr>
          <p:cNvSpPr txBox="1"/>
          <p:nvPr/>
        </p:nvSpPr>
        <p:spPr>
          <a:xfrm>
            <a:off x="1368425" y="3022292"/>
            <a:ext cx="339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28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FF2DC22-15C6-AAC6-FD39-7FD2B5C05DF3}"/>
              </a:ext>
            </a:extLst>
          </p:cNvPr>
          <p:cNvSpPr txBox="1"/>
          <p:nvPr/>
        </p:nvSpPr>
        <p:spPr>
          <a:xfrm>
            <a:off x="1360488" y="2820680"/>
            <a:ext cx="339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32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2E06364-9D6A-F7ED-5AF1-49AF20F51652}"/>
              </a:ext>
            </a:extLst>
          </p:cNvPr>
          <p:cNvSpPr txBox="1"/>
          <p:nvPr/>
        </p:nvSpPr>
        <p:spPr>
          <a:xfrm>
            <a:off x="1360488" y="2627005"/>
            <a:ext cx="339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36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11A6FAC-21D7-CACC-DDB6-F0B666364419}"/>
              </a:ext>
            </a:extLst>
          </p:cNvPr>
          <p:cNvSpPr/>
          <p:nvPr/>
        </p:nvSpPr>
        <p:spPr bwMode="auto">
          <a:xfrm>
            <a:off x="2576513" y="4327217"/>
            <a:ext cx="46037" cy="46038"/>
          </a:xfrm>
          <a:prstGeom prst="ellipse">
            <a:avLst/>
          </a:prstGeom>
          <a:solidFill>
            <a:srgbClr val="FF0000"/>
          </a:solidFill>
          <a:ln w="19050">
            <a:noFill/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86331418-5622-C773-715B-92CEA6A62040}"/>
              </a:ext>
            </a:extLst>
          </p:cNvPr>
          <p:cNvSpPr/>
          <p:nvPr/>
        </p:nvSpPr>
        <p:spPr bwMode="auto">
          <a:xfrm>
            <a:off x="2282825" y="4287530"/>
            <a:ext cx="44450" cy="46037"/>
          </a:xfrm>
          <a:prstGeom prst="ellipse">
            <a:avLst/>
          </a:prstGeom>
          <a:solidFill>
            <a:srgbClr val="FF0000"/>
          </a:solidFill>
          <a:ln w="19050">
            <a:noFill/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8FE2636D-6A7A-CAE1-A126-8DE5A6364E6F}"/>
              </a:ext>
            </a:extLst>
          </p:cNvPr>
          <p:cNvSpPr/>
          <p:nvPr/>
        </p:nvSpPr>
        <p:spPr bwMode="auto">
          <a:xfrm>
            <a:off x="2135188" y="4133542"/>
            <a:ext cx="46037" cy="44450"/>
          </a:xfrm>
          <a:prstGeom prst="ellipse">
            <a:avLst/>
          </a:prstGeom>
          <a:solidFill>
            <a:srgbClr val="FF0000"/>
          </a:solidFill>
          <a:ln w="19050">
            <a:noFill/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18B070C0-C7B1-3878-F037-06721CAF5983}"/>
              </a:ext>
            </a:extLst>
          </p:cNvPr>
          <p:cNvSpPr>
            <a:spLocks/>
          </p:cNvSpPr>
          <p:nvPr/>
        </p:nvSpPr>
        <p:spPr bwMode="auto">
          <a:xfrm>
            <a:off x="1881188" y="3622367"/>
            <a:ext cx="1731962" cy="776288"/>
          </a:xfrm>
          <a:custGeom>
            <a:avLst/>
            <a:gdLst>
              <a:gd name="T0" fmla="*/ 0 w 1732039"/>
              <a:gd name="T1" fmla="*/ 0 h 776792"/>
              <a:gd name="T2" fmla="*/ 286537 w 1732039"/>
              <a:gd name="T3" fmla="*/ 529855 h 776792"/>
              <a:gd name="T4" fmla="*/ 286537 w 1732039"/>
              <a:gd name="T5" fmla="*/ 529855 h 776792"/>
              <a:gd name="T6" fmla="*/ 418191 w 1732039"/>
              <a:gd name="T7" fmla="*/ 683436 h 776792"/>
              <a:gd name="T8" fmla="*/ 727972 w 1732039"/>
              <a:gd name="T9" fmla="*/ 729510 h 776792"/>
              <a:gd name="T10" fmla="*/ 1649550 w 1732039"/>
              <a:gd name="T11" fmla="*/ 767905 h 776792"/>
              <a:gd name="T12" fmla="*/ 1626317 w 1732039"/>
              <a:gd name="T13" fmla="*/ 760227 h 776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32039" h="776792">
                <a:moveTo>
                  <a:pt x="0" y="0"/>
                </a:moveTo>
                <a:lnTo>
                  <a:pt x="286719" y="534691"/>
                </a:lnTo>
                <a:cubicBezTo>
                  <a:pt x="308675" y="560521"/>
                  <a:pt x="344837" y="656094"/>
                  <a:pt x="418454" y="689674"/>
                </a:cubicBezTo>
                <a:cubicBezTo>
                  <a:pt x="492071" y="723254"/>
                  <a:pt x="523068" y="721962"/>
                  <a:pt x="728420" y="736169"/>
                </a:cubicBezTo>
                <a:cubicBezTo>
                  <a:pt x="933772" y="750376"/>
                  <a:pt x="1500752" y="769749"/>
                  <a:pt x="1650569" y="774915"/>
                </a:cubicBezTo>
                <a:cubicBezTo>
                  <a:pt x="1800386" y="780081"/>
                  <a:pt x="1713854" y="773623"/>
                  <a:pt x="1627322" y="767166"/>
                </a:cubicBezTo>
              </a:path>
            </a:pathLst>
          </a:custGeom>
          <a:noFill/>
          <a:ln w="2857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129A353-216A-24D5-28FF-5ED3A2FC7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3008313"/>
            <a:ext cx="3068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不是一条直线。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3" grpId="0" animBg="1"/>
      <p:bldP spid="44" grpId="0" animBg="1"/>
      <p:bldP spid="45" grpId="0" animBg="1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5">
            <a:extLst>
              <a:ext uri="{FF2B5EF4-FFF2-40B4-BE49-F238E27FC236}">
                <a16:creationId xmlns:a16="http://schemas.microsoft.com/office/drawing/2014/main" id="{B1465120-6CA9-47D2-B0A6-E2295344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801938"/>
            <a:ext cx="34353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E00F1C2-2F58-489F-9CF2-BE7EE3371815}"/>
              </a:ext>
            </a:extLst>
          </p:cNvPr>
          <p:cNvSpPr txBox="1"/>
          <p:nvPr/>
        </p:nvSpPr>
        <p:spPr>
          <a:xfrm>
            <a:off x="352425" y="1098550"/>
            <a:ext cx="2141538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+mj-ea"/>
              </a:rPr>
              <a:t>1.</a:t>
            </a:r>
            <a:r>
              <a:rPr lang="zh-CN" altLang="en-US" sz="3200" b="1" dirty="0">
                <a:latin typeface="+mj-lt"/>
                <a:ea typeface="+mj-ea"/>
              </a:rPr>
              <a:t>填一填。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B1F250-64CA-431A-9E78-E30EB363981B}"/>
              </a:ext>
            </a:extLst>
          </p:cNvPr>
          <p:cNvSpPr txBox="1"/>
          <p:nvPr/>
        </p:nvSpPr>
        <p:spPr>
          <a:xfrm>
            <a:off x="390525" y="1722438"/>
            <a:ext cx="884555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000" b="1" dirty="0">
                <a:latin typeface="+mj-lt"/>
                <a:ea typeface="+mj-ea"/>
              </a:rPr>
              <a:t>（</a:t>
            </a:r>
            <a:r>
              <a:rPr lang="en-US" altLang="zh-CN" sz="3000" b="1" dirty="0">
                <a:latin typeface="+mj-lt"/>
                <a:ea typeface="+mj-ea"/>
              </a:rPr>
              <a:t>1</a:t>
            </a:r>
            <a:r>
              <a:rPr lang="zh-CN" altLang="en-US" sz="3000" b="1" dirty="0">
                <a:latin typeface="+mj-lt"/>
                <a:ea typeface="+mj-ea"/>
              </a:rPr>
              <a:t>）如果</a:t>
            </a:r>
            <a:r>
              <a:rPr lang="en-US" altLang="zh-CN" sz="3000" b="1" i="1" dirty="0">
                <a:latin typeface="+mj-lt"/>
                <a:ea typeface="+mj-ea"/>
              </a:rPr>
              <a:t>x</a:t>
            </a:r>
            <a:r>
              <a:rPr lang="zh-CN" altLang="en-US" sz="3000" b="1" dirty="0">
                <a:latin typeface="+mj-lt"/>
                <a:ea typeface="+mj-ea"/>
              </a:rPr>
              <a:t>与</a:t>
            </a:r>
            <a:r>
              <a:rPr lang="en-US" altLang="zh-CN" sz="3000" b="1" i="1" dirty="0">
                <a:latin typeface="+mj-lt"/>
                <a:ea typeface="+mj-ea"/>
              </a:rPr>
              <a:t>y</a:t>
            </a:r>
            <a:r>
              <a:rPr lang="zh-CN" altLang="en-US" sz="3000" b="1" dirty="0">
                <a:latin typeface="+mj-lt"/>
                <a:ea typeface="+mj-ea"/>
              </a:rPr>
              <a:t>成正比例关系，？处应填（       ）；</a:t>
            </a:r>
            <a:endParaRPr lang="en-US" altLang="zh-CN" sz="3000" b="1" dirty="0">
              <a:latin typeface="+mj-lt"/>
              <a:ea typeface="+mj-ea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3000" b="1" dirty="0">
                <a:latin typeface="+mj-lt"/>
                <a:ea typeface="+mj-ea"/>
              </a:rPr>
              <a:t>         </a:t>
            </a:r>
            <a:r>
              <a:rPr lang="zh-CN" altLang="en-US" sz="3000" b="1" dirty="0">
                <a:latin typeface="+mj-lt"/>
                <a:ea typeface="+mj-ea"/>
              </a:rPr>
              <a:t> 如果</a:t>
            </a:r>
            <a:r>
              <a:rPr lang="en-US" altLang="zh-CN" sz="3000" b="1" i="1" dirty="0">
                <a:latin typeface="+mj-lt"/>
                <a:ea typeface="+mj-ea"/>
              </a:rPr>
              <a:t>x</a:t>
            </a:r>
            <a:r>
              <a:rPr lang="zh-CN" altLang="en-US" sz="3000" b="1" dirty="0">
                <a:latin typeface="+mj-lt"/>
                <a:ea typeface="+mj-ea"/>
              </a:rPr>
              <a:t>与</a:t>
            </a:r>
            <a:r>
              <a:rPr lang="en-US" altLang="zh-CN" sz="3000" b="1" i="1" dirty="0">
                <a:latin typeface="+mj-lt"/>
                <a:ea typeface="+mj-ea"/>
              </a:rPr>
              <a:t>y</a:t>
            </a:r>
            <a:r>
              <a:rPr lang="zh-CN" altLang="en-US" sz="3000" b="1" dirty="0">
                <a:latin typeface="+mj-lt"/>
                <a:ea typeface="+mj-ea"/>
              </a:rPr>
              <a:t>成反比例关系，？处应填（       ）。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FAC8F3-3F19-4EE5-A139-866FF2C2683E}"/>
              </a:ext>
            </a:extLst>
          </p:cNvPr>
          <p:cNvSpPr txBox="1"/>
          <p:nvPr/>
        </p:nvSpPr>
        <p:spPr>
          <a:xfrm>
            <a:off x="7434263" y="1627188"/>
            <a:ext cx="901700" cy="742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22.5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A7EA97A-60C2-4500-A510-15EB9BE52E42}"/>
              </a:ext>
            </a:extLst>
          </p:cNvPr>
          <p:cNvSpPr txBox="1"/>
          <p:nvPr/>
        </p:nvSpPr>
        <p:spPr>
          <a:xfrm>
            <a:off x="7539038" y="2189163"/>
            <a:ext cx="696912" cy="7413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3.6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03A200-0FC4-45A3-AF0C-C3BD46122499}"/>
              </a:ext>
            </a:extLst>
          </p:cNvPr>
          <p:cNvSpPr/>
          <p:nvPr/>
        </p:nvSpPr>
        <p:spPr>
          <a:xfrm>
            <a:off x="1789113" y="434975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3E2627F-8644-4971-891E-CFF587D7DF46}"/>
              </a:ext>
            </a:extLst>
          </p:cNvPr>
          <p:cNvSpPr/>
          <p:nvPr/>
        </p:nvSpPr>
        <p:spPr>
          <a:xfrm>
            <a:off x="184150" y="669925"/>
            <a:ext cx="1962150" cy="550863"/>
          </a:xfrm>
          <a:prstGeom prst="roundRect">
            <a:avLst>
              <a:gd name="adj" fmla="val 32184"/>
            </a:avLst>
          </a:prstGeom>
          <a:solidFill>
            <a:srgbClr val="009DB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A810968-B7B0-41AA-886F-EE60B5659E7D}"/>
              </a:ext>
            </a:extLst>
          </p:cNvPr>
          <p:cNvSpPr/>
          <p:nvPr/>
        </p:nvSpPr>
        <p:spPr>
          <a:xfrm>
            <a:off x="230188" y="1266825"/>
            <a:ext cx="867568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2.      =</a:t>
            </a:r>
            <a:r>
              <a:rPr lang="zh-CN" altLang="en-US" sz="3200" b="1" i="1" dirty="0">
                <a:latin typeface="+mn-lt"/>
                <a:ea typeface="黑体" panose="02010609060101010101" pitchFamily="49" charset="-122"/>
              </a:rPr>
              <a:t>c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，若</a:t>
            </a:r>
            <a:r>
              <a:rPr lang="zh-CN" altLang="en-US" sz="3200" b="1" i="1" dirty="0">
                <a:latin typeface="+mn-lt"/>
                <a:ea typeface="黑体" panose="02010609060101010101" pitchFamily="49" charset="-122"/>
              </a:rPr>
              <a:t>a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一定，</a:t>
            </a:r>
            <a:r>
              <a:rPr lang="zh-CN" altLang="en-US" sz="3200" b="1" i="1" dirty="0">
                <a:latin typeface="+mn-lt"/>
                <a:ea typeface="黑体" panose="02010609060101010101" pitchFamily="49" charset="-122"/>
              </a:rPr>
              <a:t>b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和</a:t>
            </a:r>
            <a:r>
              <a:rPr lang="zh-CN" altLang="en-US" sz="3200" b="1" i="1" dirty="0">
                <a:latin typeface="+mn-lt"/>
                <a:ea typeface="黑体" panose="02010609060101010101" pitchFamily="49" charset="-122"/>
              </a:rPr>
              <a:t>c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成(     )比例关系；若</a:t>
            </a:r>
            <a:r>
              <a:rPr lang="zh-CN" altLang="en-US" sz="3200" b="1" i="1" dirty="0">
                <a:latin typeface="+mn-lt"/>
                <a:ea typeface="黑体" panose="02010609060101010101" pitchFamily="49" charset="-122"/>
              </a:rPr>
              <a:t>b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一定，</a:t>
            </a:r>
            <a:r>
              <a:rPr lang="zh-CN" altLang="en-US" sz="3200" b="1" i="1" dirty="0">
                <a:latin typeface="+mn-lt"/>
                <a:ea typeface="黑体" panose="02010609060101010101" pitchFamily="49" charset="-122"/>
              </a:rPr>
              <a:t>a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和</a:t>
            </a:r>
            <a:r>
              <a:rPr lang="zh-CN" altLang="en-US" sz="3200" b="1" i="1" dirty="0">
                <a:latin typeface="+mn-lt"/>
                <a:ea typeface="黑体" panose="02010609060101010101" pitchFamily="49" charset="-122"/>
              </a:rPr>
              <a:t>c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成(      )比例关系；若</a:t>
            </a:r>
            <a:r>
              <a:rPr lang="zh-CN" altLang="en-US" sz="3200" b="1" i="1" dirty="0">
                <a:latin typeface="+mn-lt"/>
                <a:ea typeface="黑体" panose="02010609060101010101" pitchFamily="49" charset="-122"/>
              </a:rPr>
              <a:t>c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一定，</a:t>
            </a:r>
            <a:r>
              <a:rPr lang="zh-CN" altLang="en-US" sz="3200" b="1" i="1" dirty="0">
                <a:latin typeface="+mn-lt"/>
                <a:ea typeface="黑体" panose="02010609060101010101" pitchFamily="49" charset="-122"/>
              </a:rPr>
              <a:t>a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和</a:t>
            </a:r>
            <a:r>
              <a:rPr lang="en-US" altLang="zh-CN" sz="3200" b="1" i="1" dirty="0">
                <a:latin typeface="+mn-lt"/>
                <a:ea typeface="黑体" panose="02010609060101010101" pitchFamily="49" charset="-122"/>
              </a:rPr>
              <a:t>b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成(      )比例关系。</a:t>
            </a:r>
          </a:p>
        </p:txBody>
      </p:sp>
      <p:graphicFrame>
        <p:nvGraphicFramePr>
          <p:cNvPr id="40963" name="对象 3">
            <a:extLst>
              <a:ext uri="{FF2B5EF4-FFF2-40B4-BE49-F238E27FC236}">
                <a16:creationId xmlns:a16="http://schemas.microsoft.com/office/drawing/2014/main" id="{12C8E552-D7CC-46D1-B996-030AEAE811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875" y="1123950"/>
          <a:ext cx="4349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Equation.DSMT4">
                  <p:embed/>
                </p:oleObj>
              </mc:Choice>
              <mc:Fallback>
                <p:oleObj name="Equation" r:id="rId2" imgW="152334" imgH="393529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1123950"/>
                        <a:ext cx="43497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788E7924-FD2A-44E4-8B42-64D0267C01E1}"/>
              </a:ext>
            </a:extLst>
          </p:cNvPr>
          <p:cNvSpPr txBox="1"/>
          <p:nvPr/>
        </p:nvSpPr>
        <p:spPr>
          <a:xfrm>
            <a:off x="5427663" y="1289050"/>
            <a:ext cx="595312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E629F58-F612-4BD8-8477-2ABD04EA7BEF}"/>
              </a:ext>
            </a:extLst>
          </p:cNvPr>
          <p:cNvSpPr txBox="1"/>
          <p:nvPr/>
        </p:nvSpPr>
        <p:spPr>
          <a:xfrm>
            <a:off x="2990850" y="2039938"/>
            <a:ext cx="43497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正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9F4656F-94DC-4037-BC6A-8CC7299F0A11}"/>
              </a:ext>
            </a:extLst>
          </p:cNvPr>
          <p:cNvSpPr txBox="1"/>
          <p:nvPr/>
        </p:nvSpPr>
        <p:spPr>
          <a:xfrm>
            <a:off x="455613" y="2719388"/>
            <a:ext cx="630237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正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31BFD38-0FCF-4CD3-BD52-788473BDA450}"/>
              </a:ext>
            </a:extLst>
          </p:cNvPr>
          <p:cNvSpPr/>
          <p:nvPr/>
        </p:nvSpPr>
        <p:spPr>
          <a:xfrm>
            <a:off x="1789113" y="434975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68F8C02-A29C-48E6-A0BB-3935C57C5B43}"/>
              </a:ext>
            </a:extLst>
          </p:cNvPr>
          <p:cNvSpPr txBox="1"/>
          <p:nvPr/>
        </p:nvSpPr>
        <p:spPr>
          <a:xfrm>
            <a:off x="661988" y="511175"/>
            <a:ext cx="5437187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+mj-ea"/>
              </a:rPr>
              <a:t>3.</a:t>
            </a:r>
            <a:r>
              <a:rPr lang="zh-CN" altLang="en-US" sz="3200" b="1" dirty="0">
                <a:latin typeface="+mj-lt"/>
                <a:ea typeface="+mj-ea"/>
              </a:rPr>
              <a:t>根据表中的数据解答问题。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C5B069-0210-40A5-BD5B-47742FBD5A04}"/>
              </a:ext>
            </a:extLst>
          </p:cNvPr>
          <p:cNvSpPr/>
          <p:nvPr/>
        </p:nvSpPr>
        <p:spPr>
          <a:xfrm>
            <a:off x="661988" y="2614613"/>
            <a:ext cx="4068762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）在图中描出表示苹果的总价与相对应质量的点，并把它们按顺序连起来。</a:t>
            </a:r>
          </a:p>
        </p:txBody>
      </p:sp>
      <p:pic>
        <p:nvPicPr>
          <p:cNvPr id="41988" name="图片 3">
            <a:extLst>
              <a:ext uri="{FF2B5EF4-FFF2-40B4-BE49-F238E27FC236}">
                <a16:creationId xmlns:a16="http://schemas.microsoft.com/office/drawing/2014/main" id="{EEB90698-FA91-4DEA-A831-36071815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343025"/>
            <a:ext cx="75565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图片 5">
            <a:extLst>
              <a:ext uri="{FF2B5EF4-FFF2-40B4-BE49-F238E27FC236}">
                <a16:creationId xmlns:a16="http://schemas.microsoft.com/office/drawing/2014/main" id="{5A5C44B0-1985-4FFA-A754-472F19180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747963"/>
            <a:ext cx="35258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38DEB78-CADF-4635-8273-13CD2BD619AC}"/>
              </a:ext>
            </a:extLst>
          </p:cNvPr>
          <p:cNvCxnSpPr>
            <a:cxnSpLocks/>
          </p:cNvCxnSpPr>
          <p:nvPr/>
        </p:nvCxnSpPr>
        <p:spPr>
          <a:xfrm flipV="1">
            <a:off x="5526088" y="3052763"/>
            <a:ext cx="1612900" cy="1066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5941C8C-9AF3-44E2-BF72-5817E4B236AC}"/>
              </a:ext>
            </a:extLst>
          </p:cNvPr>
          <p:cNvSpPr/>
          <p:nvPr/>
        </p:nvSpPr>
        <p:spPr>
          <a:xfrm>
            <a:off x="1789113" y="434975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5FCB445-A316-434E-92A8-1A52734260A5}"/>
              </a:ext>
            </a:extLst>
          </p:cNvPr>
          <p:cNvSpPr/>
          <p:nvPr/>
        </p:nvSpPr>
        <p:spPr>
          <a:xfrm>
            <a:off x="107950" y="719138"/>
            <a:ext cx="886301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）如果买3.5kg苹果，需要多少钱？</a:t>
            </a:r>
            <a:endParaRPr lang="en-US" altLang="zh-CN" sz="3200" b="1" dirty="0">
              <a:latin typeface="+mn-lt"/>
              <a:ea typeface="黑体" panose="02010609060101010101" pitchFamily="49" charset="-122"/>
            </a:endParaRPr>
          </a:p>
          <a:p>
            <a:pPr algn="just"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）小军买苹果花的钱是小洋的3倍，小军买的苹果的质量是小洋的几倍？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2612C65-F21F-47D8-826C-45531250DB29}"/>
              </a:ext>
            </a:extLst>
          </p:cNvPr>
          <p:cNvSpPr/>
          <p:nvPr/>
        </p:nvSpPr>
        <p:spPr>
          <a:xfrm>
            <a:off x="107950" y="2311400"/>
            <a:ext cx="8863013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）3.5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7.5=26.25(元)</a:t>
            </a:r>
          </a:p>
          <a:p>
            <a:pPr algn="just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）苹果的总价和质量成正比例关系，小军买苹果花的钱是小洋的3倍，所以小军买的苹果的质量是小洋的3倍。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0C4286-163B-45C9-83F8-29259D843B1D}"/>
              </a:ext>
            </a:extLst>
          </p:cNvPr>
          <p:cNvSpPr/>
          <p:nvPr/>
        </p:nvSpPr>
        <p:spPr>
          <a:xfrm>
            <a:off x="1789113" y="434975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8">
            <a:extLst>
              <a:ext uri="{FF2B5EF4-FFF2-40B4-BE49-F238E27FC236}">
                <a16:creationId xmlns:a16="http://schemas.microsoft.com/office/drawing/2014/main" id="{3A553246-88CC-403C-8367-006A226C2320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46085" name="图片 9">
              <a:extLst>
                <a:ext uri="{FF2B5EF4-FFF2-40B4-BE49-F238E27FC236}">
                  <a16:creationId xmlns:a16="http://schemas.microsoft.com/office/drawing/2014/main" id="{BB8EC3A1-F7B0-4E6C-866F-29E18B06F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6" name="矩形 2">
              <a:extLst>
                <a:ext uri="{FF2B5EF4-FFF2-40B4-BE49-F238E27FC236}">
                  <a16:creationId xmlns:a16="http://schemas.microsoft.com/office/drawing/2014/main" id="{CF27C20D-1D37-4798-ABD7-FA3D6AD9F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pic>
        <p:nvPicPr>
          <p:cNvPr id="46083" name="图片 1">
            <a:extLst>
              <a:ext uri="{FF2B5EF4-FFF2-40B4-BE49-F238E27FC236}">
                <a16:creationId xmlns:a16="http://schemas.microsoft.com/office/drawing/2014/main" id="{50D38D58-F5B8-4D2C-8656-AFBAE1751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8495" y="2757761"/>
            <a:ext cx="1616737" cy="227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: 圆角 10">
            <a:extLst>
              <a:ext uri="{FF2B5EF4-FFF2-40B4-BE49-F238E27FC236}">
                <a16:creationId xmlns:a16="http://schemas.microsoft.com/office/drawing/2014/main" id="{F3E2627F-8644-4971-891E-CFF587D7DF46}"/>
              </a:ext>
            </a:extLst>
          </p:cNvPr>
          <p:cNvSpPr/>
          <p:nvPr/>
        </p:nvSpPr>
        <p:spPr>
          <a:xfrm>
            <a:off x="184150" y="669925"/>
            <a:ext cx="1962150" cy="550863"/>
          </a:xfrm>
          <a:prstGeom prst="roundRect">
            <a:avLst>
              <a:gd name="adj" fmla="val 32184"/>
            </a:avLst>
          </a:prstGeom>
          <a:solidFill>
            <a:srgbClr val="009DB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F35D572E-D1FB-4392-8026-34B997D91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773113"/>
            <a:ext cx="7562850" cy="2571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</a:rPr>
              <a:t>当路程一定时，速度和时间。</a:t>
            </a:r>
            <a:endParaRPr lang="en-US" altLang="zh-CN" sz="3200" b="1" dirty="0">
              <a:solidFill>
                <a:srgbClr val="000000"/>
              </a:solidFill>
              <a:latin typeface="+mn-lt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solidFill>
                <a:srgbClr val="000000"/>
              </a:solidFill>
              <a:latin typeface="+mn-lt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solidFill>
                <a:srgbClr val="000000"/>
              </a:solidFill>
              <a:latin typeface="+mn-lt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solidFill>
                <a:srgbClr val="000000"/>
              </a:solidFill>
              <a:latin typeface="+mn-lt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  <a:ea typeface="+mj-ea"/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</a:rPr>
              <a:t>当时间一定时，路程和速度。</a:t>
            </a:r>
            <a:endParaRPr lang="en-US" sz="3200" b="1" dirty="0">
              <a:solidFill>
                <a:srgbClr val="FF0000"/>
              </a:solidFill>
              <a:latin typeface="+mn-lt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solidFill>
                <a:srgbClr val="000000"/>
              </a:solidFill>
              <a:latin typeface="+mn-lt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48AA683-D509-430D-8FDF-A83C96061D5D}"/>
              </a:ext>
            </a:extLst>
          </p:cNvPr>
          <p:cNvSpPr/>
          <p:nvPr/>
        </p:nvSpPr>
        <p:spPr>
          <a:xfrm>
            <a:off x="1639888" y="1319213"/>
            <a:ext cx="6199187" cy="1160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速度</a:t>
            </a:r>
            <a:r>
              <a:rPr lang="en-US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时间＝路程（一定）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所以速度和时间成反比例关系。</a:t>
            </a:r>
            <a:endParaRPr lang="zh-CN" altLang="zh-CN" sz="28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3B9955-36CD-4E65-B8CE-0036B43BB60E}"/>
              </a:ext>
            </a:extLst>
          </p:cNvPr>
          <p:cNvSpPr/>
          <p:nvPr/>
        </p:nvSpPr>
        <p:spPr>
          <a:xfrm>
            <a:off x="1639888" y="3344863"/>
            <a:ext cx="5641975" cy="1158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路程÷速度＝时间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（一定）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所以路程和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速度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成正比例关系。</a:t>
            </a:r>
          </a:p>
        </p:txBody>
      </p:sp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5B9F9943-3BA2-4FDF-9A76-AC401F6D0AD9}"/>
              </a:ext>
            </a:extLst>
          </p:cNvPr>
          <p:cNvSpPr/>
          <p:nvPr/>
        </p:nvSpPr>
        <p:spPr bwMode="auto">
          <a:xfrm>
            <a:off x="2417763" y="1501775"/>
            <a:ext cx="5845175" cy="1693863"/>
          </a:xfrm>
          <a:prstGeom prst="cloudCallout">
            <a:avLst>
              <a:gd name="adj1" fmla="val -47495"/>
              <a:gd name="adj2" fmla="val 53044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363C8BA-472E-4056-B56A-370474107675}"/>
              </a:ext>
            </a:extLst>
          </p:cNvPr>
          <p:cNvSpPr txBox="1"/>
          <p:nvPr/>
        </p:nvSpPr>
        <p:spPr>
          <a:xfrm>
            <a:off x="2722563" y="1924050"/>
            <a:ext cx="5540375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还能举出其他类似的例子吗？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98C40EB8-FF2F-4917-8E47-E8F388E9F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481013"/>
            <a:ext cx="5133975" cy="432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当总价一定时，单价和数量。</a:t>
            </a:r>
            <a:endParaRPr lang="en-US" sz="2800" b="1" dirty="0">
              <a:solidFill>
                <a:srgbClr val="FF0000"/>
              </a:solidFill>
              <a:latin typeface="+mn-lt"/>
              <a:ea typeface="+mj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000000"/>
              </a:solidFill>
              <a:latin typeface="+mn-lt"/>
              <a:ea typeface="+mj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当单价一定时，总价和数量。</a:t>
            </a:r>
            <a:endParaRPr lang="en-US" altLang="zh-CN" sz="2800" b="1" dirty="0">
              <a:solidFill>
                <a:srgbClr val="000000"/>
              </a:solidFill>
              <a:latin typeface="+mn-lt"/>
              <a:ea typeface="+mj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000000"/>
              </a:solidFill>
              <a:latin typeface="+mn-lt"/>
              <a:ea typeface="+mj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3.</a:t>
            </a:r>
            <a:r>
              <a:rPr lang="zh-CN" altLang="zh-CN" sz="2800" b="1" kern="100" dirty="0">
                <a:solidFill>
                  <a:prstClr val="black"/>
                </a:solidFill>
                <a:latin typeface="+mn-lt"/>
                <a:ea typeface="+mj-ea"/>
                <a:cs typeface="Times New Roman" panose="02020603050405020304" pitchFamily="18" charset="0"/>
              </a:rPr>
              <a:t>当</a:t>
            </a:r>
            <a:r>
              <a:rPr lang="zh-CN" altLang="en-US" sz="2800" b="1" kern="100" dirty="0">
                <a:solidFill>
                  <a:prstClr val="black"/>
                </a:solidFill>
                <a:latin typeface="+mn-lt"/>
                <a:ea typeface="+mj-ea"/>
                <a:cs typeface="Times New Roman" panose="02020603050405020304" pitchFamily="18" charset="0"/>
              </a:rPr>
              <a:t>数量</a:t>
            </a:r>
            <a:r>
              <a:rPr lang="zh-CN" altLang="zh-CN" sz="2800" b="1" kern="100" dirty="0">
                <a:solidFill>
                  <a:prstClr val="black"/>
                </a:solidFill>
                <a:latin typeface="+mn-lt"/>
                <a:ea typeface="+mj-ea"/>
                <a:cs typeface="Times New Roman" panose="02020603050405020304" pitchFamily="18" charset="0"/>
              </a:rPr>
              <a:t>一定时，</a:t>
            </a:r>
            <a:r>
              <a:rPr lang="zh-CN" altLang="en-US" sz="2800" b="1" kern="100" dirty="0">
                <a:solidFill>
                  <a:prstClr val="black"/>
                </a:solidFill>
                <a:latin typeface="+mn-lt"/>
                <a:ea typeface="+mj-ea"/>
                <a:cs typeface="Times New Roman" panose="02020603050405020304" pitchFamily="18" charset="0"/>
              </a:rPr>
              <a:t>总价</a:t>
            </a:r>
            <a:r>
              <a:rPr lang="zh-CN" altLang="zh-CN" sz="2800" b="1" kern="100" dirty="0">
                <a:solidFill>
                  <a:prstClr val="black"/>
                </a:solidFill>
                <a:latin typeface="+mn-lt"/>
                <a:ea typeface="+mj-ea"/>
                <a:cs typeface="Times New Roman" panose="02020603050405020304" pitchFamily="18" charset="0"/>
              </a:rPr>
              <a:t>和</a:t>
            </a:r>
            <a:r>
              <a:rPr lang="zh-CN" altLang="en-US" sz="2800" b="1" kern="100" dirty="0">
                <a:solidFill>
                  <a:prstClr val="black"/>
                </a:solidFill>
                <a:latin typeface="+mn-lt"/>
                <a:ea typeface="+mj-ea"/>
                <a:cs typeface="Times New Roman" panose="02020603050405020304" pitchFamily="18" charset="0"/>
              </a:rPr>
              <a:t>单价</a:t>
            </a:r>
            <a:r>
              <a:rPr lang="zh-CN" altLang="zh-CN" sz="2800" b="1" kern="100" dirty="0">
                <a:solidFill>
                  <a:prstClr val="black"/>
                </a:solidFill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CB7A266-6027-4E85-BC81-30C37AD52607}"/>
              </a:ext>
            </a:extLst>
          </p:cNvPr>
          <p:cNvSpPr/>
          <p:nvPr/>
        </p:nvSpPr>
        <p:spPr>
          <a:xfrm>
            <a:off x="2430463" y="2360613"/>
            <a:ext cx="4516437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总价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数量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单价（一定）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总价和数量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成正比例关系。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B45C4F-B82D-418D-BB01-5A8C43950410}"/>
              </a:ext>
            </a:extLst>
          </p:cNvPr>
          <p:cNvSpPr/>
          <p:nvPr/>
        </p:nvSpPr>
        <p:spPr>
          <a:xfrm>
            <a:off x="2430463" y="1073150"/>
            <a:ext cx="4516437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单价</a:t>
            </a:r>
            <a:r>
              <a:rPr lang="en-US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数量＝总价（一定）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所以单价和数量成反比例关系。</a:t>
            </a:r>
            <a:endParaRPr lang="zh-CN" altLang="zh-CN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7F380A-A993-4353-A24B-7ACFF167CB6B}"/>
              </a:ext>
            </a:extLst>
          </p:cNvPr>
          <p:cNvSpPr/>
          <p:nvPr/>
        </p:nvSpPr>
        <p:spPr>
          <a:xfrm>
            <a:off x="2430463" y="3648075"/>
            <a:ext cx="45164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总价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单价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数量（一定）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总价和单价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成正比例关系。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FD212F95-0ABB-4EF2-BE17-E7BB0B48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576263"/>
            <a:ext cx="7612063" cy="432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当工作总量一定时，工作时间和工作效率。</a:t>
            </a:r>
            <a:endParaRPr 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000000"/>
              </a:solidFill>
              <a:latin typeface="+mn-lt"/>
              <a:ea typeface="黑体" panose="02010609060101010101" pitchFamily="49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当工作效率一定时，工作总量和工作时间。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sz="2800" b="1" dirty="0">
              <a:solidFill>
                <a:srgbClr val="000000"/>
              </a:solidFill>
              <a:latin typeface="+mn-lt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3.</a:t>
            </a:r>
            <a:r>
              <a:rPr lang="zh-CN" altLang="en-US" sz="2800" b="1" kern="10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当工作时间一定时，工作总量和工作效率。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zh-CN" altLang="zh-CN" sz="2800" b="1" kern="100" dirty="0">
              <a:solidFill>
                <a:prstClr val="black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DCF3D05-30A0-4003-90BC-78A1E9D0AD85}"/>
              </a:ext>
            </a:extLst>
          </p:cNvPr>
          <p:cNvSpPr/>
          <p:nvPr/>
        </p:nvSpPr>
        <p:spPr>
          <a:xfrm>
            <a:off x="1587500" y="2420938"/>
            <a:ext cx="606425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工作总量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工作时间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工作效率（一定）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工作总量和工作时间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成正比例关系。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256EE1-D13E-4053-9ADD-5B1E75C3F70B}"/>
              </a:ext>
            </a:extLst>
          </p:cNvPr>
          <p:cNvSpPr/>
          <p:nvPr/>
        </p:nvSpPr>
        <p:spPr>
          <a:xfrm>
            <a:off x="1587500" y="1084263"/>
            <a:ext cx="606425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工作效率</a:t>
            </a:r>
            <a:r>
              <a:rPr lang="en-US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工作时间＝工作总量（一定）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所以工作时间和工作效率成反比例关系。</a:t>
            </a:r>
            <a:endParaRPr lang="zh-CN" altLang="zh-CN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9BD0EB-758D-4F2D-A45A-69B6B8C3A08C}"/>
              </a:ext>
            </a:extLst>
          </p:cNvPr>
          <p:cNvSpPr/>
          <p:nvPr/>
        </p:nvSpPr>
        <p:spPr>
          <a:xfrm>
            <a:off x="1587500" y="3662363"/>
            <a:ext cx="606425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工作总量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工作效率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工作时间（一定）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工作总量和工作效率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成正比例关系。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A86A72A-8A00-4CDA-9F2B-BF2B279D6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902586"/>
              </p:ext>
            </p:extLst>
          </p:nvPr>
        </p:nvGraphicFramePr>
        <p:xfrm>
          <a:off x="212725" y="741363"/>
          <a:ext cx="8655050" cy="37369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08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6">
                  <a:extLst>
                    <a:ext uri="{9D8B030D-6E8A-4147-A177-3AD203B41FA5}">
                      <a16:colId xmlns:a16="http://schemas.microsoft.com/office/drawing/2014/main" val="415136234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indent="558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CN" sz="2400" kern="0" dirty="0">
                        <a:effectLst/>
                      </a:endParaRPr>
                    </a:p>
                    <a:p>
                      <a:pPr indent="55880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</a:rPr>
                        <a:t>正</a:t>
                      </a:r>
                      <a:r>
                        <a:rPr lang="en-US" sz="2400" kern="0" dirty="0">
                          <a:effectLst/>
                        </a:rPr>
                        <a:t>   </a:t>
                      </a:r>
                      <a:r>
                        <a:rPr lang="zh-CN" sz="2400" kern="0" dirty="0">
                          <a:effectLst/>
                        </a:rPr>
                        <a:t>比</a:t>
                      </a:r>
                      <a:r>
                        <a:rPr lang="en-US" sz="2400" kern="0" dirty="0">
                          <a:effectLst/>
                        </a:rPr>
                        <a:t>   </a:t>
                      </a:r>
                      <a:r>
                        <a:rPr lang="zh-CN" sz="2400" kern="0" dirty="0">
                          <a:effectLst/>
                        </a:rPr>
                        <a:t>例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62865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CN" sz="2400" kern="0" dirty="0">
                        <a:effectLst/>
                      </a:endParaRPr>
                    </a:p>
                    <a:p>
                      <a:pPr indent="628650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</a:rPr>
                        <a:t>反</a:t>
                      </a:r>
                      <a:r>
                        <a:rPr lang="en-US" sz="2400" kern="0" dirty="0">
                          <a:effectLst/>
                        </a:rPr>
                        <a:t>   </a:t>
                      </a:r>
                      <a:r>
                        <a:rPr lang="zh-CN" sz="2400" kern="0" dirty="0">
                          <a:effectLst/>
                        </a:rPr>
                        <a:t>比</a:t>
                      </a:r>
                      <a:r>
                        <a:rPr lang="en-US" sz="2400" kern="0" dirty="0">
                          <a:effectLst/>
                        </a:rPr>
                        <a:t>   </a:t>
                      </a:r>
                      <a:r>
                        <a:rPr lang="zh-CN" sz="2400" kern="0" dirty="0">
                          <a:effectLst/>
                        </a:rPr>
                        <a:t>例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42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CN" sz="2400" kern="0" dirty="0">
                        <a:effectLst/>
                      </a:endParaRP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</a:rPr>
                        <a:t>相同点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9533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CN" sz="2400" kern="0" dirty="0">
                        <a:effectLst/>
                      </a:endParaRP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CN" sz="2400" kern="0" dirty="0">
                        <a:effectLst/>
                      </a:endParaRP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</a:rPr>
                        <a:t>不同点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11230048-6028-4552-9607-6E933E794BCA}"/>
              </a:ext>
            </a:extLst>
          </p:cNvPr>
          <p:cNvSpPr/>
          <p:nvPr/>
        </p:nvSpPr>
        <p:spPr>
          <a:xfrm>
            <a:off x="2670175" y="1422400"/>
            <a:ext cx="57054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．都有两种相关联的量。</a:t>
            </a:r>
            <a:endParaRPr lang="zh-CN" altLang="en-US" sz="2400" b="1" kern="100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．一种量随着另一种量变化。</a:t>
            </a:r>
            <a:endParaRPr lang="zh-CN" altLang="en-US" sz="2400" b="1" kern="100" dirty="0">
              <a:solidFill>
                <a:srgbClr val="FF0000"/>
              </a:solidFill>
              <a:latin typeface="+mn-lt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3C1FB9-CAF8-4166-9526-658776EBE021}"/>
              </a:ext>
            </a:extLst>
          </p:cNvPr>
          <p:cNvSpPr/>
          <p:nvPr/>
        </p:nvSpPr>
        <p:spPr>
          <a:xfrm>
            <a:off x="1293813" y="2400300"/>
            <a:ext cx="3575050" cy="2093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zh-CN" altLang="en-US" sz="26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变化方向相同，一种量扩大或缩小，另一种量也扩大或缩小。</a:t>
            </a:r>
            <a:endParaRPr lang="zh-CN" altLang="en-US" sz="2600" b="1" kern="100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zh-CN" altLang="en-US" sz="26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相对应的每两个数的比值（商）是一定的。</a:t>
            </a:r>
            <a:endParaRPr lang="zh-CN" altLang="en-US" sz="2600" b="1" kern="100" dirty="0">
              <a:solidFill>
                <a:srgbClr val="FF0000"/>
              </a:solidFill>
              <a:latin typeface="+mn-lt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D345828-253F-48D2-96E6-269DDB9978EC}"/>
              </a:ext>
            </a:extLst>
          </p:cNvPr>
          <p:cNvSpPr/>
          <p:nvPr/>
        </p:nvSpPr>
        <p:spPr>
          <a:xfrm>
            <a:off x="5000625" y="2400300"/>
            <a:ext cx="3867150" cy="209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26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．变化方向相反，一种量扩大（缩小），另一种量反而缩小（扩大）。</a:t>
            </a:r>
            <a:endParaRPr lang="zh-CN" altLang="en-US" sz="2600" b="1" kern="100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6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．相对应的每两个数的乘积是一定的。</a:t>
            </a:r>
            <a:endParaRPr lang="zh-CN" altLang="en-US" sz="2600" b="1" kern="100" dirty="0">
              <a:solidFill>
                <a:srgbClr val="FF0000"/>
              </a:solidFill>
              <a:latin typeface="+mn-lt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5">
            <a:extLst>
              <a:ext uri="{FF2B5EF4-FFF2-40B4-BE49-F238E27FC236}">
                <a16:creationId xmlns:a16="http://schemas.microsoft.com/office/drawing/2014/main" id="{CBAEFACF-4851-4AD4-8917-61BF0294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85750"/>
            <a:ext cx="7337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FEF123BE-567D-4078-BFFA-C73F1BDD9A18}"/>
              </a:ext>
            </a:extLst>
          </p:cNvPr>
          <p:cNvSpPr/>
          <p:nvPr/>
        </p:nvSpPr>
        <p:spPr>
          <a:xfrm>
            <a:off x="944165" y="983737"/>
            <a:ext cx="6585128" cy="856495"/>
          </a:xfrm>
          <a:custGeom>
            <a:avLst/>
            <a:gdLst>
              <a:gd name="connsiteX0" fmla="*/ 0 w 4306622"/>
              <a:gd name="connsiteY0" fmla="*/ 0 h 1103833"/>
              <a:gd name="connsiteX1" fmla="*/ 4306622 w 4306622"/>
              <a:gd name="connsiteY1" fmla="*/ 0 h 1103833"/>
              <a:gd name="connsiteX2" fmla="*/ 4306622 w 4306622"/>
              <a:gd name="connsiteY2" fmla="*/ 1103833 h 1103833"/>
              <a:gd name="connsiteX3" fmla="*/ 0 w 4306622"/>
              <a:gd name="connsiteY3" fmla="*/ 1103833 h 1103833"/>
              <a:gd name="connsiteX4" fmla="*/ 0 w 4306622"/>
              <a:gd name="connsiteY4" fmla="*/ 0 h 1103833"/>
              <a:gd name="connsiteX0" fmla="*/ 0 w 5116091"/>
              <a:gd name="connsiteY0" fmla="*/ 247338 h 1103833"/>
              <a:gd name="connsiteX1" fmla="*/ 5116091 w 5116091"/>
              <a:gd name="connsiteY1" fmla="*/ 0 h 1103833"/>
              <a:gd name="connsiteX2" fmla="*/ 5116091 w 5116091"/>
              <a:gd name="connsiteY2" fmla="*/ 1103833 h 1103833"/>
              <a:gd name="connsiteX3" fmla="*/ 809469 w 5116091"/>
              <a:gd name="connsiteY3" fmla="*/ 1103833 h 1103833"/>
              <a:gd name="connsiteX4" fmla="*/ 0 w 5116091"/>
              <a:gd name="connsiteY4" fmla="*/ 247338 h 1103833"/>
              <a:gd name="connsiteX0" fmla="*/ 0 w 6585128"/>
              <a:gd name="connsiteY0" fmla="*/ 0 h 856495"/>
              <a:gd name="connsiteX1" fmla="*/ 6585128 w 6585128"/>
              <a:gd name="connsiteY1" fmla="*/ 74950 h 856495"/>
              <a:gd name="connsiteX2" fmla="*/ 5116091 w 6585128"/>
              <a:gd name="connsiteY2" fmla="*/ 856495 h 856495"/>
              <a:gd name="connsiteX3" fmla="*/ 809469 w 6585128"/>
              <a:gd name="connsiteY3" fmla="*/ 856495 h 856495"/>
              <a:gd name="connsiteX4" fmla="*/ 0 w 6585128"/>
              <a:gd name="connsiteY4" fmla="*/ 0 h 85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128" h="856495">
                <a:moveTo>
                  <a:pt x="0" y="0"/>
                </a:moveTo>
                <a:lnTo>
                  <a:pt x="6585128" y="74950"/>
                </a:lnTo>
                <a:lnTo>
                  <a:pt x="5116091" y="856495"/>
                </a:lnTo>
                <a:lnTo>
                  <a:pt x="809469" y="85649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/>
          <a:lstStyle/>
          <a:p>
            <a:pPr algn="ctr">
              <a:defRPr/>
            </a:pPr>
            <a:r>
              <a:rPr lang="zh-CN" altLang="en-US" sz="6600" b="1" dirty="0">
                <a:ln w="12700">
                  <a:solidFill>
                    <a:srgbClr val="FFC000"/>
                  </a:solidFill>
                  <a:prstDash val="solid"/>
                </a:ln>
                <a:pattFill prst="trellis">
                  <a:fgClr>
                    <a:srgbClr val="FFC000"/>
                  </a:fgClr>
                  <a:bgClr>
                    <a:schemeClr val="bg1"/>
                  </a:bgClr>
                </a:pattFill>
              </a:rPr>
              <a:t>基础练习闯关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">
            <a:extLst>
              <a:ext uri="{FF2B5EF4-FFF2-40B4-BE49-F238E27FC236}">
                <a16:creationId xmlns:a16="http://schemas.microsoft.com/office/drawing/2014/main" id="{70E27F4B-9157-4B23-B773-1161D70DB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31" y="1350963"/>
            <a:ext cx="9021679" cy="59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已知一种铅笔每支售价</a:t>
            </a: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0.5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元，把下表填写完整。</a:t>
            </a:r>
          </a:p>
        </p:txBody>
      </p:sp>
      <p:sp>
        <p:nvSpPr>
          <p:cNvPr id="18435" name="文本框 2">
            <a:extLst>
              <a:ext uri="{FF2B5EF4-FFF2-40B4-BE49-F238E27FC236}">
                <a16:creationId xmlns:a16="http://schemas.microsoft.com/office/drawing/2014/main" id="{5CDDB06D-7940-4D5F-B13A-27805A8E4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146425"/>
            <a:ext cx="82375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）把铅笔的数量与总价所对应的点在图中描出来，并连线。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988EC83B-8B83-4475-BC66-FCE553899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03229"/>
              </p:ext>
            </p:extLst>
          </p:nvPr>
        </p:nvGraphicFramePr>
        <p:xfrm>
          <a:off x="576263" y="2051050"/>
          <a:ext cx="8032750" cy="10207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33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0381"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数量</a:t>
                      </a:r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支</a:t>
                      </a: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0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1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2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3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4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5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6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…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381"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总价</a:t>
                      </a:r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元</a:t>
                      </a: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0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0.5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1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latin typeface="+mn-lt"/>
                          <a:ea typeface="+mn-ea"/>
                        </a:rPr>
                        <a:t>…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46" marR="91446" marT="45748" marB="457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164427F2-04CF-4F75-9227-C96B5D9AD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2465388"/>
            <a:ext cx="6969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25BF47-999C-4C43-9E26-51F644A8D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2455863"/>
            <a:ext cx="3905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CE6ABA-54D2-4DD2-9E52-8DB86925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2439988"/>
            <a:ext cx="696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2C98811-8A11-4120-A27A-55A61A4BF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2439988"/>
            <a:ext cx="3905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: 圆角 10">
            <a:extLst>
              <a:ext uri="{FF2B5EF4-FFF2-40B4-BE49-F238E27FC236}">
                <a16:creationId xmlns:a16="http://schemas.microsoft.com/office/drawing/2014/main" id="{F3E2627F-8644-4971-891E-CFF587D7DF46}"/>
              </a:ext>
            </a:extLst>
          </p:cNvPr>
          <p:cNvSpPr/>
          <p:nvPr/>
        </p:nvSpPr>
        <p:spPr>
          <a:xfrm>
            <a:off x="184150" y="669925"/>
            <a:ext cx="1962150" cy="550863"/>
          </a:xfrm>
          <a:prstGeom prst="roundRect">
            <a:avLst>
              <a:gd name="adj" fmla="val 32184"/>
            </a:avLst>
          </a:prstGeom>
          <a:solidFill>
            <a:srgbClr val="009DB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E3874A6-4A86-40AC-B736-109655917BEC}"/>
              </a:ext>
            </a:extLst>
          </p:cNvPr>
          <p:cNvGrpSpPr/>
          <p:nvPr/>
        </p:nvGrpSpPr>
        <p:grpSpPr>
          <a:xfrm>
            <a:off x="129777" y="642938"/>
            <a:ext cx="4850211" cy="3863975"/>
            <a:chOff x="129777" y="642938"/>
            <a:chExt cx="4850211" cy="3863975"/>
          </a:xfrm>
        </p:grpSpPr>
        <p:pic>
          <p:nvPicPr>
            <p:cNvPr id="20482" name="图片 1">
              <a:extLst>
                <a:ext uri="{FF2B5EF4-FFF2-40B4-BE49-F238E27FC236}">
                  <a16:creationId xmlns:a16="http://schemas.microsoft.com/office/drawing/2014/main" id="{33A3FDE1-784E-4F80-8F53-AB089A3CB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3" y="642938"/>
              <a:ext cx="4822825" cy="386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9">
              <a:extLst>
                <a:ext uri="{FF2B5EF4-FFF2-40B4-BE49-F238E27FC236}">
                  <a16:creationId xmlns:a16="http://schemas.microsoft.com/office/drawing/2014/main" id="{2A2DE63C-3964-437D-AD21-F9B3EB9C8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77" y="949928"/>
              <a:ext cx="607859" cy="44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200">
                  <a:latin typeface="楷体" panose="02010609060101010101" pitchFamily="49" charset="-122"/>
                  <a:ea typeface="楷体" panose="02010609060101010101" pitchFamily="49" charset="-122"/>
                </a:rPr>
                <a:t>3.5</a:t>
              </a:r>
              <a:endParaRPr lang="zh-CN" altLang="en-US" sz="2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9FA09B1-B36B-434B-9689-65199A1185ED}"/>
              </a:ext>
            </a:extLst>
          </p:cNvPr>
          <p:cNvCxnSpPr>
            <a:cxnSpLocks/>
          </p:cNvCxnSpPr>
          <p:nvPr/>
        </p:nvCxnSpPr>
        <p:spPr>
          <a:xfrm flipV="1">
            <a:off x="827088" y="1192107"/>
            <a:ext cx="2860585" cy="28845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969824B9-C4FF-4877-ACDB-CE4209327417}"/>
              </a:ext>
            </a:extLst>
          </p:cNvPr>
          <p:cNvSpPr/>
          <p:nvPr/>
        </p:nvSpPr>
        <p:spPr>
          <a:xfrm>
            <a:off x="1212850" y="3611563"/>
            <a:ext cx="50800" cy="44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8021736-A78A-4D42-BBAB-FE37D94C169B}"/>
              </a:ext>
            </a:extLst>
          </p:cNvPr>
          <p:cNvSpPr/>
          <p:nvPr/>
        </p:nvSpPr>
        <p:spPr>
          <a:xfrm>
            <a:off x="1612900" y="3206750"/>
            <a:ext cx="50800" cy="44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83718FB-A96B-478F-80D0-CC37E675401B}"/>
              </a:ext>
            </a:extLst>
          </p:cNvPr>
          <p:cNvSpPr/>
          <p:nvPr/>
        </p:nvSpPr>
        <p:spPr>
          <a:xfrm>
            <a:off x="2030413" y="2790825"/>
            <a:ext cx="50800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AE48EEF-4031-41EB-85E3-0B2984EF438D}"/>
              </a:ext>
            </a:extLst>
          </p:cNvPr>
          <p:cNvSpPr/>
          <p:nvPr/>
        </p:nvSpPr>
        <p:spPr>
          <a:xfrm>
            <a:off x="2433638" y="2390775"/>
            <a:ext cx="50800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4F0184E-6876-4A37-BE9A-8541C2248C08}"/>
              </a:ext>
            </a:extLst>
          </p:cNvPr>
          <p:cNvSpPr/>
          <p:nvPr/>
        </p:nvSpPr>
        <p:spPr>
          <a:xfrm>
            <a:off x="2852738" y="1982788"/>
            <a:ext cx="50800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233AFB5-77B0-4695-9D84-2EF88E77532C}"/>
              </a:ext>
            </a:extLst>
          </p:cNvPr>
          <p:cNvSpPr/>
          <p:nvPr/>
        </p:nvSpPr>
        <p:spPr>
          <a:xfrm>
            <a:off x="3260725" y="157480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文本框 1">
            <a:extLst>
              <a:ext uri="{FF2B5EF4-FFF2-40B4-BE49-F238E27FC236}">
                <a16:creationId xmlns:a16="http://schemas.microsoft.com/office/drawing/2014/main" id="{0971F27F-C0C7-4416-8803-52A2918D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1139825"/>
            <a:ext cx="4883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）买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支铅笔需要多少钱？</a:t>
            </a:r>
          </a:p>
        </p:txBody>
      </p:sp>
      <p:sp>
        <p:nvSpPr>
          <p:cNvPr id="14" name="文本框 2">
            <a:extLst>
              <a:ext uri="{FF2B5EF4-FFF2-40B4-BE49-F238E27FC236}">
                <a16:creationId xmlns:a16="http://schemas.microsoft.com/office/drawing/2014/main" id="{9C333741-FDB9-4495-AB2B-A0D55672B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1619250"/>
            <a:ext cx="16954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</a:t>
            </a: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EA05C1A1-56C8-4B15-BB98-DB9BE6976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2287588"/>
            <a:ext cx="46402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）小丽买铅笔花的钱是小明的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倍，小丽买的铅笔支数是小明的几倍？</a:t>
            </a:r>
          </a:p>
        </p:txBody>
      </p:sp>
      <p:sp>
        <p:nvSpPr>
          <p:cNvPr id="16" name="文本框 4">
            <a:extLst>
              <a:ext uri="{FF2B5EF4-FFF2-40B4-BE49-F238E27FC236}">
                <a16:creationId xmlns:a16="http://schemas.microsoft.com/office/drawing/2014/main" id="{230ADFC1-E980-4DDC-B423-E65E7F9A6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3841750"/>
            <a:ext cx="9604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Pages>0</Pages>
  <Words>1476</Words>
  <Characters>0</Characters>
  <Application>Microsoft Office PowerPoint</Application>
  <DocSecurity>0</DocSecurity>
  <PresentationFormat>全屏显示(16:9)</PresentationFormat>
  <Lines>0</Lines>
  <Paragraphs>231</Paragraphs>
  <Slides>29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等线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Equation.KSEE3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358</cp:revision>
  <dcterms:created xsi:type="dcterms:W3CDTF">2016-01-14T07:05:12Z</dcterms:created>
  <dcterms:modified xsi:type="dcterms:W3CDTF">2023-02-12T15:13:31Z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