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22" r:id="rId3"/>
    <p:sldId id="384" r:id="rId5"/>
    <p:sldId id="375" r:id="rId6"/>
    <p:sldId id="373" r:id="rId7"/>
    <p:sldId id="323" r:id="rId8"/>
    <p:sldId id="376" r:id="rId9"/>
    <p:sldId id="378" r:id="rId10"/>
    <p:sldId id="341" r:id="rId11"/>
    <p:sldId id="379" r:id="rId12"/>
    <p:sldId id="380" r:id="rId13"/>
    <p:sldId id="342" r:id="rId14"/>
    <p:sldId id="382" r:id="rId15"/>
    <p:sldId id="343" r:id="rId16"/>
    <p:sldId id="344" r:id="rId17"/>
    <p:sldId id="336" r:id="rId18"/>
    <p:sldId id="339" r:id="rId19"/>
    <p:sldId id="325" r:id="rId20"/>
  </p:sldIdLst>
  <p:sldSz cx="9144000" cy="5143500" type="screen16x9"/>
  <p:notesSz cx="6858000" cy="9144000"/>
  <p:custDataLst>
    <p:tags r:id="rId24"/>
  </p:custDataLst>
  <p:defaultTextStyle>
    <a:defPPr>
      <a:defRPr lang="ko-KR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99" userDrawn="1">
          <p15:clr>
            <a:srgbClr val="A4A3A4"/>
          </p15:clr>
        </p15:guide>
        <p15:guide id="2" pos="2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00FF"/>
    <a:srgbClr val="CCFF99"/>
    <a:srgbClr val="6600CC"/>
    <a:srgbClr val="009900"/>
    <a:srgbClr val="FF00FF"/>
    <a:srgbClr val="FFCC66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8393"/>
  </p:normalViewPr>
  <p:slideViewPr>
    <p:cSldViewPr showGuides="1">
      <p:cViewPr varScale="1">
        <p:scale>
          <a:sx n="149" d="100"/>
          <a:sy n="149" d="100"/>
        </p:scale>
        <p:origin x="504" y="108"/>
      </p:cViewPr>
      <p:guideLst>
        <p:guide orient="horz" pos="1499"/>
        <p:guide pos="2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14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latinLnBrk="1" hangingPunct="1">
              <a:defRPr sz="1200"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latinLnBrk="1" hangingPunct="1">
              <a:defRPr sz="1200"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1978846-C706-4595-9358-0110628AB95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ulim" pitchFamily="34" charset="-127"/>
                <a:ea typeface="Gulim" pitchFamily="34" charset="-127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algun Gothic" panose="020B0503020000020004" charset="-127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algun Gothic" panose="020B0503020000020004" charset="-127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algun Gothic" panose="020B0503020000020004" charset="-127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algun Gothic" panose="020B0503020000020004" charset="-127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algun Gothic" panose="020B0503020000020004" charset="-127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algun Gothic" panose="020B0503020000020004" charset="-127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algun Gothic" panose="020B0503020000020004" charset="-127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algun Gothic" panose="020B0503020000020004" charset="-127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algun Gothic" panose="020B0503020000020004" charset="-127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algun Gothic" panose="020B0503020000020004" charset="-127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algun Gothic" panose="020B0503020000020004" charset="-127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latinLnBrk="1" hangingPunct="1">
              <a:defRPr sz="1200"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latinLnBrk="1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Gulim" pitchFamily="34" charset="-127"/>
                <a:ea typeface="Gulim" pitchFamily="34" charset="-127"/>
                <a:cs typeface="+mn-cs"/>
              </a:rPr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algun Gothic" panose="020B0503020000020004" charset="-127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algun Gothic" panose="020B0503020000020004" charset="-127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algun Gothic" panose="020B0503020000020004" charset="-127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algun Gothic" panose="020B0503020000020004" charset="-127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algun Gothic" panose="020B0503020000020004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2048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latinLnBrk="1"/>
            <a:fld id="{9A0DB2DC-4C9A-4742-B13C-FB6460FD3503}" type="slidenum">
              <a:rPr lang="en-US" altLang="en-US" sz="1200" dirty="0">
                <a:latin typeface="Gulim" pitchFamily="34" charset="-127"/>
              </a:rPr>
            </a:fld>
            <a:endParaRPr lang="en-US" altLang="en-US" sz="1200" dirty="0">
              <a:latin typeface="Gulim" pitchFamily="34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19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4198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latinLnBrk="1"/>
            <a:fld id="{9A0DB2DC-4C9A-4742-B13C-FB6460FD3503}" type="slidenum">
              <a:rPr lang="en-US" altLang="en-US" sz="1200" dirty="0">
                <a:latin typeface="Gulim" pitchFamily="34" charset="-127"/>
              </a:rPr>
            </a:fld>
            <a:endParaRPr lang="en-US" altLang="en-US" sz="1200" dirty="0">
              <a:latin typeface="Gulim" pitchFamily="34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403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4403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latinLnBrk="1"/>
            <a:fld id="{9A0DB2DC-4C9A-4742-B13C-FB6460FD3503}" type="slidenum">
              <a:rPr lang="en-US" altLang="en-US" sz="1200" dirty="0">
                <a:latin typeface="Gulim" pitchFamily="34" charset="-127"/>
              </a:rPr>
            </a:fld>
            <a:endParaRPr lang="en-US" altLang="en-US" sz="1200" dirty="0">
              <a:latin typeface="Gulim" pitchFamily="34" charset="-127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608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4608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latinLnBrk="1"/>
            <a:fld id="{9A0DB2DC-4C9A-4742-B13C-FB6460FD3503}" type="slidenum">
              <a:rPr lang="en-US" altLang="en-US" sz="1200" dirty="0">
                <a:latin typeface="Gulim" pitchFamily="34" charset="-127"/>
              </a:rPr>
            </a:fld>
            <a:endParaRPr lang="en-US" altLang="en-US" sz="1200" dirty="0">
              <a:latin typeface="Gulim" pitchFamily="34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8130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4813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latinLnBrk="1"/>
            <a:fld id="{9A0DB2DC-4C9A-4742-B13C-FB6460FD3503}" type="slidenum">
              <a:rPr lang="en-US" altLang="en-US" sz="1200" dirty="0">
                <a:latin typeface="Gulim" pitchFamily="34" charset="-127"/>
              </a:rPr>
            </a:fld>
            <a:endParaRPr lang="en-US" altLang="en-US" sz="1200" dirty="0">
              <a:latin typeface="Gulim" pitchFamily="34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355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2355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latinLnBrk="1"/>
            <a:fld id="{9A0DB2DC-4C9A-4742-B13C-FB6460FD3503}" type="slidenum">
              <a:rPr lang="en-US" altLang="en-US" sz="1200" dirty="0">
                <a:latin typeface="Gulim" pitchFamily="34" charset="-127"/>
              </a:rPr>
            </a:fld>
            <a:endParaRPr lang="en-US" altLang="en-US" sz="1200" dirty="0">
              <a:latin typeface="Gulim" pitchFamily="34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560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2560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latinLnBrk="1"/>
            <a:fld id="{9A0DB2DC-4C9A-4742-B13C-FB6460FD3503}" type="slidenum">
              <a:rPr lang="en-US" altLang="en-US" sz="1200" dirty="0">
                <a:latin typeface="Gulim" pitchFamily="34" charset="-127"/>
              </a:rPr>
            </a:fld>
            <a:endParaRPr lang="en-US" altLang="en-US" sz="1200" dirty="0">
              <a:latin typeface="Gulim" pitchFamily="34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867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2867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latinLnBrk="1"/>
            <a:fld id="{9A0DB2DC-4C9A-4742-B13C-FB6460FD3503}" type="slidenum">
              <a:rPr lang="en-US" altLang="en-US" sz="1200" dirty="0">
                <a:latin typeface="Gulim" pitchFamily="34" charset="-127"/>
              </a:rPr>
            </a:fld>
            <a:endParaRPr lang="en-US" altLang="en-US" sz="1200" dirty="0">
              <a:latin typeface="Gulim" pitchFamily="34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072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3072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latinLnBrk="1"/>
            <a:fld id="{9A0DB2DC-4C9A-4742-B13C-FB6460FD3503}" type="slidenum">
              <a:rPr lang="en-US" altLang="en-US" sz="1200" dirty="0">
                <a:latin typeface="Gulim" pitchFamily="34" charset="-127"/>
              </a:rPr>
            </a:fld>
            <a:endParaRPr lang="en-US" altLang="en-US" sz="1200" dirty="0">
              <a:latin typeface="Gulim" pitchFamily="34" charset="-127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2770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3277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latinLnBrk="1"/>
            <a:fld id="{9A0DB2DC-4C9A-4742-B13C-FB6460FD3503}" type="slidenum">
              <a:rPr lang="en-US" altLang="en-US" sz="1200" dirty="0">
                <a:latin typeface="Gulim" pitchFamily="34" charset="-127"/>
              </a:rPr>
            </a:fld>
            <a:endParaRPr lang="en-US" altLang="en-US" sz="1200" dirty="0">
              <a:latin typeface="Gulim" pitchFamily="34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481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3481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latinLnBrk="1"/>
            <a:fld id="{9A0DB2DC-4C9A-4742-B13C-FB6460FD3503}" type="slidenum">
              <a:rPr lang="en-US" altLang="en-US" sz="1200" dirty="0">
                <a:latin typeface="Gulim" pitchFamily="34" charset="-127"/>
              </a:rPr>
            </a:fld>
            <a:endParaRPr lang="en-US" altLang="en-US" sz="1200" dirty="0">
              <a:latin typeface="Gulim" pitchFamily="34" charset="-127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7890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3789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latinLnBrk="1"/>
            <a:fld id="{9A0DB2DC-4C9A-4742-B13C-FB6460FD3503}" type="slidenum">
              <a:rPr lang="en-US" altLang="en-US" sz="1200" dirty="0">
                <a:latin typeface="Gulim" pitchFamily="34" charset="-127"/>
              </a:rPr>
            </a:fld>
            <a:endParaRPr lang="en-US" altLang="en-US" sz="1200" dirty="0">
              <a:latin typeface="Gulim" pitchFamily="34" charset="-127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3993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latinLnBrk="1"/>
            <a:fld id="{9A0DB2DC-4C9A-4742-B13C-FB6460FD3503}" type="slidenum">
              <a:rPr lang="en-US" altLang="en-US" sz="1200" dirty="0">
                <a:latin typeface="Gulim" pitchFamily="34" charset="-127"/>
              </a:rPr>
            </a:fld>
            <a:endParaRPr lang="en-US" altLang="en-US" sz="1200" dirty="0">
              <a:latin typeface="Gulim" pitchFamily="34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6" name="组合 9"/>
          <p:cNvGrpSpPr/>
          <p:nvPr userDrawn="1"/>
        </p:nvGrpSpPr>
        <p:grpSpPr>
          <a:xfrm>
            <a:off x="-9525" y="0"/>
            <a:ext cx="9153525" cy="5143500"/>
            <a:chOff x="-9899" y="0"/>
            <a:chExt cx="9153899" cy="5143500"/>
          </a:xfrm>
        </p:grpSpPr>
        <p:pic>
          <p:nvPicPr>
            <p:cNvPr id="4107" name="图片 10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8" name="图片 11"/>
            <p:cNvPicPr>
              <a:picLocks noChangeAspect="1"/>
            </p:cNvPicPr>
            <p:nvPr userDrawn="1"/>
          </p:nvPicPr>
          <p:blipFill>
            <a:blip r:embed="rId4"/>
            <a:srcRect t="65009"/>
            <a:stretch>
              <a:fillRect/>
            </a:stretch>
          </p:blipFill>
          <p:spPr>
            <a:xfrm>
              <a:off x="0" y="4371949"/>
              <a:ext cx="9144000" cy="76473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12"/>
            <p:cNvPicPr>
              <a:picLocks noChangeAspect="1"/>
            </p:cNvPicPr>
            <p:nvPr userDrawn="1"/>
          </p:nvPicPr>
          <p:blipFill>
            <a:blip r:embed="rId5"/>
            <a:srcRect t="658" b="88689"/>
            <a:stretch>
              <a:fillRect/>
            </a:stretch>
          </p:blipFill>
          <p:spPr>
            <a:xfrm>
              <a:off x="-9899" y="0"/>
              <a:ext cx="9153899" cy="41151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110" name="图片 13"/>
          <p:cNvPicPr>
            <a:picLocks noChangeAspect="1"/>
          </p:cNvPicPr>
          <p:nvPr userDrawn="1"/>
        </p:nvPicPr>
        <p:blipFill>
          <a:blip r:embed="rId6"/>
          <a:srcRect t="23718" b="25883"/>
          <a:stretch>
            <a:fillRect/>
          </a:stretch>
        </p:blipFill>
        <p:spPr>
          <a:xfrm>
            <a:off x="395288" y="252413"/>
            <a:ext cx="8135937" cy="4100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2" name="图片 15"/>
          <p:cNvPicPr>
            <a:picLocks noChangeAspect="1"/>
          </p:cNvPicPr>
          <p:nvPr userDrawn="1"/>
        </p:nvPicPr>
        <p:blipFill>
          <a:blip r:embed="rId7"/>
          <a:srcRect l="67047" t="10567" b="79710"/>
          <a:stretch>
            <a:fillRect/>
          </a:stretch>
        </p:blipFill>
        <p:spPr>
          <a:xfrm>
            <a:off x="5580063" y="2849563"/>
            <a:ext cx="2613025" cy="200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图片 16"/>
          <p:cNvPicPr>
            <a:picLocks noChangeAspect="1"/>
          </p:cNvPicPr>
          <p:nvPr userDrawn="1"/>
        </p:nvPicPr>
        <p:blipFill>
          <a:blip r:embed="rId8"/>
          <a:srcRect t="42424" r="66219"/>
          <a:stretch>
            <a:fillRect/>
          </a:stretch>
        </p:blipFill>
        <p:spPr>
          <a:xfrm>
            <a:off x="-33337" y="2955925"/>
            <a:ext cx="3092450" cy="2170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4" name="图片 17"/>
          <p:cNvPicPr>
            <a:picLocks noChangeAspect="1"/>
          </p:cNvPicPr>
          <p:nvPr userDrawn="1"/>
        </p:nvPicPr>
        <p:blipFill>
          <a:blip r:embed="rId7"/>
          <a:srcRect r="71124" b="82214"/>
          <a:stretch>
            <a:fillRect/>
          </a:stretch>
        </p:blipFill>
        <p:spPr>
          <a:xfrm>
            <a:off x="900113" y="1827213"/>
            <a:ext cx="1995487" cy="32019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0" name="组合 9"/>
          <p:cNvGrpSpPr/>
          <p:nvPr userDrawn="1"/>
        </p:nvGrpSpPr>
        <p:grpSpPr>
          <a:xfrm>
            <a:off x="0" y="0"/>
            <a:ext cx="9144000" cy="5143500"/>
            <a:chOff x="3956" y="10683"/>
            <a:chExt cx="9144000" cy="5143500"/>
          </a:xfrm>
        </p:grpSpPr>
        <p:pic>
          <p:nvPicPr>
            <p:cNvPr id="5131" name="图片 10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956" y="10683"/>
              <a:ext cx="9144000" cy="51435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32" name="图片 11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956" y="10683"/>
              <a:ext cx="9144000" cy="51435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3" name="八边形 12"/>
          <p:cNvSpPr/>
          <p:nvPr/>
        </p:nvSpPr>
        <p:spPr>
          <a:xfrm>
            <a:off x="187325" y="171450"/>
            <a:ext cx="8769350" cy="4800600"/>
          </a:xfrm>
          <a:prstGeom prst="octagon">
            <a:avLst>
              <a:gd name="adj" fmla="val 110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135" name="图片 14"/>
          <p:cNvPicPr>
            <a:picLocks noChangeAspect="1"/>
          </p:cNvPicPr>
          <p:nvPr userDrawn="1"/>
        </p:nvPicPr>
        <p:blipFill>
          <a:blip r:embed="rId5"/>
          <a:srcRect l="5600" t="5600" r="6203" b="11801"/>
          <a:stretch>
            <a:fillRect/>
          </a:stretch>
        </p:blipFill>
        <p:spPr>
          <a:xfrm>
            <a:off x="79375" y="63500"/>
            <a:ext cx="1000125" cy="936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图片 1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159750" y="3748088"/>
            <a:ext cx="936625" cy="1404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文本框 11"/>
          <p:cNvSpPr txBox="1"/>
          <p:nvPr/>
        </p:nvSpPr>
        <p:spPr>
          <a:xfrm rot="19730992">
            <a:off x="3296995" y="2011218"/>
            <a:ext cx="3024338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alpha val="19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状元成才路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alpha val="19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文本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1"/>
          <p:cNvGrpSpPr/>
          <p:nvPr userDrawn="1"/>
        </p:nvGrpSpPr>
        <p:grpSpPr>
          <a:xfrm>
            <a:off x="0" y="0"/>
            <a:ext cx="9144000" cy="5143500"/>
            <a:chOff x="3956" y="10683"/>
            <a:chExt cx="9144000" cy="5143500"/>
          </a:xfrm>
        </p:grpSpPr>
        <p:pic>
          <p:nvPicPr>
            <p:cNvPr id="6147" name="图片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956" y="10683"/>
              <a:ext cx="9144000" cy="51435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48" name="图片 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956" y="10683"/>
              <a:ext cx="9144000" cy="51435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" name="八边形 4"/>
          <p:cNvSpPr/>
          <p:nvPr/>
        </p:nvSpPr>
        <p:spPr>
          <a:xfrm>
            <a:off x="187325" y="171450"/>
            <a:ext cx="8769350" cy="4800600"/>
          </a:xfrm>
          <a:prstGeom prst="octagon">
            <a:avLst>
              <a:gd name="adj" fmla="val 110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51" name="图片 6"/>
          <p:cNvPicPr>
            <a:picLocks noChangeAspect="1"/>
          </p:cNvPicPr>
          <p:nvPr userDrawn="1"/>
        </p:nvPicPr>
        <p:blipFill>
          <a:blip r:embed="rId5"/>
          <a:srcRect l="5600" t="5600" r="6203" b="11801"/>
          <a:stretch>
            <a:fillRect/>
          </a:stretch>
        </p:blipFill>
        <p:spPr>
          <a:xfrm>
            <a:off x="79375" y="63500"/>
            <a:ext cx="1000125" cy="936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图片 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159750" y="3748088"/>
            <a:ext cx="936625" cy="1404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1"/>
          <p:cNvSpPr txBox="1"/>
          <p:nvPr/>
        </p:nvSpPr>
        <p:spPr>
          <a:xfrm rot="19730992">
            <a:off x="3296993" y="2011219"/>
            <a:ext cx="3024341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alpha val="17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状元成才路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alpha val="17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0" name="文本框 11"/>
          <p:cNvSpPr txBox="1"/>
          <p:nvPr userDrawn="1"/>
        </p:nvSpPr>
        <p:spPr>
          <a:xfrm rot="19730992">
            <a:off x="3296995" y="2011219"/>
            <a:ext cx="3024338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alpha val="19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状元成才路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alpha val="19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组合 1"/>
          <p:cNvGrpSpPr/>
          <p:nvPr userDrawn="1"/>
        </p:nvGrpSpPr>
        <p:grpSpPr>
          <a:xfrm>
            <a:off x="0" y="0"/>
            <a:ext cx="9144000" cy="5143500"/>
            <a:chOff x="3956" y="10683"/>
            <a:chExt cx="9144000" cy="5143500"/>
          </a:xfrm>
        </p:grpSpPr>
        <p:pic>
          <p:nvPicPr>
            <p:cNvPr id="1027" name="图片 2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956" y="10683"/>
              <a:ext cx="9144000" cy="51435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8" name="图片 3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3956" y="10683"/>
              <a:ext cx="9144000" cy="51435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" name="八边形 4"/>
          <p:cNvSpPr/>
          <p:nvPr/>
        </p:nvSpPr>
        <p:spPr>
          <a:xfrm>
            <a:off x="187325" y="171450"/>
            <a:ext cx="8769350" cy="4800600"/>
          </a:xfrm>
          <a:prstGeom prst="octagon">
            <a:avLst>
              <a:gd name="adj" fmla="val 110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8"/>
          <a:srcRect l="5600" t="5600" r="6203" b="11801"/>
          <a:stretch>
            <a:fillRect/>
          </a:stretch>
        </p:blipFill>
        <p:spPr>
          <a:xfrm>
            <a:off x="79375" y="63500"/>
            <a:ext cx="1000125" cy="936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图片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159750" y="3748088"/>
            <a:ext cx="936625" cy="1404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1"/>
          <p:cNvSpPr txBox="1"/>
          <p:nvPr/>
        </p:nvSpPr>
        <p:spPr>
          <a:xfrm rot="19730992">
            <a:off x="3296995" y="2011218"/>
            <a:ext cx="3024338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alpha val="19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状元成才路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alpha val="19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algun Gothic" panose="020B0503020000020004" charset="-127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Malgun Gothic" panose="020B050302000002000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Malgun Gothic" panose="020B050302000002000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Malgun Gothic" panose="020B050302000002000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Malgun Gothic" panose="020B0503020000020004" charset="-127"/>
        </a:defRPr>
      </a:lvl5pPr>
      <a:lvl6pPr marL="4572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algun Gothic" panose="020B0503020000020004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algun Gothic" panose="020B0503020000020004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algun Gothic" panose="020B0503020000020004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algun Gothic" panose="020B0503020000020004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algun Gothic" panose="020B0503020000020004" charset="-127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9.xml"/><Relationship Id="rId2" Type="http://schemas.openxmlformats.org/officeDocument/2006/relationships/image" Target="../media/image31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5.png"/><Relationship Id="rId7" Type="http://schemas.openxmlformats.org/officeDocument/2006/relationships/image" Target="../media/image34.jpe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2.png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slide" Target="slide5.xml"/><Relationship Id="rId3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18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2"/>
          <p:cNvSpPr/>
          <p:nvPr/>
        </p:nvSpPr>
        <p:spPr>
          <a:xfrm>
            <a:off x="1782763" y="2217738"/>
            <a:ext cx="5761037" cy="706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 latinLnBrk="1"/>
            <a:r>
              <a:rPr lang="zh-CN" altLang="en-US" sz="4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描述物体位置</a:t>
            </a:r>
            <a:endParaRPr lang="zh-CN" altLang="en-US" sz="40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459" name="文本框 3"/>
          <p:cNvSpPr txBox="1"/>
          <p:nvPr>
            <p:custDataLst>
              <p:tags r:id="rId2"/>
            </p:custDataLst>
          </p:nvPr>
        </p:nvSpPr>
        <p:spPr>
          <a:xfrm>
            <a:off x="5003800" y="-20637"/>
            <a:ext cx="1008063" cy="1841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600" dirty="0">
                <a:solidFill>
                  <a:srgbClr val="81C6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  <a:endParaRPr lang="zh-CN" altLang="en-US" sz="600" dirty="0">
              <a:solidFill>
                <a:srgbClr val="81C6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9460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66075" y="-20637"/>
            <a:ext cx="184150" cy="5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1" name="文本框 197"/>
          <p:cNvSpPr txBox="1"/>
          <p:nvPr/>
        </p:nvSpPr>
        <p:spPr>
          <a:xfrm>
            <a:off x="1901825" y="1230313"/>
            <a:ext cx="5929313" cy="768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 eaLnBrk="0" hangingPunct="0"/>
            <a:r>
              <a:rPr lang="zh-CN" altLang="en-US" sz="4400" b="1" dirty="0">
                <a:latin typeface="幼圆" panose="02010509060101010101" pitchFamily="49" charset="-122"/>
                <a:ea typeface="幼圆" panose="02010509060101010101" pitchFamily="49" charset="-122"/>
              </a:rPr>
              <a:t> </a:t>
            </a:r>
            <a:r>
              <a:rPr lang="zh-CN" altLang="en-US" sz="4400" b="1" dirty="0">
                <a:latin typeface="黑体" panose="02010609060101010101" pitchFamily="49" charset="-122"/>
                <a:ea typeface="黑体" panose="02010609060101010101" pitchFamily="49" charset="-122"/>
              </a:rPr>
              <a:t>位置与方向（二）</a:t>
            </a:r>
            <a:endParaRPr lang="zh-CN" altLang="en-US" sz="4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462" name="文本框 8"/>
          <p:cNvSpPr txBox="1"/>
          <p:nvPr/>
        </p:nvSpPr>
        <p:spPr>
          <a:xfrm>
            <a:off x="1517650" y="836613"/>
            <a:ext cx="485775" cy="700087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>
            <a:spAutoFit/>
          </a:bodyPr>
          <a:lstStyle/>
          <a:p>
            <a:pPr eaLnBrk="0" hangingPunct="0"/>
            <a:r>
              <a:rPr lang="en-US" altLang="zh-CN" sz="41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sz="41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463" name="矩形 9"/>
          <p:cNvSpPr/>
          <p:nvPr/>
        </p:nvSpPr>
        <p:spPr>
          <a:xfrm>
            <a:off x="38100" y="0"/>
            <a:ext cx="1863725" cy="4000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R·</a:t>
            </a:r>
            <a:r>
              <a:rPr lang="zh-CN" altLang="en-US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六年级上册</a:t>
            </a:r>
            <a:endParaRPr lang="zh-CN" altLang="en-US" sz="11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advTm="538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03350" y="2149475"/>
            <a:ext cx="4824413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/>
            <a:r>
              <a:rPr lang="zh-CN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确定物体位置的两个条件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左大括号 2"/>
          <p:cNvSpPr/>
          <p:nvPr/>
        </p:nvSpPr>
        <p:spPr>
          <a:xfrm>
            <a:off x="6083300" y="1757363"/>
            <a:ext cx="144463" cy="1368425"/>
          </a:xfrm>
          <a:prstGeom prst="leftBrace">
            <a:avLst>
              <a:gd name="adj1" fmla="val 67228"/>
              <a:gd name="adj2" fmla="val 50000"/>
            </a:avLst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atinLnBrk="1"/>
            <a:endParaRPr lang="zh-CN" altLang="en-US" dirty="0"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32525" y="1465263"/>
            <a:ext cx="1214438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atinLnBrk="1"/>
            <a:r>
              <a:rPr lang="zh-CN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方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向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227763" y="2740025"/>
            <a:ext cx="1216025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atinLnBrk="1"/>
            <a:r>
              <a:rPr lang="zh-CN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距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离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846" name="文本框 6"/>
          <p:cNvSpPr txBox="1"/>
          <p:nvPr>
            <p:custDataLst>
              <p:tags r:id="rId2"/>
            </p:custDataLst>
          </p:nvPr>
        </p:nvSpPr>
        <p:spPr>
          <a:xfrm>
            <a:off x="5003800" y="-20637"/>
            <a:ext cx="1008063" cy="1841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600" dirty="0">
                <a:solidFill>
                  <a:srgbClr val="81C6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  <a:endParaRPr lang="zh-CN" altLang="en-US" sz="600" dirty="0">
              <a:solidFill>
                <a:srgbClr val="81C6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5847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66075" y="-20637"/>
            <a:ext cx="184150" cy="50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325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400175" y="190500"/>
            <a:ext cx="6100763" cy="954088"/>
            <a:chOff x="1571" y="548"/>
            <a:chExt cx="9551" cy="1501"/>
          </a:xfrm>
        </p:grpSpPr>
        <p:sp>
          <p:nvSpPr>
            <p:cNvPr id="36866" name="Rectangle 26"/>
            <p:cNvSpPr/>
            <p:nvPr/>
          </p:nvSpPr>
          <p:spPr>
            <a:xfrm>
              <a:off x="1571" y="548"/>
              <a:ext cx="9550" cy="150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>
              <a:spAutoFit/>
            </a:bodyPr>
            <a:lstStyle/>
            <a:p>
              <a:pPr indent="266700" eaLnBrk="0" latinLnBrk="1" hangingPunct="0"/>
              <a:r>
                <a:rPr lang="zh-CN" altLang="en-US" sz="28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台风中心位于A市南偏东60°方向，距离A市600km，对吗？</a:t>
              </a:r>
              <a:endPara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grpSp>
          <p:nvGrpSpPr>
            <p:cNvPr id="36867" name="组合 7"/>
            <p:cNvGrpSpPr/>
            <p:nvPr/>
          </p:nvGrpSpPr>
          <p:grpSpPr>
            <a:xfrm>
              <a:off x="1572" y="579"/>
              <a:ext cx="9550" cy="1393"/>
              <a:chOff x="9183" y="4120"/>
              <a:chExt cx="4494" cy="832"/>
            </a:xfrm>
          </p:grpSpPr>
          <p:sp>
            <p:nvSpPr>
              <p:cNvPr id="36868" name="文本框 3"/>
              <p:cNvSpPr txBox="1"/>
              <p:nvPr/>
            </p:nvSpPr>
            <p:spPr>
              <a:xfrm>
                <a:off x="9244" y="4120"/>
                <a:ext cx="488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atinLnBrk="1"/>
                <a:endParaRPr lang="zh-CN" altLang="en-US" sz="2400" b="1" dirty="0">
                  <a:latin typeface="Times New Roman" panose="02020603050405020304" pitchFamily="18" charset="0"/>
                  <a:ea typeface="楷体" panose="02010609060101010101" pitchFamily="49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36869" name="AutoShape 3"/>
              <p:cNvSpPr/>
              <p:nvPr/>
            </p:nvSpPr>
            <p:spPr>
              <a:xfrm>
                <a:off x="9183" y="4148"/>
                <a:ext cx="4494" cy="804"/>
              </a:xfrm>
              <a:prstGeom prst="wedgeRoundRectCallout">
                <a:avLst>
                  <a:gd name="adj1" fmla="val 55620"/>
                  <a:gd name="adj2" fmla="val 29676"/>
                  <a:gd name="adj3" fmla="val 16667"/>
                </a:avLst>
              </a:prstGeom>
              <a:noFill/>
              <a:ln w="28575" cap="flat" cmpd="sng">
                <a:solidFill>
                  <a:srgbClr val="3399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0000" tIns="46800" rIns="90000" bIns="46800" anchor="t"/>
              <a:lstStyle/>
              <a:p>
                <a:pPr latinLnBrk="1"/>
                <a:endParaRPr lang="zh-CN" altLang="en-US" sz="2400" b="1" dirty="0"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</p:grpSp>
      </p:grpSp>
      <p:pic>
        <p:nvPicPr>
          <p:cNvPr id="36870" name="图片 12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84" t="13403" r="2750" b="3465"/>
          <a:stretch>
            <a:fillRect/>
          </a:stretch>
        </p:blipFill>
        <p:spPr>
          <a:xfrm>
            <a:off x="795560" y="1398588"/>
            <a:ext cx="7552881" cy="2984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416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文本框 99"/>
          <p:cNvSpPr txBox="1"/>
          <p:nvPr/>
        </p:nvSpPr>
        <p:spPr>
          <a:xfrm>
            <a:off x="404813" y="2444750"/>
            <a:ext cx="9564687" cy="1384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indent="266700"/>
            <a:endParaRPr lang="zh-CN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indent="266700"/>
            <a:endParaRPr lang="zh-CN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indent="266700"/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7713" y="939800"/>
            <a:ext cx="7532687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小结：用方向和距离确定物体位置的方法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5775" y="1612900"/>
            <a:ext cx="8194675" cy="1076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①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确定好物体相对于参照点的方向，并用量角器测量出角度。</a:t>
            </a:r>
            <a:endParaRPr lang="zh-CN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9275" y="2689225"/>
            <a:ext cx="8128000" cy="1076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②确定好图上距离，结合单位长度计算出实际距离。</a:t>
            </a:r>
            <a:endParaRPr lang="zh-CN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6700" y="3684588"/>
            <a:ext cx="8288338" cy="1076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indent="266700"/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③根据方向和距离准确判断或描述被测物体的位置。</a:t>
            </a:r>
            <a:endParaRPr lang="zh-CN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advTm="406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59772" y="963437"/>
            <a:ext cx="7557025" cy="3668058"/>
          </a:xfrm>
          <a:custGeom>
            <a:avLst/>
            <a:gdLst>
              <a:gd name="connsiteX0" fmla="*/ 0 w 7557025"/>
              <a:gd name="connsiteY0" fmla="*/ 0 h 3668054"/>
              <a:gd name="connsiteX1" fmla="*/ 6408712 w 7557025"/>
              <a:gd name="connsiteY1" fmla="*/ 0 h 3668054"/>
              <a:gd name="connsiteX2" fmla="*/ 6408712 w 7557025"/>
              <a:gd name="connsiteY2" fmla="*/ 2592288 h 3668054"/>
              <a:gd name="connsiteX3" fmla="*/ 7557025 w 7557025"/>
              <a:gd name="connsiteY3" fmla="*/ 2592288 h 3668054"/>
              <a:gd name="connsiteX4" fmla="*/ 7557025 w 7557025"/>
              <a:gd name="connsiteY4" fmla="*/ 3668054 h 3668054"/>
              <a:gd name="connsiteX5" fmla="*/ 0 w 7557025"/>
              <a:gd name="connsiteY5" fmla="*/ 3668054 h 3668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57025" h="3668054">
                <a:moveTo>
                  <a:pt x="0" y="0"/>
                </a:moveTo>
                <a:lnTo>
                  <a:pt x="6408712" y="0"/>
                </a:lnTo>
                <a:lnTo>
                  <a:pt x="6408712" y="2592288"/>
                </a:lnTo>
                <a:lnTo>
                  <a:pt x="7557025" y="2592288"/>
                </a:lnTo>
                <a:lnTo>
                  <a:pt x="7557025" y="3668054"/>
                </a:lnTo>
                <a:lnTo>
                  <a:pt x="0" y="3668054"/>
                </a:lnTo>
                <a:close/>
              </a:path>
            </a:pathLst>
          </a:custGeom>
        </p:spPr>
      </p:pic>
      <p:grpSp>
        <p:nvGrpSpPr>
          <p:cNvPr id="7" name="组合 6"/>
          <p:cNvGrpSpPr/>
          <p:nvPr/>
        </p:nvGrpSpPr>
        <p:grpSpPr>
          <a:xfrm>
            <a:off x="4572000" y="627063"/>
            <a:ext cx="3941763" cy="1695450"/>
            <a:chOff x="4572000" y="627534"/>
            <a:chExt cx="3941785" cy="1695439"/>
          </a:xfrm>
        </p:grpSpPr>
        <p:pic>
          <p:nvPicPr>
            <p:cNvPr id="40963" name="图片 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08304" y="1203598"/>
              <a:ext cx="1205481" cy="11193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0964" name="AutoShape 3"/>
            <p:cNvSpPr/>
            <p:nvPr/>
          </p:nvSpPr>
          <p:spPr>
            <a:xfrm>
              <a:off x="4572000" y="627534"/>
              <a:ext cx="2520280" cy="949621"/>
            </a:xfrm>
            <a:prstGeom prst="wedgeRoundRectCallout">
              <a:avLst>
                <a:gd name="adj1" fmla="val 59787"/>
                <a:gd name="adj2" fmla="val 30468"/>
                <a:gd name="adj3" fmla="val 16667"/>
              </a:avLst>
            </a:prstGeom>
            <a:solidFill>
              <a:schemeClr val="bg1"/>
            </a:solidFill>
            <a:ln w="28575" cap="flat" cmpd="sng">
              <a:solidFill>
                <a:srgbClr val="3399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0000" tIns="46800" rIns="90000" bIns="46800" anchor="t"/>
            <a:lstStyle/>
            <a:p>
              <a:pPr latinLnBrk="1"/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台风大约多少小时后到达</a:t>
              </a:r>
              <a:r>
                <a:rPr lang="en-US" altLang="zh-CN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A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市？</a:t>
              </a: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5573713" y="2309813"/>
            <a:ext cx="3024187" cy="5222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/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600÷20=30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（时）</a:t>
            </a:r>
            <a:endParaRPr lang="zh-CN" altLang="en-US" sz="2800" dirty="0">
              <a:latin typeface="Gulim" pitchFamily="34" charset="-127"/>
              <a:ea typeface="黑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026025" y="2832100"/>
            <a:ext cx="5080000" cy="4000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indent="268605"/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答：台风大约30小时后到达A市。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advTm="653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0996" y="320772"/>
            <a:ext cx="5150479" cy="2773267"/>
          </a:xfrm>
          <a:prstGeom prst="rect">
            <a:avLst/>
          </a:prstGeom>
        </p:spPr>
      </p:pic>
      <p:sp>
        <p:nvSpPr>
          <p:cNvPr id="43009" name="Rectangle 24"/>
          <p:cNvSpPr/>
          <p:nvPr/>
        </p:nvSpPr>
        <p:spPr>
          <a:xfrm>
            <a:off x="612775" y="290513"/>
            <a:ext cx="3689350" cy="646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 latinLnBrk="1"/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三、巩固提高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011" name="矩形 3"/>
          <p:cNvSpPr/>
          <p:nvPr/>
        </p:nvSpPr>
        <p:spPr>
          <a:xfrm>
            <a:off x="268288" y="2989263"/>
            <a:ext cx="8569325" cy="10080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lnSpc>
                <a:spcPct val="120000"/>
              </a:lnSpc>
            </a:pP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（</a:t>
            </a:r>
            <a:r>
              <a:rPr lang="en-US" altLang="zh-CN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）学校在小明家北偏</a:t>
            </a:r>
            <a:r>
              <a:rPr lang="en-US" altLang="zh-CN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___ ___</a:t>
            </a: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方向上，距离是</a:t>
            </a:r>
            <a:r>
              <a:rPr lang="zh-CN" altLang="en-US" sz="2600" b="1" u="sng" dirty="0">
                <a:latin typeface="Times New Roman" panose="02020603050405020304" pitchFamily="18" charset="0"/>
                <a:ea typeface="黑体" panose="02010609060101010101" pitchFamily="49" charset="-122"/>
              </a:rPr>
              <a:t>        </a:t>
            </a:r>
            <a:r>
              <a:rPr lang="en-US" altLang="zh-CN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m</a:t>
            </a: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。</a:t>
            </a:r>
            <a:endParaRPr lang="en-US" altLang="zh-CN" sz="26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latinLnBrk="1">
              <a:lnSpc>
                <a:spcPct val="120000"/>
              </a:lnSpc>
            </a:pP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（</a:t>
            </a:r>
            <a:r>
              <a:rPr lang="en-US" altLang="zh-CN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）书店在小明家</a:t>
            </a:r>
            <a:r>
              <a:rPr lang="zh-CN" altLang="en-US" sz="2600" b="1" u="sng" dirty="0">
                <a:latin typeface="Times New Roman" panose="02020603050405020304" pitchFamily="18" charset="0"/>
                <a:ea typeface="黑体" panose="02010609060101010101" pitchFamily="49" charset="-122"/>
              </a:rPr>
              <a:t>       </a:t>
            </a: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偏</a:t>
            </a:r>
            <a:r>
              <a:rPr lang="zh-CN" altLang="en-US" sz="2600" b="1" u="sng" dirty="0">
                <a:latin typeface="Times New Roman" panose="02020603050405020304" pitchFamily="18" charset="0"/>
                <a:ea typeface="黑体" panose="02010609060101010101" pitchFamily="49" charset="-122"/>
              </a:rPr>
              <a:t>      </a:t>
            </a: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zh-CN" altLang="en-US" sz="2600" b="1" u="sng" dirty="0">
                <a:latin typeface="Times New Roman" panose="02020603050405020304" pitchFamily="18" charset="0"/>
                <a:ea typeface="黑体" panose="02010609060101010101" pitchFamily="49" charset="-122"/>
              </a:rPr>
              <a:t>       </a:t>
            </a: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方向上，距离是</a:t>
            </a:r>
            <a:r>
              <a:rPr lang="zh-CN" altLang="en-US" sz="2600" b="1" u="sng" dirty="0">
                <a:latin typeface="Times New Roman" panose="02020603050405020304" pitchFamily="18" charset="0"/>
                <a:ea typeface="黑体" panose="02010609060101010101" pitchFamily="49" charset="-122"/>
              </a:rPr>
              <a:t>       </a:t>
            </a:r>
            <a:r>
              <a:rPr lang="en-US" altLang="zh-CN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m</a:t>
            </a: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。</a:t>
            </a:r>
            <a:endParaRPr lang="zh-CN" altLang="en-US" sz="26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7" name="箭头: 上弧形 16"/>
          <p:cNvSpPr/>
          <p:nvPr/>
        </p:nvSpPr>
        <p:spPr>
          <a:xfrm>
            <a:off x="6016625" y="1001713"/>
            <a:ext cx="288925" cy="144462"/>
          </a:xfrm>
          <a:prstGeom prst="curvedDownArrow">
            <a:avLst>
              <a:gd name="adj1" fmla="val 1852"/>
              <a:gd name="adj2" fmla="val 50000"/>
              <a:gd name="adj3" fmla="val 24583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atinLnBrk="1"/>
            <a:endParaRPr lang="zh-CN" altLang="en-US" dirty="0"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8" name="Text Box 12"/>
          <p:cNvSpPr txBox="1"/>
          <p:nvPr/>
        </p:nvSpPr>
        <p:spPr>
          <a:xfrm>
            <a:off x="3825875" y="3025775"/>
            <a:ext cx="431800" cy="492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zh-CN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东</a:t>
            </a:r>
            <a:endParaRPr lang="zh-CN" alt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9" name="Text Box 13"/>
          <p:cNvSpPr txBox="1"/>
          <p:nvPr/>
        </p:nvSpPr>
        <p:spPr>
          <a:xfrm>
            <a:off x="4386263" y="3025775"/>
            <a:ext cx="965200" cy="492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25°</a:t>
            </a:r>
            <a:endParaRPr lang="en-US" altLang="zh-CN" sz="2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0" name="Text Box 13"/>
          <p:cNvSpPr txBox="1"/>
          <p:nvPr/>
        </p:nvSpPr>
        <p:spPr>
          <a:xfrm>
            <a:off x="7235825" y="3032125"/>
            <a:ext cx="965200" cy="492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400</a:t>
            </a:r>
            <a:endParaRPr lang="en-US" altLang="zh-CN" sz="2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1" name="箭头: 上弧形 20"/>
          <p:cNvSpPr/>
          <p:nvPr/>
        </p:nvSpPr>
        <p:spPr>
          <a:xfrm rot="5400000">
            <a:off x="6278563" y="1709738"/>
            <a:ext cx="180975" cy="142875"/>
          </a:xfrm>
          <a:prstGeom prst="curvedDownArrow">
            <a:avLst>
              <a:gd name="adj1" fmla="val 1172"/>
              <a:gd name="adj2" fmla="val 50068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atinLnBrk="1"/>
            <a:endParaRPr lang="zh-CN" altLang="en-US" dirty="0"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22" name="Text Box 12"/>
          <p:cNvSpPr txBox="1"/>
          <p:nvPr/>
        </p:nvSpPr>
        <p:spPr>
          <a:xfrm>
            <a:off x="3214688" y="3467100"/>
            <a:ext cx="881062" cy="4937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zh-CN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东</a:t>
            </a:r>
            <a:endParaRPr lang="zh-CN" alt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3" name="Text Box 12"/>
          <p:cNvSpPr txBox="1"/>
          <p:nvPr/>
        </p:nvSpPr>
        <p:spPr>
          <a:xfrm>
            <a:off x="4067175" y="3487738"/>
            <a:ext cx="431800" cy="492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zh-CN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南</a:t>
            </a:r>
            <a:endParaRPr lang="zh-CN" alt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4" name="Text Box 13"/>
          <p:cNvSpPr txBox="1"/>
          <p:nvPr/>
        </p:nvSpPr>
        <p:spPr>
          <a:xfrm>
            <a:off x="4697413" y="3497263"/>
            <a:ext cx="965200" cy="492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30°</a:t>
            </a:r>
            <a:endParaRPr lang="en-US" altLang="zh-CN" sz="2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5" name="Text Box 13"/>
          <p:cNvSpPr txBox="1"/>
          <p:nvPr/>
        </p:nvSpPr>
        <p:spPr>
          <a:xfrm>
            <a:off x="7500938" y="3495675"/>
            <a:ext cx="965200" cy="4937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200</a:t>
            </a:r>
            <a:endParaRPr lang="en-US" altLang="zh-CN" sz="2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43021" name="矩形 25"/>
          <p:cNvSpPr/>
          <p:nvPr/>
        </p:nvSpPr>
        <p:spPr>
          <a:xfrm>
            <a:off x="249238" y="3960813"/>
            <a:ext cx="8569325" cy="10064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lnSpc>
                <a:spcPct val="120000"/>
              </a:lnSpc>
            </a:pP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（</a:t>
            </a:r>
            <a:r>
              <a:rPr lang="en-US" altLang="zh-CN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3</a:t>
            </a: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）邮局在小明家</a:t>
            </a:r>
            <a:r>
              <a:rPr lang="zh-CN" altLang="en-US" sz="2600" b="1" u="sng" dirty="0">
                <a:latin typeface="Times New Roman" panose="02020603050405020304" pitchFamily="18" charset="0"/>
                <a:ea typeface="黑体" panose="02010609060101010101" pitchFamily="49" charset="-122"/>
              </a:rPr>
              <a:t>       </a:t>
            </a: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偏</a:t>
            </a:r>
            <a:r>
              <a:rPr lang="zh-CN" altLang="en-US" sz="2600" b="1" u="sng" dirty="0">
                <a:latin typeface="Times New Roman" panose="02020603050405020304" pitchFamily="18" charset="0"/>
                <a:ea typeface="黑体" panose="02010609060101010101" pitchFamily="49" charset="-122"/>
              </a:rPr>
              <a:t>      </a:t>
            </a: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zh-CN" altLang="en-US" sz="2600" b="1" u="sng" dirty="0">
                <a:latin typeface="Times New Roman" panose="02020603050405020304" pitchFamily="18" charset="0"/>
                <a:ea typeface="黑体" panose="02010609060101010101" pitchFamily="49" charset="-122"/>
              </a:rPr>
              <a:t>       </a:t>
            </a: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方向上，距离是</a:t>
            </a:r>
            <a:r>
              <a:rPr lang="zh-CN" altLang="en-US" sz="2600" b="1" u="sng" dirty="0">
                <a:latin typeface="Times New Roman" panose="02020603050405020304" pitchFamily="18" charset="0"/>
                <a:ea typeface="黑体" panose="02010609060101010101" pitchFamily="49" charset="-122"/>
              </a:rPr>
              <a:t>       </a:t>
            </a:r>
            <a:r>
              <a:rPr lang="en-US" altLang="zh-CN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m</a:t>
            </a: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。</a:t>
            </a:r>
            <a:endParaRPr lang="zh-CN" altLang="en-US" sz="26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latinLnBrk="1">
              <a:lnSpc>
                <a:spcPct val="120000"/>
              </a:lnSpc>
            </a:pP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（</a:t>
            </a:r>
            <a:r>
              <a:rPr lang="en-US" altLang="zh-CN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4</a:t>
            </a: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）游泳馆在小明家</a:t>
            </a:r>
            <a:r>
              <a:rPr lang="zh-CN" altLang="en-US" sz="2600" b="1" u="sng" dirty="0">
                <a:latin typeface="Times New Roman" panose="02020603050405020304" pitchFamily="18" charset="0"/>
                <a:ea typeface="黑体" panose="02010609060101010101" pitchFamily="49" charset="-122"/>
              </a:rPr>
              <a:t>      </a:t>
            </a: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偏</a:t>
            </a:r>
            <a:r>
              <a:rPr lang="zh-CN" altLang="en-US" sz="2600" b="1" u="sng" dirty="0">
                <a:latin typeface="Times New Roman" panose="02020603050405020304" pitchFamily="18" charset="0"/>
                <a:ea typeface="黑体" panose="02010609060101010101" pitchFamily="49" charset="-122"/>
              </a:rPr>
              <a:t>      </a:t>
            </a: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zh-CN" altLang="en-US" sz="2600" b="1" u="sng" dirty="0">
                <a:latin typeface="Times New Roman" panose="02020603050405020304" pitchFamily="18" charset="0"/>
                <a:ea typeface="黑体" panose="02010609060101010101" pitchFamily="49" charset="-122"/>
              </a:rPr>
              <a:t>      </a:t>
            </a: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方向上，距离是</a:t>
            </a:r>
            <a:r>
              <a:rPr lang="zh-CN" altLang="en-US" sz="2600" b="1" u="sng" dirty="0">
                <a:latin typeface="Times New Roman" panose="02020603050405020304" pitchFamily="18" charset="0"/>
                <a:ea typeface="黑体" panose="02010609060101010101" pitchFamily="49" charset="-122"/>
              </a:rPr>
              <a:t>       </a:t>
            </a:r>
            <a:r>
              <a:rPr lang="en-US" altLang="zh-CN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m</a:t>
            </a: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。</a:t>
            </a:r>
            <a:endParaRPr lang="zh-CN" altLang="en-US" sz="26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7" name="箭头: 上弧形 26"/>
          <p:cNvSpPr/>
          <p:nvPr/>
        </p:nvSpPr>
        <p:spPr>
          <a:xfrm rot="10800000">
            <a:off x="5722938" y="1903413"/>
            <a:ext cx="304800" cy="200025"/>
          </a:xfrm>
          <a:prstGeom prst="curvedDownArrow">
            <a:avLst>
              <a:gd name="adj1" fmla="val 1404"/>
              <a:gd name="adj2" fmla="val 50124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atinLnBrk="1"/>
            <a:endParaRPr lang="zh-CN" altLang="en-US" dirty="0"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28" name="Text Box 12"/>
          <p:cNvSpPr txBox="1"/>
          <p:nvPr/>
        </p:nvSpPr>
        <p:spPr>
          <a:xfrm>
            <a:off x="3192463" y="3971925"/>
            <a:ext cx="881062" cy="4937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zh-CN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南</a:t>
            </a:r>
            <a:endParaRPr lang="zh-CN" alt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9" name="Text Box 12"/>
          <p:cNvSpPr txBox="1"/>
          <p:nvPr/>
        </p:nvSpPr>
        <p:spPr>
          <a:xfrm>
            <a:off x="4086225" y="3978275"/>
            <a:ext cx="431800" cy="492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zh-CN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西</a:t>
            </a:r>
            <a:endParaRPr lang="zh-CN" alt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0" name="Text Box 13"/>
          <p:cNvSpPr txBox="1"/>
          <p:nvPr/>
        </p:nvSpPr>
        <p:spPr>
          <a:xfrm>
            <a:off x="4673600" y="4011613"/>
            <a:ext cx="965200" cy="492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50°</a:t>
            </a:r>
            <a:endParaRPr lang="en-US" altLang="zh-CN" sz="2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1" name="Text Box 13"/>
          <p:cNvSpPr txBox="1"/>
          <p:nvPr/>
        </p:nvSpPr>
        <p:spPr>
          <a:xfrm>
            <a:off x="7508875" y="4019550"/>
            <a:ext cx="965200" cy="492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600</a:t>
            </a:r>
            <a:endParaRPr lang="en-US" altLang="zh-CN" sz="2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2" name="箭头: 上弧形 31"/>
          <p:cNvSpPr/>
          <p:nvPr/>
        </p:nvSpPr>
        <p:spPr>
          <a:xfrm rot="-5400000">
            <a:off x="5126039" y="1366838"/>
            <a:ext cx="484187" cy="201612"/>
          </a:xfrm>
          <a:prstGeom prst="curvedDownArrow">
            <a:avLst>
              <a:gd name="adj1" fmla="val 2214"/>
              <a:gd name="adj2" fmla="val 50044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atinLnBrk="1"/>
            <a:endParaRPr lang="zh-CN" altLang="en-US" dirty="0"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33" name="Text Box 12"/>
          <p:cNvSpPr txBox="1"/>
          <p:nvPr/>
        </p:nvSpPr>
        <p:spPr>
          <a:xfrm>
            <a:off x="3484563" y="4459288"/>
            <a:ext cx="881062" cy="4937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zh-CN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西</a:t>
            </a:r>
            <a:endParaRPr lang="zh-CN" alt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4" name="Text Box 12"/>
          <p:cNvSpPr txBox="1"/>
          <p:nvPr/>
        </p:nvSpPr>
        <p:spPr>
          <a:xfrm>
            <a:off x="4294188" y="4467225"/>
            <a:ext cx="431800" cy="492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zh-CN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北</a:t>
            </a:r>
            <a:endParaRPr lang="zh-CN" alt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5" name="Text Box 13"/>
          <p:cNvSpPr txBox="1"/>
          <p:nvPr/>
        </p:nvSpPr>
        <p:spPr>
          <a:xfrm>
            <a:off x="4845050" y="4484688"/>
            <a:ext cx="965200" cy="492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40°</a:t>
            </a:r>
            <a:endParaRPr lang="en-US" altLang="zh-CN" sz="2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6" name="Text Box 13"/>
          <p:cNvSpPr txBox="1"/>
          <p:nvPr/>
        </p:nvSpPr>
        <p:spPr>
          <a:xfrm>
            <a:off x="7680325" y="4497388"/>
            <a:ext cx="965200" cy="492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600</a:t>
            </a:r>
            <a:endParaRPr lang="en-US" altLang="zh-CN" sz="2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pic>
        <p:nvPicPr>
          <p:cNvPr id="4303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" r="5227"/>
          <a:stretch>
            <a:fillRect/>
          </a:stretch>
        </p:blipFill>
        <p:spPr>
          <a:xfrm>
            <a:off x="903288" y="1500188"/>
            <a:ext cx="1590675" cy="555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3228975" y="2709863"/>
            <a:ext cx="720725" cy="35242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27342" y="1392237"/>
            <a:ext cx="720725" cy="287338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43035" name="文本框 99"/>
          <p:cNvSpPr txBox="1"/>
          <p:nvPr/>
        </p:nvSpPr>
        <p:spPr>
          <a:xfrm>
            <a:off x="249238" y="1060450"/>
            <a:ext cx="5080000" cy="3984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indent="268605"/>
            <a:r>
              <a:rPr lang="zh-CN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（教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</a:t>
            </a:r>
            <a:r>
              <a:rPr lang="zh-CN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</a:t>
            </a:r>
            <a:r>
              <a:rPr lang="en-US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</a:t>
            </a:r>
            <a:r>
              <a:rPr lang="zh-CN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“做一做”）</a:t>
            </a:r>
            <a:endParaRPr lang="zh-CN" altLang="en-US" sz="2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036" name="矩形 1"/>
          <p:cNvSpPr/>
          <p:nvPr/>
        </p:nvSpPr>
        <p:spPr>
          <a:xfrm>
            <a:off x="446088" y="1363663"/>
            <a:ext cx="1770062" cy="6556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1. 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775" y="310106"/>
            <a:ext cx="2876550" cy="147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084" y="273050"/>
            <a:ext cx="1471612" cy="2878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907" y="1641475"/>
            <a:ext cx="2878138" cy="1471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5383" y="274639"/>
            <a:ext cx="1471612" cy="28781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002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7" grpId="1" bldLvl="0" animBg="1"/>
      <p:bldP spid="18" grpId="0"/>
      <p:bldP spid="19" grpId="0"/>
      <p:bldP spid="20" grpId="0"/>
      <p:bldP spid="21" grpId="0" animBg="1"/>
      <p:bldP spid="21" grpId="1" animBg="1"/>
      <p:bldP spid="22" grpId="0"/>
      <p:bldP spid="23" grpId="0"/>
      <p:bldP spid="24" grpId="0"/>
      <p:bldP spid="25" grpId="0"/>
      <p:bldP spid="27" grpId="0" animBg="1"/>
      <p:bldP spid="27" grpId="1" animBg="1"/>
      <p:bldP spid="28" grpId="0"/>
      <p:bldP spid="29" grpId="0"/>
      <p:bldP spid="30" grpId="0"/>
      <p:bldP spid="31" grpId="0"/>
      <p:bldP spid="32" grpId="0" animBg="1"/>
      <p:bldP spid="33" grpId="0"/>
      <p:bldP spid="34" grpId="0"/>
      <p:bldP spid="35" grpId="0"/>
      <p:bldP spid="36" grpId="0"/>
      <p:bldP spid="2" grpId="0" animBg="1"/>
      <p:bldP spid="2" grpId="1" animBg="1"/>
      <p:bldP spid="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9940" y="273290"/>
            <a:ext cx="4252923" cy="2586156"/>
          </a:xfrm>
          <a:prstGeom prst="rect">
            <a:avLst/>
          </a:prstGeom>
        </p:spPr>
      </p:pic>
      <p:sp>
        <p:nvSpPr>
          <p:cNvPr id="45059" name="Rectangle 5"/>
          <p:cNvSpPr/>
          <p:nvPr/>
        </p:nvSpPr>
        <p:spPr>
          <a:xfrm>
            <a:off x="684213" y="2693988"/>
            <a:ext cx="7993062" cy="230832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latinLnBrk="1" hangingPunct="0"/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以人民广场为观测点，</a:t>
            </a:r>
            <a:endParaRPr lang="zh-CN" altLang="en-US" sz="24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eaLnBrk="0" latinLnBrk="1" hangingPunct="0"/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（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）市政府在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_____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方向上，距离是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_____m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。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eaLnBrk="0" latinLnBrk="1" hangingPunct="0"/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（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）电信大楼在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____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 偏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___ ____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方向上，距离是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____m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。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eaLnBrk="0" latinLnBrk="1" hangingPunct="0"/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（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3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）工人文化宫在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___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 偏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___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___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方向上，距离是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____m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。</a:t>
            </a:r>
            <a:endParaRPr lang="zh-CN" altLang="en-US" sz="24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eaLnBrk="0" latinLnBrk="1" hangingPunct="0"/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（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4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）科技大厦在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___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 偏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____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____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方向上，距离是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____m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。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eaLnBrk="0" latinLnBrk="1" hangingPunct="0"/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（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5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）银行在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___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偏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____ ____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方向上，距离是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_____m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。</a:t>
            </a:r>
            <a:endParaRPr lang="zh-CN" altLang="en-US" sz="24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4" name="Text Box 6"/>
          <p:cNvSpPr txBox="1"/>
          <p:nvPr/>
        </p:nvSpPr>
        <p:spPr>
          <a:xfrm>
            <a:off x="2767013" y="3065463"/>
            <a:ext cx="1371600" cy="4619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正西</a:t>
            </a:r>
            <a:endParaRPr lang="zh-CN" altLang="en-US" sz="2400" b="1" dirty="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5" name="Text Box 8"/>
          <p:cNvSpPr txBox="1"/>
          <p:nvPr/>
        </p:nvSpPr>
        <p:spPr>
          <a:xfrm>
            <a:off x="5740400" y="3097213"/>
            <a:ext cx="1065213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400</a:t>
            </a:r>
            <a:endParaRPr lang="en-US" altLang="zh-CN" sz="2400" b="1" dirty="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6" name="Text Box 9"/>
          <p:cNvSpPr txBox="1"/>
          <p:nvPr/>
        </p:nvSpPr>
        <p:spPr>
          <a:xfrm>
            <a:off x="3090863" y="3435350"/>
            <a:ext cx="685800" cy="4619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西</a:t>
            </a:r>
            <a:endParaRPr lang="zh-CN" altLang="en-US" sz="2400" b="1" dirty="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7" name="Text Box 10"/>
          <p:cNvSpPr txBox="1"/>
          <p:nvPr/>
        </p:nvSpPr>
        <p:spPr>
          <a:xfrm>
            <a:off x="4051300" y="3409950"/>
            <a:ext cx="598488" cy="4619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北</a:t>
            </a:r>
            <a:endParaRPr lang="zh-CN" altLang="en-US" sz="2400" b="1" dirty="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8" name="Text Box 11"/>
          <p:cNvSpPr txBox="1"/>
          <p:nvPr/>
        </p:nvSpPr>
        <p:spPr>
          <a:xfrm>
            <a:off x="7316787" y="3405981"/>
            <a:ext cx="852488" cy="4619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300</a:t>
            </a:r>
            <a:endParaRPr lang="en-US" altLang="zh-CN" sz="2400" b="1" dirty="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45065" name="文本框 8"/>
          <p:cNvSpPr txBox="1"/>
          <p:nvPr>
            <p:custDataLst>
              <p:tags r:id="rId3"/>
            </p:custDataLst>
          </p:nvPr>
        </p:nvSpPr>
        <p:spPr>
          <a:xfrm>
            <a:off x="5003800" y="-20637"/>
            <a:ext cx="1008063" cy="1841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600" dirty="0">
                <a:solidFill>
                  <a:srgbClr val="81C6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  <a:endParaRPr lang="zh-CN" altLang="en-US" sz="600" dirty="0">
              <a:solidFill>
                <a:srgbClr val="81C6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Text Box 5"/>
          <p:cNvSpPr txBox="1"/>
          <p:nvPr/>
        </p:nvSpPr>
        <p:spPr>
          <a:xfrm>
            <a:off x="3368675" y="3775075"/>
            <a:ext cx="620713" cy="4619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北</a:t>
            </a:r>
            <a:endParaRPr lang="zh-CN" altLang="en-US" sz="2400" b="1" dirty="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2" name="Text Box 6"/>
          <p:cNvSpPr txBox="1"/>
          <p:nvPr/>
        </p:nvSpPr>
        <p:spPr>
          <a:xfrm>
            <a:off x="4175125" y="3775075"/>
            <a:ext cx="617538" cy="4619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东</a:t>
            </a:r>
            <a:endParaRPr lang="zh-CN" altLang="en-US" sz="2400" b="1" dirty="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3" name="Text Box 7"/>
          <p:cNvSpPr txBox="1"/>
          <p:nvPr/>
        </p:nvSpPr>
        <p:spPr>
          <a:xfrm>
            <a:off x="7326313" y="3789483"/>
            <a:ext cx="702072" cy="4619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300</a:t>
            </a:r>
            <a:endParaRPr lang="en-US" altLang="zh-CN" sz="2400" b="1" dirty="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4" name="Text Box 8"/>
          <p:cNvSpPr txBox="1"/>
          <p:nvPr/>
        </p:nvSpPr>
        <p:spPr>
          <a:xfrm>
            <a:off x="3071813" y="4160838"/>
            <a:ext cx="685800" cy="4619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东</a:t>
            </a:r>
            <a:endParaRPr lang="zh-CN" altLang="en-US" sz="2400" b="1" dirty="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5" name="Text Box 9"/>
          <p:cNvSpPr txBox="1"/>
          <p:nvPr/>
        </p:nvSpPr>
        <p:spPr>
          <a:xfrm>
            <a:off x="4051300" y="4138613"/>
            <a:ext cx="685800" cy="4619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南</a:t>
            </a:r>
            <a:endParaRPr lang="zh-CN" altLang="en-US" sz="2400" b="1" dirty="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6" name="Text Box 10"/>
          <p:cNvSpPr txBox="1"/>
          <p:nvPr/>
        </p:nvSpPr>
        <p:spPr>
          <a:xfrm>
            <a:off x="7326313" y="4172689"/>
            <a:ext cx="8239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400</a:t>
            </a:r>
            <a:endParaRPr lang="en-US" altLang="zh-CN" sz="2400" b="1" dirty="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7" name="Text Box 11"/>
          <p:cNvSpPr txBox="1"/>
          <p:nvPr/>
        </p:nvSpPr>
        <p:spPr>
          <a:xfrm>
            <a:off x="2436813" y="4540250"/>
            <a:ext cx="676275" cy="4619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西</a:t>
            </a:r>
            <a:endParaRPr lang="zh-CN" altLang="en-US" sz="2400" b="1" dirty="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8" name="Text Box 12"/>
          <p:cNvSpPr txBox="1"/>
          <p:nvPr/>
        </p:nvSpPr>
        <p:spPr>
          <a:xfrm>
            <a:off x="3297238" y="4530725"/>
            <a:ext cx="603250" cy="4619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南</a:t>
            </a:r>
            <a:endParaRPr lang="zh-CN" altLang="en-US" sz="2400" b="1" dirty="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9" name="Text Box 13"/>
          <p:cNvSpPr txBox="1"/>
          <p:nvPr/>
        </p:nvSpPr>
        <p:spPr>
          <a:xfrm>
            <a:off x="6659563" y="4517970"/>
            <a:ext cx="877887" cy="4619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300</a:t>
            </a:r>
            <a:endParaRPr lang="en-US" altLang="zh-CN" sz="2400" b="1" dirty="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952228" y="1178957"/>
            <a:ext cx="971129" cy="350838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33238" y="2218695"/>
            <a:ext cx="719138" cy="460761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45078" name="矩形 9"/>
          <p:cNvSpPr/>
          <p:nvPr/>
        </p:nvSpPr>
        <p:spPr>
          <a:xfrm>
            <a:off x="652463" y="995363"/>
            <a:ext cx="3005137" cy="40163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</a:t>
            </a:r>
            <a:r>
              <a:rPr lang="zh-CN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P2</a:t>
            </a:r>
            <a:r>
              <a:rPr lang="en-US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“练习五”第2题</a:t>
            </a:r>
            <a:endParaRPr lang="zh-CN" altLang="en-US" dirty="0"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45079" name="矩形 1"/>
          <p:cNvSpPr/>
          <p:nvPr/>
        </p:nvSpPr>
        <p:spPr>
          <a:xfrm>
            <a:off x="1155700" y="315913"/>
            <a:ext cx="5216525" cy="6556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2. 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量一量，填一填。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935451" y="1409205"/>
            <a:ext cx="781624" cy="314325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atinLnBrk="1"/>
            <a:endParaRPr lang="zh-CN" altLang="en-US" dirty="0"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537820" y="370921"/>
            <a:ext cx="971128" cy="312738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atinLnBrk="1"/>
            <a:endParaRPr lang="zh-CN" altLang="en-US" dirty="0"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6296155" y="581784"/>
            <a:ext cx="971129" cy="314325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atinLnBrk="1"/>
            <a:endParaRPr lang="zh-CN" altLang="en-US" dirty="0"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6371706" y="2587269"/>
            <a:ext cx="1103301" cy="314325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atinLnBrk="1"/>
            <a:endParaRPr lang="zh-CN" altLang="en-US" dirty="0"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410767" y="2096696"/>
            <a:ext cx="612617" cy="314325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atinLnBrk="1"/>
            <a:endParaRPr lang="zh-CN" altLang="en-US" dirty="0"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20" name="Text Box 8"/>
          <p:cNvSpPr txBox="1"/>
          <p:nvPr/>
        </p:nvSpPr>
        <p:spPr>
          <a:xfrm>
            <a:off x="4618317" y="3414085"/>
            <a:ext cx="804583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45°</a:t>
            </a:r>
            <a:endParaRPr lang="en-US" altLang="zh-CN" sz="2400" b="1" dirty="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1" name="Text Box 8"/>
          <p:cNvSpPr txBox="1"/>
          <p:nvPr/>
        </p:nvSpPr>
        <p:spPr>
          <a:xfrm>
            <a:off x="4737520" y="3796721"/>
            <a:ext cx="804583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60°</a:t>
            </a:r>
            <a:endParaRPr lang="en-US" altLang="zh-CN" sz="2400" b="1" dirty="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2" name="Text Box 8"/>
          <p:cNvSpPr txBox="1"/>
          <p:nvPr/>
        </p:nvSpPr>
        <p:spPr>
          <a:xfrm>
            <a:off x="4656004" y="4172405"/>
            <a:ext cx="804583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60°</a:t>
            </a:r>
            <a:endParaRPr lang="en-US" altLang="zh-CN" sz="2400" b="1" dirty="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3" name="Text Box 8"/>
          <p:cNvSpPr txBox="1"/>
          <p:nvPr/>
        </p:nvSpPr>
        <p:spPr>
          <a:xfrm>
            <a:off x="3937055" y="4517970"/>
            <a:ext cx="804583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en-US" altLang="zh-CN" sz="2400" b="1" dirty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40°</a:t>
            </a:r>
            <a:endParaRPr lang="en-US" altLang="zh-CN" sz="2400" b="1" dirty="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advTm="724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6" presetClass="emph" presetSubtype="0" repeatCount="2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mph" presetSubtype="0" repeatCount="2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6" presetClass="emph" presetSubtype="0" repeatCount="2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6" presetClass="emph" presetSubtype="0" repeatCount="2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9" grpId="0" bldLvl="0" animBg="1"/>
      <p:bldP spid="10" grpId="0" animBg="1"/>
      <p:bldP spid="10" grpId="1" animBg="1"/>
      <p:bldP spid="10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矩形 1"/>
          <p:cNvSpPr/>
          <p:nvPr/>
        </p:nvSpPr>
        <p:spPr>
          <a:xfrm>
            <a:off x="1155700" y="315913"/>
            <a:ext cx="5216525" cy="6556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3. 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两个小朋友对话，谁说得对</a:t>
            </a:r>
            <a:r>
              <a:rPr lang="zh-CN" altLang="zh-CN" sz="28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？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47107" name="文本框 3"/>
          <p:cNvSpPr txBox="1"/>
          <p:nvPr>
            <p:custDataLst>
              <p:tags r:id="rId2"/>
            </p:custDataLst>
          </p:nvPr>
        </p:nvSpPr>
        <p:spPr>
          <a:xfrm>
            <a:off x="5003800" y="-20637"/>
            <a:ext cx="1008063" cy="1841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600" dirty="0">
                <a:solidFill>
                  <a:srgbClr val="81C6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  <a:endParaRPr lang="zh-CN" altLang="en-US" sz="600" dirty="0">
              <a:solidFill>
                <a:srgbClr val="81C6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7108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66075" y="-20637"/>
            <a:ext cx="184150" cy="5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885" y="1139825"/>
            <a:ext cx="609830" cy="1377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392" y="2810024"/>
            <a:ext cx="977401" cy="1377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11" name="AutoShape 3"/>
          <p:cNvSpPr/>
          <p:nvPr/>
        </p:nvSpPr>
        <p:spPr>
          <a:xfrm>
            <a:off x="1660525" y="2925763"/>
            <a:ext cx="2879725" cy="1377950"/>
          </a:xfrm>
          <a:prstGeom prst="wedgeRoundRectCallout">
            <a:avLst>
              <a:gd name="adj1" fmla="val -59134"/>
              <a:gd name="adj2" fmla="val -12755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rgbClr val="3399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/>
          <a:lstStyle/>
          <a:p>
            <a:pPr latinLnBrk="1"/>
            <a:r>
              <a:rPr lang="zh-CN" altLang="zh-CN" sz="24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小红家在小明家东偏北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40</a:t>
            </a:r>
            <a:r>
              <a:rPr lang="zh-CN" altLang="zh-CN" sz="24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°的方向上，距离是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300</a:t>
            </a:r>
            <a:r>
              <a:rPr lang="zh-CN" altLang="zh-CN" sz="24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米。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7112" name="AutoShape 3"/>
          <p:cNvSpPr/>
          <p:nvPr/>
        </p:nvSpPr>
        <p:spPr>
          <a:xfrm>
            <a:off x="1719263" y="1193800"/>
            <a:ext cx="2852737" cy="1377950"/>
          </a:xfrm>
          <a:prstGeom prst="wedgeRoundRectCallout">
            <a:avLst>
              <a:gd name="adj1" fmla="val -62866"/>
              <a:gd name="adj2" fmla="val -6227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rgbClr val="3399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/>
          <a:lstStyle/>
          <a:p>
            <a:pPr latinLnBrk="1"/>
            <a:r>
              <a:rPr lang="zh-CN" altLang="zh-CN" sz="24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小红家在小明家北偏东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50</a:t>
            </a:r>
            <a:r>
              <a:rPr lang="zh-CN" altLang="zh-CN" sz="24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°的方向上，距离是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300</a:t>
            </a:r>
            <a:r>
              <a:rPr lang="zh-CN" altLang="zh-CN" sz="24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米。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grpSp>
        <p:nvGrpSpPr>
          <p:cNvPr id="47113" name="Group 42"/>
          <p:cNvGrpSpPr/>
          <p:nvPr/>
        </p:nvGrpSpPr>
        <p:grpSpPr>
          <a:xfrm>
            <a:off x="4978400" y="873125"/>
            <a:ext cx="4179888" cy="3829050"/>
            <a:chOff x="206" y="758"/>
            <a:chExt cx="2633" cy="2412"/>
          </a:xfrm>
        </p:grpSpPr>
        <p:grpSp>
          <p:nvGrpSpPr>
            <p:cNvPr id="47114" name="Group 43"/>
            <p:cNvGrpSpPr/>
            <p:nvPr/>
          </p:nvGrpSpPr>
          <p:grpSpPr>
            <a:xfrm>
              <a:off x="491" y="1014"/>
              <a:ext cx="1905" cy="1905"/>
              <a:chOff x="491" y="1014"/>
              <a:chExt cx="1905" cy="1905"/>
            </a:xfrm>
          </p:grpSpPr>
          <p:sp>
            <p:nvSpPr>
              <p:cNvPr id="47115" name="Line 44"/>
              <p:cNvSpPr/>
              <p:nvPr/>
            </p:nvSpPr>
            <p:spPr>
              <a:xfrm>
                <a:off x="1429" y="1014"/>
                <a:ext cx="0" cy="1905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</p:spPr>
          </p:sp>
          <p:sp>
            <p:nvSpPr>
              <p:cNvPr id="47116" name="Line 45"/>
              <p:cNvSpPr/>
              <p:nvPr/>
            </p:nvSpPr>
            <p:spPr>
              <a:xfrm rot="5400000">
                <a:off x="1433" y="1004"/>
                <a:ext cx="0" cy="1905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</p:spPr>
          </p:sp>
        </p:grpSp>
        <p:sp>
          <p:nvSpPr>
            <p:cNvPr id="47117" name="Text Box 46"/>
            <p:cNvSpPr txBox="1"/>
            <p:nvPr/>
          </p:nvSpPr>
          <p:spPr>
            <a:xfrm>
              <a:off x="2342" y="1791"/>
              <a:ext cx="409" cy="29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latinLnBrk="1">
                <a:spcBef>
                  <a:spcPct val="50000"/>
                </a:spcBef>
              </a:pP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东</a:t>
              </a: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7118" name="Text Box 47"/>
            <p:cNvSpPr txBox="1"/>
            <p:nvPr/>
          </p:nvSpPr>
          <p:spPr>
            <a:xfrm>
              <a:off x="1273" y="758"/>
              <a:ext cx="409" cy="29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latinLnBrk="1">
                <a:spcBef>
                  <a:spcPct val="50000"/>
                </a:spcBef>
              </a:pP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北</a:t>
              </a: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7119" name="Text Box 48"/>
            <p:cNvSpPr txBox="1"/>
            <p:nvPr/>
          </p:nvSpPr>
          <p:spPr>
            <a:xfrm>
              <a:off x="206" y="1791"/>
              <a:ext cx="409" cy="29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latinLnBrk="1">
                <a:spcBef>
                  <a:spcPct val="50000"/>
                </a:spcBef>
              </a:pP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西</a:t>
              </a: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7120" name="Text Box 49"/>
            <p:cNvSpPr txBox="1"/>
            <p:nvPr/>
          </p:nvSpPr>
          <p:spPr>
            <a:xfrm>
              <a:off x="1281" y="2879"/>
              <a:ext cx="409" cy="29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latinLnBrk="1">
                <a:spcBef>
                  <a:spcPct val="50000"/>
                </a:spcBef>
              </a:pP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南</a:t>
              </a: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7121" name="Text Box 47"/>
            <p:cNvSpPr txBox="1"/>
            <p:nvPr/>
          </p:nvSpPr>
          <p:spPr>
            <a:xfrm>
              <a:off x="2016" y="789"/>
              <a:ext cx="823" cy="29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latinLnBrk="1">
                <a:spcBef>
                  <a:spcPct val="50000"/>
                </a:spcBef>
              </a:pP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小红家</a:t>
              </a: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7122" name="Text Box 47"/>
            <p:cNvSpPr txBox="1"/>
            <p:nvPr/>
          </p:nvSpPr>
          <p:spPr>
            <a:xfrm>
              <a:off x="618" y="2062"/>
              <a:ext cx="823" cy="29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latinLnBrk="1">
                <a:spcBef>
                  <a:spcPct val="50000"/>
                </a:spcBef>
              </a:pP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小明家</a:t>
              </a: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7123" name="椭圆 7"/>
          <p:cNvSpPr/>
          <p:nvPr/>
        </p:nvSpPr>
        <p:spPr>
          <a:xfrm flipV="1">
            <a:off x="6880225" y="2743200"/>
            <a:ext cx="80963" cy="80963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txBody>
          <a:bodyPr anchor="t"/>
          <a:lstStyle/>
          <a:p>
            <a:pPr latinLnBrk="1"/>
            <a:endParaRPr lang="zh-CN" altLang="en-US" dirty="0"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47124" name="Text Box 40"/>
          <p:cNvSpPr txBox="1"/>
          <p:nvPr/>
        </p:nvSpPr>
        <p:spPr>
          <a:xfrm>
            <a:off x="5561013" y="3992563"/>
            <a:ext cx="1223962" cy="3984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100m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grpSp>
        <p:nvGrpSpPr>
          <p:cNvPr id="47125" name="Group 15"/>
          <p:cNvGrpSpPr/>
          <p:nvPr/>
        </p:nvGrpSpPr>
        <p:grpSpPr>
          <a:xfrm>
            <a:off x="5661025" y="4352925"/>
            <a:ext cx="711200" cy="84138"/>
            <a:chOff x="2699" y="1071"/>
            <a:chExt cx="227" cy="46"/>
          </a:xfrm>
        </p:grpSpPr>
        <p:sp>
          <p:nvSpPr>
            <p:cNvPr id="47126" name="Line 16"/>
            <p:cNvSpPr/>
            <p:nvPr/>
          </p:nvSpPr>
          <p:spPr>
            <a:xfrm>
              <a:off x="2699" y="1117"/>
              <a:ext cx="227" cy="0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127" name="Line 17"/>
            <p:cNvSpPr/>
            <p:nvPr/>
          </p:nvSpPr>
          <p:spPr>
            <a:xfrm flipV="1">
              <a:off x="2699" y="1071"/>
              <a:ext cx="0" cy="46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128" name="Line 18"/>
            <p:cNvSpPr/>
            <p:nvPr/>
          </p:nvSpPr>
          <p:spPr>
            <a:xfrm flipV="1">
              <a:off x="2922" y="1071"/>
              <a:ext cx="0" cy="46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cxnSp>
        <p:nvCxnSpPr>
          <p:cNvPr id="47129" name="直接连接符 27"/>
          <p:cNvCxnSpPr>
            <a:stCxn id="47123" idx="5"/>
          </p:cNvCxnSpPr>
          <p:nvPr/>
        </p:nvCxnSpPr>
        <p:spPr>
          <a:xfrm flipV="1">
            <a:off x="6948488" y="1736725"/>
            <a:ext cx="1381125" cy="1019175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30" name="直接连接符 34"/>
          <p:cNvCxnSpPr>
            <a:stCxn id="47123" idx="5"/>
          </p:cNvCxnSpPr>
          <p:nvPr/>
        </p:nvCxnSpPr>
        <p:spPr>
          <a:xfrm>
            <a:off x="7361238" y="2355850"/>
            <a:ext cx="63500" cy="60325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31" name="直接连接符 41"/>
          <p:cNvCxnSpPr>
            <a:stCxn id="47123" idx="5"/>
          </p:cNvCxnSpPr>
          <p:nvPr/>
        </p:nvCxnSpPr>
        <p:spPr>
          <a:xfrm>
            <a:off x="7815263" y="2011363"/>
            <a:ext cx="65087" cy="60325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7132" name="图片 43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8450" y="2606675"/>
            <a:ext cx="534988" cy="392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33" name="椭圆 50"/>
          <p:cNvSpPr/>
          <p:nvPr/>
        </p:nvSpPr>
        <p:spPr>
          <a:xfrm flipV="1">
            <a:off x="8299450" y="1697038"/>
            <a:ext cx="80963" cy="80962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txBody>
          <a:bodyPr anchor="t"/>
          <a:lstStyle/>
          <a:p>
            <a:pPr latinLnBrk="1"/>
            <a:endParaRPr lang="zh-CN" altLang="en-US" dirty="0"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47134" name="图片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5950" y="1346200"/>
            <a:ext cx="471488" cy="574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35" name="Arc 39"/>
          <p:cNvSpPr/>
          <p:nvPr/>
        </p:nvSpPr>
        <p:spPr>
          <a:xfrm rot="2627755">
            <a:off x="7180263" y="2573338"/>
            <a:ext cx="152400" cy="192087"/>
          </a:xfrm>
          <a:custGeom>
            <a:avLst/>
            <a:gdLst/>
            <a:ahLst/>
            <a:cxnLst>
              <a:cxn ang="0">
                <a:pos x="-49" y="0"/>
              </a:cxn>
              <a:cxn ang="0">
                <a:pos x="1075267" y="1413051"/>
              </a:cxn>
              <a:cxn ang="0">
                <a:pos x="1069890" y="1553576"/>
              </a:cxn>
              <a:cxn ang="0">
                <a:pos x="-49" y="0"/>
              </a:cxn>
              <a:cxn ang="0">
                <a:pos x="1075267" y="1413051"/>
              </a:cxn>
              <a:cxn ang="0">
                <a:pos x="1069890" y="1553576"/>
              </a:cxn>
              <a:cxn ang="0">
                <a:pos x="0" y="1413051"/>
              </a:cxn>
              <a:cxn ang="0">
                <a:pos x="-49" y="0"/>
              </a:cxn>
            </a:cxnLst>
            <a:rect l="0" t="0" r="0" b="0"/>
            <a:pathLst>
              <a:path w="21600" h="23749" fill="none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317"/>
                  <a:pt x="21564" y="23034"/>
                  <a:pt x="21492" y="23748"/>
                </a:cubicBezTo>
              </a:path>
              <a:path w="21600" h="23749" stroke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317"/>
                  <a:pt x="21564" y="23034"/>
                  <a:pt x="21492" y="23748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7136" name="Text Box 41"/>
          <p:cNvSpPr txBox="1"/>
          <p:nvPr/>
        </p:nvSpPr>
        <p:spPr>
          <a:xfrm>
            <a:off x="7289800" y="2443163"/>
            <a:ext cx="935038" cy="4000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spcBef>
                <a:spcPct val="50000"/>
              </a:spcBef>
            </a:pP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40°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4500563" y="1279525"/>
            <a:ext cx="477837" cy="9858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√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4500563" y="3048000"/>
            <a:ext cx="477837" cy="9858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√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advTm="400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4"/>
          <p:cNvSpPr/>
          <p:nvPr/>
        </p:nvSpPr>
        <p:spPr>
          <a:xfrm>
            <a:off x="827088" y="339725"/>
            <a:ext cx="3602037" cy="646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 latinLnBrk="1"/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四、课堂小结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03350" y="2149475"/>
            <a:ext cx="4824413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/>
            <a:r>
              <a:rPr lang="zh-CN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确定物体位置的两个条件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左大括号 2"/>
          <p:cNvSpPr/>
          <p:nvPr/>
        </p:nvSpPr>
        <p:spPr>
          <a:xfrm>
            <a:off x="6083300" y="1757363"/>
            <a:ext cx="144463" cy="1368425"/>
          </a:xfrm>
          <a:prstGeom prst="leftBrace">
            <a:avLst>
              <a:gd name="adj1" fmla="val 67228"/>
              <a:gd name="adj2" fmla="val 50000"/>
            </a:avLst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atinLnBrk="1"/>
            <a:endParaRPr lang="zh-CN" altLang="en-US" dirty="0"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32525" y="1465263"/>
            <a:ext cx="1214438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atinLnBrk="1"/>
            <a:r>
              <a:rPr lang="zh-CN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方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向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227763" y="2740025"/>
            <a:ext cx="1216025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atinLnBrk="1"/>
            <a:r>
              <a:rPr lang="zh-CN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距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离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9159" name="文本框 6"/>
          <p:cNvSpPr txBox="1"/>
          <p:nvPr>
            <p:custDataLst>
              <p:tags r:id="rId2"/>
            </p:custDataLst>
          </p:nvPr>
        </p:nvSpPr>
        <p:spPr>
          <a:xfrm>
            <a:off x="5003800" y="-20637"/>
            <a:ext cx="1008063" cy="1841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600" dirty="0">
                <a:solidFill>
                  <a:srgbClr val="81C6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  <a:endParaRPr lang="zh-CN" altLang="en-US" sz="600" dirty="0">
              <a:solidFill>
                <a:srgbClr val="81C6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9160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66075" y="-20637"/>
            <a:ext cx="184150" cy="50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32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8308" y="2746113"/>
            <a:ext cx="3735603" cy="21813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750" y="301625"/>
            <a:ext cx="3628395" cy="2399480"/>
          </a:xfrm>
          <a:prstGeom prst="rect">
            <a:avLst/>
          </a:prstGeom>
        </p:spPr>
      </p:pic>
      <p:sp>
        <p:nvSpPr>
          <p:cNvPr id="21505" name="Rectangle 16"/>
          <p:cNvSpPr/>
          <p:nvPr/>
        </p:nvSpPr>
        <p:spPr>
          <a:xfrm>
            <a:off x="760413" y="301625"/>
            <a:ext cx="3024187" cy="646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 latinLnBrk="1"/>
            <a:r>
              <a:rPr lang="zh-CN" altLang="en-US" sz="3600" b="1" dirty="0">
                <a:latin typeface="Gulim" pitchFamily="34" charset="-127"/>
                <a:ea typeface="黑体" panose="02010609060101010101" pitchFamily="49" charset="-122"/>
              </a:rPr>
              <a:t>一、回顾导入</a:t>
            </a:r>
            <a:endParaRPr lang="zh-CN" altLang="en-US" sz="3600" b="1" dirty="0">
              <a:latin typeface="Gulim" pitchFamily="34" charset="-127"/>
              <a:ea typeface="黑体" panose="02010609060101010101" pitchFamily="49" charset="-122"/>
            </a:endParaRPr>
          </a:p>
        </p:txBody>
      </p:sp>
      <p:sp>
        <p:nvSpPr>
          <p:cNvPr id="9" name="流程图: 过程 8"/>
          <p:cNvSpPr/>
          <p:nvPr/>
        </p:nvSpPr>
        <p:spPr>
          <a:xfrm>
            <a:off x="5796137" y="4371950"/>
            <a:ext cx="1224136" cy="537962"/>
          </a:xfrm>
          <a:prstGeom prst="flowChartProcess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11" y="1832165"/>
            <a:ext cx="3726097" cy="1827897"/>
          </a:xfrm>
          <a:prstGeom prst="rect">
            <a:avLst/>
          </a:prstGeom>
        </p:spPr>
      </p:pic>
      <p:sp>
        <p:nvSpPr>
          <p:cNvPr id="22" name="流程图: 过程 21"/>
          <p:cNvSpPr/>
          <p:nvPr/>
        </p:nvSpPr>
        <p:spPr>
          <a:xfrm>
            <a:off x="6352768" y="679355"/>
            <a:ext cx="1008063" cy="615846"/>
          </a:xfrm>
          <a:prstGeom prst="flowChartProcess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</p:spTree>
  </p:cSld>
  <p:clrMapOvr>
    <a:masterClrMapping/>
  </p:clrMapOvr>
  <p:transition advTm="666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矩形 2"/>
          <p:cNvSpPr/>
          <p:nvPr/>
        </p:nvSpPr>
        <p:spPr>
          <a:xfrm>
            <a:off x="1517650" y="1747838"/>
            <a:ext cx="5761038" cy="706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 latinLnBrk="1"/>
            <a:r>
              <a:rPr lang="zh-CN" altLang="en-US" sz="4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描述物体位置</a:t>
            </a:r>
            <a:endParaRPr lang="zh-CN" altLang="en-US" sz="40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531" name="文本框 3"/>
          <p:cNvSpPr txBox="1"/>
          <p:nvPr>
            <p:custDataLst>
              <p:tags r:id="rId2"/>
            </p:custDataLst>
          </p:nvPr>
        </p:nvSpPr>
        <p:spPr>
          <a:xfrm>
            <a:off x="5003800" y="-20637"/>
            <a:ext cx="1008063" cy="1841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600" dirty="0">
                <a:solidFill>
                  <a:srgbClr val="81C6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  <a:endParaRPr lang="zh-CN" altLang="en-US" sz="600" dirty="0">
              <a:solidFill>
                <a:srgbClr val="81C6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2532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66075" y="-20637"/>
            <a:ext cx="184150" cy="5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3" name="文本框 8"/>
          <p:cNvSpPr txBox="1"/>
          <p:nvPr/>
        </p:nvSpPr>
        <p:spPr>
          <a:xfrm>
            <a:off x="1517650" y="836613"/>
            <a:ext cx="485775" cy="700087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>
            <a:spAutoFit/>
          </a:bodyPr>
          <a:lstStyle/>
          <a:p>
            <a:pPr eaLnBrk="0" hangingPunct="0"/>
            <a:r>
              <a:rPr lang="en-US" altLang="zh-CN" sz="41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sz="41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534" name="矩形 9"/>
          <p:cNvSpPr/>
          <p:nvPr/>
        </p:nvSpPr>
        <p:spPr>
          <a:xfrm>
            <a:off x="38100" y="0"/>
            <a:ext cx="1863725" cy="4000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R·</a:t>
            </a:r>
            <a:r>
              <a:rPr lang="zh-CN" altLang="en-US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六年级上册</a:t>
            </a:r>
            <a:endParaRPr lang="zh-CN" altLang="en-US" sz="11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advTm="5502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台风的危害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635" cy="5144135"/>
          </a:xfrm>
          <a:prstGeom prst="rect">
            <a:avLst/>
          </a:prstGeom>
        </p:spPr>
      </p:pic>
      <p:pic>
        <p:nvPicPr>
          <p:cNvPr id="4" name="图片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4587974"/>
            <a:ext cx="555526" cy="555526"/>
          </a:xfrm>
          <a:prstGeom prst="rect">
            <a:avLst/>
          </a:prstGeom>
        </p:spPr>
      </p:pic>
    </p:spTree>
  </p:cSld>
  <p:clrMapOvr>
    <a:masterClrMapping/>
  </p:clrMapOvr>
  <p:transition advTm="111033"/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540" y="1758454"/>
            <a:ext cx="3316995" cy="2164809"/>
          </a:xfrm>
          <a:prstGeom prst="rect">
            <a:avLst/>
          </a:prstGeom>
        </p:spPr>
      </p:pic>
      <p:sp>
        <p:nvSpPr>
          <p:cNvPr id="26626" name="Rectangle 26"/>
          <p:cNvSpPr/>
          <p:nvPr/>
        </p:nvSpPr>
        <p:spPr>
          <a:xfrm>
            <a:off x="900113" y="195263"/>
            <a:ext cx="3095625" cy="646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 latinLnBrk="1"/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二、探索新知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629" name="文本框 5"/>
          <p:cNvSpPr txBox="1"/>
          <p:nvPr>
            <p:custDataLst>
              <p:tags r:id="rId3"/>
            </p:custDataLst>
          </p:nvPr>
        </p:nvSpPr>
        <p:spPr>
          <a:xfrm>
            <a:off x="5003800" y="-20637"/>
            <a:ext cx="1008063" cy="1841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600" dirty="0">
                <a:solidFill>
                  <a:srgbClr val="81C6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  <a:endParaRPr lang="zh-CN" altLang="en-US" sz="600" dirty="0">
              <a:solidFill>
                <a:srgbClr val="81C6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6630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966075" y="-20637"/>
            <a:ext cx="184150" cy="5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AutoShape 27"/>
          <p:cNvSpPr/>
          <p:nvPr/>
        </p:nvSpPr>
        <p:spPr>
          <a:xfrm>
            <a:off x="900113" y="1607735"/>
            <a:ext cx="3839796" cy="2315528"/>
          </a:xfrm>
          <a:prstGeom prst="wedgeRoundRectCallout">
            <a:avLst>
              <a:gd name="adj1" fmla="val 65527"/>
              <a:gd name="adj2" fmla="val -11984"/>
              <a:gd name="adj3" fmla="val 16667"/>
            </a:avLst>
          </a:prstGeom>
          <a:solidFill>
            <a:schemeClr val="bg1"/>
          </a:solidFill>
          <a:ln w="19050" cap="flat" cmpd="sng">
            <a:solidFill>
              <a:srgbClr val="3399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latinLnBrk="1"/>
            <a:r>
              <a:rPr lang="zh-CN" altLang="en-US" sz="2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目前台风中心位于</a:t>
            </a:r>
            <a:r>
              <a:rPr lang="en-US" altLang="zh-CN" sz="2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A</a:t>
            </a:r>
            <a:r>
              <a:rPr lang="zh-CN" altLang="en-US" sz="2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市东偏南</a:t>
            </a:r>
            <a:r>
              <a:rPr lang="en-US" altLang="zh-CN" sz="2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30°</a:t>
            </a:r>
            <a:r>
              <a:rPr lang="zh-CN" altLang="en-US" sz="2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方向、距离</a:t>
            </a:r>
            <a:r>
              <a:rPr lang="en-US" altLang="zh-CN" sz="2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A</a:t>
            </a:r>
            <a:r>
              <a:rPr lang="zh-CN" altLang="en-US" sz="2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市</a:t>
            </a:r>
            <a:r>
              <a:rPr lang="en-US" altLang="zh-CN" sz="2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600km</a:t>
            </a:r>
            <a:r>
              <a:rPr lang="zh-CN" altLang="en-US" sz="2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的洋面上，正以</a:t>
            </a:r>
            <a:r>
              <a:rPr lang="en-US" altLang="zh-CN" sz="2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20</a:t>
            </a:r>
            <a:r>
              <a:rPr lang="zh-CN" altLang="en-US" sz="2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千米</a:t>
            </a:r>
            <a:r>
              <a:rPr lang="en-US" altLang="zh-CN" sz="2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/</a:t>
            </a:r>
            <a:r>
              <a:rPr lang="zh-CN" altLang="en-US" sz="2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时的速度沿直线向</a:t>
            </a:r>
            <a:r>
              <a:rPr lang="en-US" altLang="zh-CN" sz="2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A</a:t>
            </a:r>
            <a:r>
              <a:rPr lang="zh-CN" altLang="en-US" sz="2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市移动。</a:t>
            </a:r>
            <a:endParaRPr lang="en-US" altLang="zh-CN" sz="2600" b="1" dirty="0">
              <a:solidFill>
                <a:srgbClr val="1C1C1C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71" y="1131975"/>
            <a:ext cx="535015" cy="484189"/>
          </a:xfrm>
          <a:prstGeom prst="rect">
            <a:avLst/>
          </a:prstGeom>
        </p:spPr>
      </p:pic>
    </p:spTree>
  </p:cSld>
  <p:clrMapOvr>
    <a:masterClrMapping/>
  </p:clrMapOvr>
  <p:transition advTm="775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25148" y="986939"/>
            <a:ext cx="7557027" cy="3668054"/>
          </a:xfrm>
          <a:custGeom>
            <a:avLst/>
            <a:gdLst>
              <a:gd name="connsiteX0" fmla="*/ 0 w 7557025"/>
              <a:gd name="connsiteY0" fmla="*/ 0 h 3668054"/>
              <a:gd name="connsiteX1" fmla="*/ 6408712 w 7557025"/>
              <a:gd name="connsiteY1" fmla="*/ 0 h 3668054"/>
              <a:gd name="connsiteX2" fmla="*/ 6408712 w 7557025"/>
              <a:gd name="connsiteY2" fmla="*/ 2592288 h 3668054"/>
              <a:gd name="connsiteX3" fmla="*/ 7557025 w 7557025"/>
              <a:gd name="connsiteY3" fmla="*/ 2592288 h 3668054"/>
              <a:gd name="connsiteX4" fmla="*/ 7557025 w 7557025"/>
              <a:gd name="connsiteY4" fmla="*/ 3668054 h 3668054"/>
              <a:gd name="connsiteX5" fmla="*/ 0 w 7557025"/>
              <a:gd name="connsiteY5" fmla="*/ 3668054 h 3668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57025" h="3668054">
                <a:moveTo>
                  <a:pt x="0" y="0"/>
                </a:moveTo>
                <a:lnTo>
                  <a:pt x="6408712" y="0"/>
                </a:lnTo>
                <a:lnTo>
                  <a:pt x="6408712" y="2592288"/>
                </a:lnTo>
                <a:lnTo>
                  <a:pt x="7557025" y="2592288"/>
                </a:lnTo>
                <a:lnTo>
                  <a:pt x="7557025" y="3668054"/>
                </a:lnTo>
                <a:lnTo>
                  <a:pt x="0" y="3668054"/>
                </a:lnTo>
                <a:close/>
              </a:path>
            </a:pathLst>
          </a:custGeom>
        </p:spPr>
      </p:pic>
      <p:grpSp>
        <p:nvGrpSpPr>
          <p:cNvPr id="9" name="组合 8"/>
          <p:cNvGrpSpPr/>
          <p:nvPr/>
        </p:nvGrpSpPr>
        <p:grpSpPr>
          <a:xfrm>
            <a:off x="3381375" y="785813"/>
            <a:ext cx="5178425" cy="1190625"/>
            <a:chOff x="3425708" y="916099"/>
            <a:chExt cx="5178041" cy="119084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flipH="1">
              <a:off x="7596336" y="987573"/>
              <a:ext cx="1007413" cy="1119375"/>
            </a:xfrm>
            <a:custGeom>
              <a:avLst/>
              <a:gdLst>
                <a:gd name="connsiteX0" fmla="*/ 0 w 1386610"/>
                <a:gd name="connsiteY0" fmla="*/ 0 h 1489888"/>
                <a:gd name="connsiteX1" fmla="*/ 909389 w 1386610"/>
                <a:gd name="connsiteY1" fmla="*/ 0 h 1489888"/>
                <a:gd name="connsiteX2" fmla="*/ 942420 w 1386610"/>
                <a:gd name="connsiteY2" fmla="*/ 268381 h 1489888"/>
                <a:gd name="connsiteX3" fmla="*/ 1332165 w 1386610"/>
                <a:gd name="connsiteY3" fmla="*/ 215915 h 1489888"/>
                <a:gd name="connsiteX4" fmla="*/ 1332165 w 1386610"/>
                <a:gd name="connsiteY4" fmla="*/ 0 h 1489888"/>
                <a:gd name="connsiteX5" fmla="*/ 1386610 w 1386610"/>
                <a:gd name="connsiteY5" fmla="*/ 0 h 1489888"/>
                <a:gd name="connsiteX6" fmla="*/ 1386610 w 1386610"/>
                <a:gd name="connsiteY6" fmla="*/ 1489888 h 1489888"/>
                <a:gd name="connsiteX7" fmla="*/ 0 w 1386610"/>
                <a:gd name="connsiteY7" fmla="*/ 1489888 h 148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6610" h="1489888">
                  <a:moveTo>
                    <a:pt x="0" y="0"/>
                  </a:moveTo>
                  <a:lnTo>
                    <a:pt x="909389" y="0"/>
                  </a:lnTo>
                  <a:lnTo>
                    <a:pt x="942420" y="268381"/>
                  </a:lnTo>
                  <a:lnTo>
                    <a:pt x="1332165" y="215915"/>
                  </a:lnTo>
                  <a:lnTo>
                    <a:pt x="1332165" y="0"/>
                  </a:lnTo>
                  <a:lnTo>
                    <a:pt x="1386610" y="0"/>
                  </a:lnTo>
                  <a:lnTo>
                    <a:pt x="1386610" y="1489888"/>
                  </a:lnTo>
                  <a:lnTo>
                    <a:pt x="0" y="1489888"/>
                  </a:lnTo>
                  <a:close/>
                </a:path>
              </a:pathLst>
            </a:custGeom>
          </p:spPr>
        </p:pic>
        <p:sp>
          <p:nvSpPr>
            <p:cNvPr id="27652" name="AutoShape 3"/>
            <p:cNvSpPr/>
            <p:nvPr/>
          </p:nvSpPr>
          <p:spPr>
            <a:xfrm>
              <a:off x="3425708" y="916099"/>
              <a:ext cx="4032187" cy="504207"/>
            </a:xfrm>
            <a:prstGeom prst="wedgeRoundRectCallout">
              <a:avLst>
                <a:gd name="adj1" fmla="val 55620"/>
                <a:gd name="adj2" fmla="val 29676"/>
                <a:gd name="adj3" fmla="val 16667"/>
              </a:avLst>
            </a:prstGeom>
            <a:solidFill>
              <a:schemeClr val="bg1"/>
            </a:solidFill>
            <a:ln w="28575" cap="flat" cmpd="sng">
              <a:solidFill>
                <a:srgbClr val="3399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0000" tIns="46800" rIns="90000" bIns="46800" anchor="t"/>
            <a:lstStyle/>
            <a:p>
              <a:pPr latinLnBrk="1"/>
              <a:r>
                <a:rPr lang="zh-CN" altLang="en-US" sz="2400" b="1" dirty="0">
                  <a:latin typeface="Times New Roman" panose="02020603050405020304" pitchFamily="18" charset="0"/>
                  <a:ea typeface="楷体" panose="02010609060101010101" pitchFamily="49" charset="-122"/>
                </a:rPr>
                <a:t>东偏南30°是什么意思？</a:t>
              </a:r>
              <a:endPara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</p:grpSp>
      <p:sp>
        <p:nvSpPr>
          <p:cNvPr id="10" name="箭头: 右弧形 9"/>
          <p:cNvSpPr/>
          <p:nvPr/>
        </p:nvSpPr>
        <p:spPr>
          <a:xfrm>
            <a:off x="4040188" y="2201863"/>
            <a:ext cx="423862" cy="739775"/>
          </a:xfrm>
          <a:prstGeom prst="curvedLeftArrow">
            <a:avLst>
              <a:gd name="adj1" fmla="val 13274"/>
              <a:gd name="adj2" fmla="val 49975"/>
              <a:gd name="adj3" fmla="val 25000"/>
            </a:avLst>
          </a:prstGeom>
          <a:solidFill>
            <a:srgbClr val="00B0F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atinLnBrk="1"/>
            <a:endParaRPr lang="zh-CN" altLang="en-US" dirty="0">
              <a:latin typeface="Gulim" pitchFamily="34" charset="-127"/>
              <a:ea typeface="Gulim" pitchFamily="34" charset="-127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H="1">
            <a:off x="2700338" y="2139950"/>
            <a:ext cx="2087563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2700338" y="2139950"/>
            <a:ext cx="1944688" cy="1152525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AutoShape 3"/>
          <p:cNvSpPr/>
          <p:nvPr/>
        </p:nvSpPr>
        <p:spPr>
          <a:xfrm>
            <a:off x="5397500" y="2036763"/>
            <a:ext cx="3351213" cy="1687512"/>
          </a:xfrm>
          <a:prstGeom prst="wedgeRoundRectCallout">
            <a:avLst>
              <a:gd name="adj1" fmla="val 57352"/>
              <a:gd name="adj2" fmla="val 34838"/>
              <a:gd name="adj3" fmla="val 16667"/>
            </a:avLst>
          </a:prstGeom>
          <a:noFill/>
          <a:ln w="28575" cap="flat" cmpd="sng">
            <a:solidFill>
              <a:srgbClr val="3399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/>
          <a:lstStyle/>
          <a:p>
            <a:pPr latinLnBrk="1"/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也就是台风中心与A市的连线和正东方向的夹角是30°，即正东方向往南偏30°。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900" y="2084388"/>
            <a:ext cx="2878138" cy="1473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501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5988" y="1563688"/>
            <a:ext cx="3222625" cy="27670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698" name="组合 8"/>
          <p:cNvGrpSpPr/>
          <p:nvPr/>
        </p:nvGrpSpPr>
        <p:grpSpPr>
          <a:xfrm>
            <a:off x="2638425" y="606425"/>
            <a:ext cx="5937250" cy="1370013"/>
            <a:chOff x="2666258" y="736146"/>
            <a:chExt cx="5937491" cy="137080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flipH="1">
              <a:off x="7596336" y="987573"/>
              <a:ext cx="1007413" cy="1119375"/>
            </a:xfrm>
            <a:custGeom>
              <a:avLst/>
              <a:gdLst>
                <a:gd name="connsiteX0" fmla="*/ 0 w 1386610"/>
                <a:gd name="connsiteY0" fmla="*/ 0 h 1489888"/>
                <a:gd name="connsiteX1" fmla="*/ 909389 w 1386610"/>
                <a:gd name="connsiteY1" fmla="*/ 0 h 1489888"/>
                <a:gd name="connsiteX2" fmla="*/ 942420 w 1386610"/>
                <a:gd name="connsiteY2" fmla="*/ 268381 h 1489888"/>
                <a:gd name="connsiteX3" fmla="*/ 1332165 w 1386610"/>
                <a:gd name="connsiteY3" fmla="*/ 215915 h 1489888"/>
                <a:gd name="connsiteX4" fmla="*/ 1332165 w 1386610"/>
                <a:gd name="connsiteY4" fmla="*/ 0 h 1489888"/>
                <a:gd name="connsiteX5" fmla="*/ 1386610 w 1386610"/>
                <a:gd name="connsiteY5" fmla="*/ 0 h 1489888"/>
                <a:gd name="connsiteX6" fmla="*/ 1386610 w 1386610"/>
                <a:gd name="connsiteY6" fmla="*/ 1489888 h 1489888"/>
                <a:gd name="connsiteX7" fmla="*/ 0 w 1386610"/>
                <a:gd name="connsiteY7" fmla="*/ 1489888 h 148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6610" h="1489888">
                  <a:moveTo>
                    <a:pt x="0" y="0"/>
                  </a:moveTo>
                  <a:lnTo>
                    <a:pt x="909389" y="0"/>
                  </a:lnTo>
                  <a:lnTo>
                    <a:pt x="942420" y="268381"/>
                  </a:lnTo>
                  <a:lnTo>
                    <a:pt x="1332165" y="215915"/>
                  </a:lnTo>
                  <a:lnTo>
                    <a:pt x="1332165" y="0"/>
                  </a:lnTo>
                  <a:lnTo>
                    <a:pt x="1386610" y="0"/>
                  </a:lnTo>
                  <a:lnTo>
                    <a:pt x="1386610" y="1489888"/>
                  </a:lnTo>
                  <a:lnTo>
                    <a:pt x="0" y="1489888"/>
                  </a:lnTo>
                  <a:close/>
                </a:path>
              </a:pathLst>
            </a:custGeom>
          </p:spPr>
        </p:pic>
        <p:sp>
          <p:nvSpPr>
            <p:cNvPr id="29700" name="AutoShape 3"/>
            <p:cNvSpPr/>
            <p:nvPr/>
          </p:nvSpPr>
          <p:spPr>
            <a:xfrm>
              <a:off x="2666258" y="736146"/>
              <a:ext cx="4815641" cy="600639"/>
            </a:xfrm>
            <a:prstGeom prst="wedgeRoundRectCallout">
              <a:avLst>
                <a:gd name="adj1" fmla="val 55620"/>
                <a:gd name="adj2" fmla="val 29676"/>
                <a:gd name="adj3" fmla="val 16667"/>
              </a:avLst>
            </a:prstGeom>
            <a:solidFill>
              <a:schemeClr val="bg1"/>
            </a:solidFill>
            <a:ln w="28575" cap="flat" cmpd="sng">
              <a:solidFill>
                <a:srgbClr val="3399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0000" tIns="46800" rIns="90000" bIns="46800" anchor="t"/>
            <a:lstStyle/>
            <a:p>
              <a:pPr latinLnBrk="1"/>
              <a:r>
                <a:rPr lang="zh-CN" altLang="en-US" sz="2400" b="1" dirty="0">
                  <a:latin typeface="Times New Roman" panose="02020603050405020304" pitchFamily="18" charset="0"/>
                  <a:ea typeface="楷体" panose="02010609060101010101" pitchFamily="49" charset="-122"/>
                </a:rPr>
                <a:t>那你能说出蓝色线表示的方向吗？</a:t>
              </a:r>
              <a:endPara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162550" y="2058988"/>
            <a:ext cx="5100638" cy="811212"/>
            <a:chOff x="8131" y="3242"/>
            <a:chExt cx="8031" cy="1278"/>
          </a:xfrm>
        </p:grpSpPr>
        <p:sp>
          <p:nvSpPr>
            <p:cNvPr id="29702" name="AutoShape 3"/>
            <p:cNvSpPr/>
            <p:nvPr/>
          </p:nvSpPr>
          <p:spPr>
            <a:xfrm>
              <a:off x="8131" y="3242"/>
              <a:ext cx="5747" cy="1278"/>
            </a:xfrm>
            <a:prstGeom prst="wedgeRoundRectCallout">
              <a:avLst>
                <a:gd name="adj1" fmla="val 55620"/>
                <a:gd name="adj2" fmla="val 29676"/>
                <a:gd name="adj3" fmla="val 16667"/>
              </a:avLst>
            </a:prstGeom>
            <a:noFill/>
            <a:ln w="28575" cap="flat" cmpd="sng">
              <a:solidFill>
                <a:srgbClr val="3399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0000" tIns="46800" rIns="90000" bIns="46800" anchor="t"/>
            <a:lstStyle/>
            <a:p>
              <a:pPr latinLnBrk="1"/>
              <a:endPara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</a:endParaRPr>
            </a:p>
            <a:p>
              <a:pPr latinLnBrk="1"/>
              <a:endPara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  <p:sp>
          <p:nvSpPr>
            <p:cNvPr id="29703" name="文本框 4"/>
            <p:cNvSpPr txBox="1"/>
            <p:nvPr/>
          </p:nvSpPr>
          <p:spPr>
            <a:xfrm>
              <a:off x="8162" y="3513"/>
              <a:ext cx="800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zh-CN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蓝色线表示的是西偏南</a:t>
              </a:r>
              <a:r>
                <a:rPr lang="en-US" altLang="zh-CN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30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°</a:t>
              </a: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advTm="440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51517" y="987574"/>
            <a:ext cx="7557025" cy="3668054"/>
          </a:xfrm>
          <a:custGeom>
            <a:avLst/>
            <a:gdLst>
              <a:gd name="connsiteX0" fmla="*/ 0 w 7557025"/>
              <a:gd name="connsiteY0" fmla="*/ 0 h 3668054"/>
              <a:gd name="connsiteX1" fmla="*/ 6408712 w 7557025"/>
              <a:gd name="connsiteY1" fmla="*/ 0 h 3668054"/>
              <a:gd name="connsiteX2" fmla="*/ 6408712 w 7557025"/>
              <a:gd name="connsiteY2" fmla="*/ 2592288 h 3668054"/>
              <a:gd name="connsiteX3" fmla="*/ 7557025 w 7557025"/>
              <a:gd name="connsiteY3" fmla="*/ 2592288 h 3668054"/>
              <a:gd name="connsiteX4" fmla="*/ 7557025 w 7557025"/>
              <a:gd name="connsiteY4" fmla="*/ 3668054 h 3668054"/>
              <a:gd name="connsiteX5" fmla="*/ 0 w 7557025"/>
              <a:gd name="connsiteY5" fmla="*/ 3668054 h 3668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57025" h="3668054">
                <a:moveTo>
                  <a:pt x="0" y="0"/>
                </a:moveTo>
                <a:lnTo>
                  <a:pt x="6408712" y="0"/>
                </a:lnTo>
                <a:lnTo>
                  <a:pt x="6408712" y="2592288"/>
                </a:lnTo>
                <a:lnTo>
                  <a:pt x="7557025" y="2592288"/>
                </a:lnTo>
                <a:lnTo>
                  <a:pt x="7557025" y="3668054"/>
                </a:lnTo>
                <a:lnTo>
                  <a:pt x="0" y="3668054"/>
                </a:lnTo>
                <a:close/>
              </a:path>
            </a:pathLst>
          </a:custGeom>
        </p:spPr>
      </p:pic>
      <p:grpSp>
        <p:nvGrpSpPr>
          <p:cNvPr id="9" name="组合 8"/>
          <p:cNvGrpSpPr/>
          <p:nvPr/>
        </p:nvGrpSpPr>
        <p:grpSpPr>
          <a:xfrm>
            <a:off x="3797300" y="330200"/>
            <a:ext cx="4772025" cy="1473200"/>
            <a:chOff x="3419872" y="325985"/>
            <a:chExt cx="5183877" cy="178096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flipH="1">
              <a:off x="7596336" y="987573"/>
              <a:ext cx="1007413" cy="1119375"/>
            </a:xfrm>
            <a:custGeom>
              <a:avLst/>
              <a:gdLst>
                <a:gd name="connsiteX0" fmla="*/ 0 w 1386610"/>
                <a:gd name="connsiteY0" fmla="*/ 0 h 1489888"/>
                <a:gd name="connsiteX1" fmla="*/ 909389 w 1386610"/>
                <a:gd name="connsiteY1" fmla="*/ 0 h 1489888"/>
                <a:gd name="connsiteX2" fmla="*/ 942420 w 1386610"/>
                <a:gd name="connsiteY2" fmla="*/ 268381 h 1489888"/>
                <a:gd name="connsiteX3" fmla="*/ 1332165 w 1386610"/>
                <a:gd name="connsiteY3" fmla="*/ 215915 h 1489888"/>
                <a:gd name="connsiteX4" fmla="*/ 1332165 w 1386610"/>
                <a:gd name="connsiteY4" fmla="*/ 0 h 1489888"/>
                <a:gd name="connsiteX5" fmla="*/ 1386610 w 1386610"/>
                <a:gd name="connsiteY5" fmla="*/ 0 h 1489888"/>
                <a:gd name="connsiteX6" fmla="*/ 1386610 w 1386610"/>
                <a:gd name="connsiteY6" fmla="*/ 1489888 h 1489888"/>
                <a:gd name="connsiteX7" fmla="*/ 0 w 1386610"/>
                <a:gd name="connsiteY7" fmla="*/ 1489888 h 148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6610" h="1489888">
                  <a:moveTo>
                    <a:pt x="0" y="0"/>
                  </a:moveTo>
                  <a:lnTo>
                    <a:pt x="909389" y="0"/>
                  </a:lnTo>
                  <a:lnTo>
                    <a:pt x="942420" y="268381"/>
                  </a:lnTo>
                  <a:lnTo>
                    <a:pt x="1332165" y="215915"/>
                  </a:lnTo>
                  <a:lnTo>
                    <a:pt x="1332165" y="0"/>
                  </a:lnTo>
                  <a:lnTo>
                    <a:pt x="1386610" y="0"/>
                  </a:lnTo>
                  <a:lnTo>
                    <a:pt x="1386610" y="1489888"/>
                  </a:lnTo>
                  <a:lnTo>
                    <a:pt x="0" y="1489888"/>
                  </a:lnTo>
                  <a:close/>
                </a:path>
              </a:pathLst>
            </a:custGeom>
          </p:spPr>
        </p:pic>
        <p:sp>
          <p:nvSpPr>
            <p:cNvPr id="31748" name="AutoShape 3"/>
            <p:cNvSpPr/>
            <p:nvPr/>
          </p:nvSpPr>
          <p:spPr>
            <a:xfrm>
              <a:off x="3419872" y="325985"/>
              <a:ext cx="4032187" cy="1629216"/>
            </a:xfrm>
            <a:prstGeom prst="wedgeRoundRectCallout">
              <a:avLst>
                <a:gd name="adj1" fmla="val 55620"/>
                <a:gd name="adj2" fmla="val 29676"/>
                <a:gd name="adj3" fmla="val 16667"/>
              </a:avLst>
            </a:prstGeom>
            <a:solidFill>
              <a:schemeClr val="bg1"/>
            </a:solidFill>
            <a:ln w="28575" cap="flat" cmpd="sng">
              <a:solidFill>
                <a:srgbClr val="3399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0000" tIns="46800" rIns="90000" bIns="46800" anchor="t"/>
            <a:lstStyle/>
            <a:p>
              <a:pPr latinLnBrk="1"/>
              <a:r>
                <a:rPr lang="zh-CN" altLang="en-US" sz="2400" b="1" dirty="0">
                  <a:latin typeface="Times New Roman" panose="02020603050405020304" pitchFamily="18" charset="0"/>
                  <a:ea typeface="楷体" panose="02010609060101010101" pitchFamily="49" charset="-122"/>
                </a:rPr>
                <a:t>如果只有东偏南</a:t>
              </a:r>
              <a:r>
                <a:rPr lang="en-US" altLang="zh-CN" sz="2400" b="1" dirty="0">
                  <a:latin typeface="Times New Roman" panose="02020603050405020304" pitchFamily="18" charset="0"/>
                  <a:ea typeface="楷体" panose="02010609060101010101" pitchFamily="49" charset="-122"/>
                </a:rPr>
                <a:t>30°</a:t>
              </a:r>
              <a:r>
                <a:rPr lang="zh-CN" altLang="en-US" sz="2400" b="1" dirty="0">
                  <a:latin typeface="Times New Roman" panose="02020603050405020304" pitchFamily="18" charset="0"/>
                  <a:ea typeface="楷体" panose="02010609060101010101" pitchFamily="49" charset="-122"/>
                </a:rPr>
                <a:t>这个条件，能够确定台风中心的具体位置吗？</a:t>
              </a:r>
              <a:endPara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</p:grpSp>
      <p:sp>
        <p:nvSpPr>
          <p:cNvPr id="31749" name="箭头: 右弧形 9"/>
          <p:cNvSpPr/>
          <p:nvPr/>
        </p:nvSpPr>
        <p:spPr>
          <a:xfrm>
            <a:off x="3860800" y="2119313"/>
            <a:ext cx="423863" cy="739775"/>
          </a:xfrm>
          <a:prstGeom prst="curvedLeftArrow">
            <a:avLst>
              <a:gd name="adj1" fmla="val 13274"/>
              <a:gd name="adj2" fmla="val 49975"/>
              <a:gd name="adj3" fmla="val 25000"/>
            </a:avLst>
          </a:prstGeom>
          <a:solidFill>
            <a:srgbClr val="00B0F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atinLnBrk="1"/>
            <a:endParaRPr lang="zh-CN" altLang="en-US" dirty="0">
              <a:latin typeface="Gulim" pitchFamily="34" charset="-127"/>
              <a:ea typeface="Gulim" pitchFamily="34" charset="-127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853113" y="2616200"/>
            <a:ext cx="2981325" cy="511175"/>
            <a:chOff x="9217" y="4120"/>
            <a:chExt cx="4696" cy="804"/>
          </a:xfrm>
        </p:grpSpPr>
        <p:sp>
          <p:nvSpPr>
            <p:cNvPr id="31751" name="文本框 2"/>
            <p:cNvSpPr txBox="1"/>
            <p:nvPr/>
          </p:nvSpPr>
          <p:spPr>
            <a:xfrm>
              <a:off x="9244" y="4120"/>
              <a:ext cx="4626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latinLnBrk="1"/>
              <a:r>
                <a:rPr lang="zh-CN" altLang="en-US" sz="2400" b="1" dirty="0">
                  <a:latin typeface="Times New Roman" panose="02020603050405020304" pitchFamily="18" charset="0"/>
                  <a:ea typeface="楷体" panose="02010609060101010101" pitchFamily="49" charset="-122"/>
                </a:rPr>
                <a:t>还需要什么条件呢？</a:t>
              </a:r>
              <a:endPara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  <p:sp>
          <p:nvSpPr>
            <p:cNvPr id="31752" name="AutoShape 3"/>
            <p:cNvSpPr/>
            <p:nvPr/>
          </p:nvSpPr>
          <p:spPr>
            <a:xfrm>
              <a:off x="9217" y="4120"/>
              <a:ext cx="4697" cy="804"/>
            </a:xfrm>
            <a:prstGeom prst="wedgeRoundRectCallout">
              <a:avLst>
                <a:gd name="adj1" fmla="val 55620"/>
                <a:gd name="adj2" fmla="val 29676"/>
                <a:gd name="adj3" fmla="val 16667"/>
              </a:avLst>
            </a:prstGeom>
            <a:noFill/>
            <a:ln w="28575" cap="flat" cmpd="sng">
              <a:solidFill>
                <a:srgbClr val="3399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0000" tIns="46800" rIns="90000" bIns="46800" anchor="t"/>
            <a:lstStyle/>
            <a:p>
              <a:pPr latinLnBrk="1"/>
              <a:endPara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advTm="665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61447" y="1042812"/>
            <a:ext cx="7557027" cy="3668058"/>
          </a:xfrm>
          <a:custGeom>
            <a:avLst/>
            <a:gdLst>
              <a:gd name="connsiteX0" fmla="*/ 0 w 7557025"/>
              <a:gd name="connsiteY0" fmla="*/ 0 h 3668054"/>
              <a:gd name="connsiteX1" fmla="*/ 6408712 w 7557025"/>
              <a:gd name="connsiteY1" fmla="*/ 0 h 3668054"/>
              <a:gd name="connsiteX2" fmla="*/ 6408712 w 7557025"/>
              <a:gd name="connsiteY2" fmla="*/ 2592288 h 3668054"/>
              <a:gd name="connsiteX3" fmla="*/ 7557025 w 7557025"/>
              <a:gd name="connsiteY3" fmla="*/ 2592288 h 3668054"/>
              <a:gd name="connsiteX4" fmla="*/ 7557025 w 7557025"/>
              <a:gd name="connsiteY4" fmla="*/ 3668054 h 3668054"/>
              <a:gd name="connsiteX5" fmla="*/ 0 w 7557025"/>
              <a:gd name="connsiteY5" fmla="*/ 3668054 h 3668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57025" h="3668054">
                <a:moveTo>
                  <a:pt x="0" y="0"/>
                </a:moveTo>
                <a:lnTo>
                  <a:pt x="6408712" y="0"/>
                </a:lnTo>
                <a:lnTo>
                  <a:pt x="6408712" y="2592288"/>
                </a:lnTo>
                <a:lnTo>
                  <a:pt x="7557025" y="2592288"/>
                </a:lnTo>
                <a:lnTo>
                  <a:pt x="7557025" y="3668054"/>
                </a:lnTo>
                <a:lnTo>
                  <a:pt x="0" y="3668054"/>
                </a:lnTo>
                <a:close/>
              </a:path>
            </a:pathLst>
          </a:custGeom>
        </p:spPr>
      </p:pic>
      <p:sp>
        <p:nvSpPr>
          <p:cNvPr id="33794" name="箭头: 右弧形 9"/>
          <p:cNvSpPr/>
          <p:nvPr/>
        </p:nvSpPr>
        <p:spPr>
          <a:xfrm>
            <a:off x="4632325" y="2263775"/>
            <a:ext cx="425450" cy="601663"/>
          </a:xfrm>
          <a:prstGeom prst="curvedLeftArrow">
            <a:avLst>
              <a:gd name="adj1" fmla="val 13211"/>
              <a:gd name="adj2" fmla="val 49745"/>
              <a:gd name="adj3" fmla="val 25000"/>
            </a:avLst>
          </a:prstGeom>
          <a:solidFill>
            <a:srgbClr val="00B0F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atinLnBrk="1"/>
            <a:endParaRPr lang="zh-CN" altLang="en-US" dirty="0"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03325" y="3940175"/>
            <a:ext cx="1068388" cy="863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atinLnBrk="1"/>
            <a:endParaRPr lang="ko-KR" altLang="en-US" dirty="0">
              <a:latin typeface="Gulim" pitchFamily="34" charset="-127"/>
              <a:ea typeface="Gulim" pitchFamily="34" charset="-127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000500" y="1111250"/>
            <a:ext cx="5080000" cy="528638"/>
            <a:chOff x="6299" y="1749"/>
            <a:chExt cx="8000" cy="833"/>
          </a:xfrm>
        </p:grpSpPr>
        <p:sp>
          <p:nvSpPr>
            <p:cNvPr id="33797" name="文本框 99"/>
            <p:cNvSpPr txBox="1"/>
            <p:nvPr/>
          </p:nvSpPr>
          <p:spPr>
            <a:xfrm>
              <a:off x="6299" y="1828"/>
              <a:ext cx="800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zh-CN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还需要知道台风中心与A市的距离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。</a:t>
              </a: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33798" name="组合 10"/>
            <p:cNvGrpSpPr/>
            <p:nvPr/>
          </p:nvGrpSpPr>
          <p:grpSpPr>
            <a:xfrm>
              <a:off x="6322" y="1749"/>
              <a:ext cx="7535" cy="833"/>
              <a:chOff x="9127" y="4120"/>
              <a:chExt cx="4697" cy="833"/>
            </a:xfrm>
          </p:grpSpPr>
          <p:sp>
            <p:nvSpPr>
              <p:cNvPr id="33799" name="AutoShape 3"/>
              <p:cNvSpPr/>
              <p:nvPr/>
            </p:nvSpPr>
            <p:spPr>
              <a:xfrm>
                <a:off x="9127" y="4149"/>
                <a:ext cx="4697" cy="804"/>
              </a:xfrm>
              <a:prstGeom prst="wedgeRoundRectCallout">
                <a:avLst>
                  <a:gd name="adj1" fmla="val 55620"/>
                  <a:gd name="adj2" fmla="val 29676"/>
                  <a:gd name="adj3" fmla="val 16667"/>
                </a:avLst>
              </a:prstGeom>
              <a:noFill/>
              <a:ln w="28575" cap="flat" cmpd="sng">
                <a:solidFill>
                  <a:srgbClr val="3399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0000" tIns="46800" rIns="90000" bIns="46800" anchor="t"/>
              <a:lstStyle/>
              <a:p>
                <a:pPr latinLnBrk="1"/>
                <a:endParaRPr lang="zh-CN" altLang="en-US" sz="2400" b="1" dirty="0"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</p:txBody>
          </p:sp>
          <p:sp>
            <p:nvSpPr>
              <p:cNvPr id="33800" name="文本框 11"/>
              <p:cNvSpPr txBox="1"/>
              <p:nvPr/>
            </p:nvSpPr>
            <p:spPr>
              <a:xfrm>
                <a:off x="9244" y="4120"/>
                <a:ext cx="488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atinLnBrk="1"/>
                <a:endParaRPr lang="zh-CN" altLang="en-US" sz="2400" b="1" dirty="0">
                  <a:latin typeface="Times New Roman" panose="02020603050405020304" pitchFamily="18" charset="0"/>
                  <a:ea typeface="楷体" panose="02010609060101010101" pitchFamily="49" charset="-122"/>
                  <a:sym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 advTm="308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p="http://schemas.openxmlformats.org/presentationml/2006/main">
  <p:tag name="ISLIDE.ADDREMOVEWATERMARK" val="ndDjqKPMGN"/>
</p:tagLst>
</file>

<file path=ppt/tags/tag10.xml><?xml version="1.0" encoding="utf-8"?>
<p:tagLst xmlns:p="http://schemas.openxmlformats.org/presentationml/2006/main">
  <p:tag name="ISLIDE.ADDREMOVEWATERMARK" val="ndDjqKPMGN"/>
</p:tagLst>
</file>

<file path=ppt/tags/tag11.xml><?xml version="1.0" encoding="utf-8"?>
<p:tagLst xmlns:p="http://schemas.openxmlformats.org/presentationml/2006/main">
  <p:tag name="ISLIDE.ADDREMOVEWATERMARK" val="4J2DWMeMGz"/>
</p:tagLst>
</file>

<file path=ppt/tags/tag12.xml><?xml version="1.0" encoding="utf-8"?>
<p:tagLst xmlns:p="http://schemas.openxmlformats.org/presentationml/2006/main">
  <p:tag name="ISLIDE.ADDREMOVEWATERMARK" val="ndDjqKPMGN"/>
</p:tagLst>
</file>

<file path=ppt/tags/tag13.xml><?xml version="1.0" encoding="utf-8"?>
<p:tagLst xmlns:p="http://schemas.openxmlformats.org/presentationml/2006/main">
  <p:tag name="ISLIDE.ADDREMOVEWATERMARK" val="4J2DWMeMGz"/>
</p:tagLst>
</file>

<file path=ppt/tags/tag14.xml><?xml version="1.0" encoding="utf-8"?>
<p:tagLst xmlns:p="http://schemas.openxmlformats.org/presentationml/2006/main">
  <p:tag name="COMMONDATA" val="eyJoZGlkIjoiYzJmYmM0OTc5ZTFiNzBkNzQzODgwOGQyYTI1NDgyMGUifQ=="/>
</p:tagLst>
</file>

<file path=ppt/tags/tag2.xml><?xml version="1.0" encoding="utf-8"?>
<p:tagLst xmlns:p="http://schemas.openxmlformats.org/presentationml/2006/main">
  <p:tag name="ISLIDE.ADDREMOVEWATERMARK" val="4J2DWMeMGz"/>
</p:tagLst>
</file>

<file path=ppt/tags/tag3.xml><?xml version="1.0" encoding="utf-8"?>
<p:tagLst xmlns:p="http://schemas.openxmlformats.org/presentationml/2006/main">
  <p:tag name="ISLIDE.ADDREMOVEWATERMARK" val="ndDjqKPMGN"/>
</p:tagLst>
</file>

<file path=ppt/tags/tag4.xml><?xml version="1.0" encoding="utf-8"?>
<p:tagLst xmlns:p="http://schemas.openxmlformats.org/presentationml/2006/main">
  <p:tag name="ISLIDE.ADDREMOVEWATERMARK" val="4J2DWMeMGz"/>
</p:tagLst>
</file>

<file path=ppt/tags/tag5.xml><?xml version="1.0" encoding="utf-8"?>
<p:tagLst xmlns:p="http://schemas.openxmlformats.org/presentationml/2006/main">
  <p:tag name="ISLIDE.ADDREMOVEWATERMARK" val="ndDjqKPMGN"/>
</p:tagLst>
</file>

<file path=ppt/tags/tag6.xml><?xml version="1.0" encoding="utf-8"?>
<p:tagLst xmlns:p="http://schemas.openxmlformats.org/presentationml/2006/main">
  <p:tag name="ISLIDE.ADDREMOVEWATERMARK" val="4J2DWMeMGz"/>
</p:tagLst>
</file>

<file path=ppt/tags/tag7.xml><?xml version="1.0" encoding="utf-8"?>
<p:tagLst xmlns:p="http://schemas.openxmlformats.org/presentationml/2006/main">
  <p:tag name="ISLIDE.ADDREMOVEWATERMARK" val="ndDjqKPMGN"/>
</p:tagLst>
</file>

<file path=ppt/tags/tag8.xml><?xml version="1.0" encoding="utf-8"?>
<p:tagLst xmlns:p="http://schemas.openxmlformats.org/presentationml/2006/main">
  <p:tag name="ISLIDE.ADDREMOVEWATERMARK" val="4J2DWMeMGz"/>
</p:tagLst>
</file>

<file path=ppt/tags/tag9.xml><?xml version="1.0" encoding="utf-8"?>
<p:tagLst xmlns:p="http://schemas.openxmlformats.org/presentationml/2006/main">
  <p:tag name="ISLIDE.ADDREMOVEWATERMARK" val="ndDjqKPMGN"/>
</p:tagLst>
</file>

<file path=ppt/theme/theme1.xml><?xml version="1.0" encoding="utf-8"?>
<a:theme xmlns:a="http://schemas.openxmlformats.org/drawingml/2006/main" name="디자인 사용자 지정">
  <a:themeElements>
    <a:clrScheme name="自定义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7FFFF"/>
      </a:accent1>
      <a:accent2>
        <a:srgbClr val="92D050"/>
      </a:accent2>
      <a:accent3>
        <a:srgbClr val="9C9CDE"/>
      </a:accent3>
      <a:accent4>
        <a:srgbClr val="000000"/>
      </a:accent4>
      <a:accent5>
        <a:srgbClr val="FFFF00"/>
      </a:accent5>
      <a:accent6>
        <a:srgbClr val="FF0000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choco</Template>
  <TotalTime>0</TotalTime>
  <Words>1025</Words>
  <Application>WPS 演示</Application>
  <PresentationFormat>全屏显示(16:9)</PresentationFormat>
  <Paragraphs>198</Paragraphs>
  <Slides>17</Slides>
  <Notes>13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2" baseType="lpstr">
      <vt:lpstr>Arial</vt:lpstr>
      <vt:lpstr>宋体</vt:lpstr>
      <vt:lpstr>Wingdings</vt:lpstr>
      <vt:lpstr>Gulim</vt:lpstr>
      <vt:lpstr>Malgun Gothic</vt:lpstr>
      <vt:lpstr>等线</vt:lpstr>
      <vt:lpstr>楷体</vt:lpstr>
      <vt:lpstr>Calibri</vt:lpstr>
      <vt:lpstr>华文楷体</vt:lpstr>
      <vt:lpstr>黑体</vt:lpstr>
      <vt:lpstr>幼圆</vt:lpstr>
      <vt:lpstr>Times New Roman</vt:lpstr>
      <vt:lpstr>微软雅黑</vt:lpstr>
      <vt:lpstr>Arial Unicode MS</vt:lpstr>
      <vt:lpstr>디자인 사용자 지정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P.P.TEMPLATE KOREA</dc:title>
  <dc:creator>sookhyun</dc:creator>
  <cp:lastModifiedBy>Administrator</cp:lastModifiedBy>
  <cp:revision>683</cp:revision>
  <dcterms:created xsi:type="dcterms:W3CDTF">2008-03-19T06:41:00Z</dcterms:created>
  <dcterms:modified xsi:type="dcterms:W3CDTF">2023-09-06T12:47:37Z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2052-12.1.0.15374</vt:lpwstr>
  </property>
  <property fmtid="{D5CDD505-2E9C-101B-9397-08002B2CF9AE}" pid="3" name="ICV">
    <vt:lpwstr>F8A373F49875489798C852BFE1724E14_12</vt:lpwstr>
  </property>
</Properties>
</file>