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3"/>
  </p:sldMasterIdLst>
  <p:notesMasterIdLst>
    <p:notesMasterId r:id="rId24"/>
  </p:notesMasterIdLst>
  <p:handoutMasterIdLst>
    <p:handoutMasterId r:id="rId25"/>
  </p:handoutMasterIdLst>
  <p:sldIdLst>
    <p:sldId id="544" r:id="rId4"/>
    <p:sldId id="568" r:id="rId5"/>
    <p:sldId id="650" r:id="rId6"/>
    <p:sldId id="606" r:id="rId7"/>
    <p:sldId id="614" r:id="rId8"/>
    <p:sldId id="615" r:id="rId9"/>
    <p:sldId id="616" r:id="rId10"/>
    <p:sldId id="617" r:id="rId11"/>
    <p:sldId id="618" r:id="rId12"/>
    <p:sldId id="625" r:id="rId13"/>
    <p:sldId id="580" r:id="rId14"/>
    <p:sldId id="651" r:id="rId15"/>
    <p:sldId id="597" r:id="rId16"/>
    <p:sldId id="626" r:id="rId17"/>
    <p:sldId id="627" r:id="rId18"/>
    <p:sldId id="628" r:id="rId19"/>
    <p:sldId id="636" r:id="rId20"/>
    <p:sldId id="637" r:id="rId21"/>
    <p:sldId id="649" r:id="rId22"/>
    <p:sldId id="643" r:id="rId23"/>
  </p:sldIdLst>
  <p:sldSz cx="9144000" cy="5143500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3E7EF"/>
    <a:srgbClr val="0BBDFF"/>
    <a:srgbClr val="2323E9"/>
    <a:srgbClr val="FFC000"/>
    <a:srgbClr val="E0E0E0"/>
    <a:srgbClr val="338F87"/>
    <a:srgbClr val="45BDB5"/>
    <a:srgbClr val="0071C8"/>
    <a:srgbClr val="009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96"/>
        <p:guide pos="3175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gs" Target="tags/tag56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22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tags" Target="../tags/tag21.xml"/><Relationship Id="rId7" Type="http://schemas.openxmlformats.org/officeDocument/2006/relationships/image" Target="../media/image1.svg"/><Relationship Id="rId6" Type="http://schemas.openxmlformats.org/officeDocument/2006/relationships/image" Target="../media/image6.png"/><Relationship Id="rId5" Type="http://schemas.openxmlformats.org/officeDocument/2006/relationships/tags" Target="../tags/tag20.xml"/><Relationship Id="rId4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9.wmf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1" Type="http://schemas.openxmlformats.org/officeDocument/2006/relationships/slideLayout" Target="../slideLayouts/slideLayout15.xml"/><Relationship Id="rId10" Type="http://schemas.openxmlformats.org/officeDocument/2006/relationships/tags" Target="../tags/tag37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12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3.wmf"/><Relationship Id="rId7" Type="http://schemas.openxmlformats.org/officeDocument/2006/relationships/oleObject" Target="../embeddings/oleObject1.bin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8.xml"/><Relationship Id="rId10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10.xml"/><Relationship Id="rId3" Type="http://schemas.openxmlformats.org/officeDocument/2006/relationships/image" Target="../media/image1.svg"/><Relationship Id="rId2" Type="http://schemas.openxmlformats.org/officeDocument/2006/relationships/image" Target="../media/image6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openxmlformats.org/officeDocument/2006/relationships/image" Target="../media/image4.png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86200" y="302895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608195" y="318579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86860" y="3105150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31280" y="3105150"/>
            <a:ext cx="2478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charset="0"/>
                <a:ea typeface="+mn-ea"/>
                <a:sym typeface="+mn-ea"/>
              </a:rPr>
              <a:t>式与方程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charset="0"/>
              <a:ea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4000" y="2469515"/>
            <a:ext cx="2366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1.</a:t>
            </a:r>
            <a:r>
              <a:rPr 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数与代数</a:t>
            </a:r>
            <a:endParaRPr lang="zh-CN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5995" y="1885950"/>
            <a:ext cx="3987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第</a:t>
            </a:r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6</a:t>
            </a:r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单元 整理和复习  </a:t>
            </a:r>
            <a:endParaRPr lang="zh-CN" altLang="en-US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8" name="组合 4"/>
          <p:cNvGrpSpPr/>
          <p:nvPr/>
        </p:nvGrpSpPr>
        <p:grpSpPr>
          <a:xfrm>
            <a:off x="228600" y="1047750"/>
            <a:ext cx="8319135" cy="1296670"/>
            <a:chOff x="423020" y="1049649"/>
            <a:chExt cx="7742892" cy="1296642"/>
          </a:xfrm>
        </p:grpSpPr>
        <p:sp>
          <p:nvSpPr>
            <p:cNvPr id="16389" name="Text Box 8"/>
            <p:cNvSpPr txBox="1">
              <a:spLocks noChangeArrowheads="1"/>
            </p:cNvSpPr>
            <p:nvPr/>
          </p:nvSpPr>
          <p:spPr bwMode="auto">
            <a:xfrm>
              <a:off x="423020" y="1049649"/>
              <a:ext cx="7742892" cy="1210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>
                <a:lnSpc>
                  <a:spcPct val="13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小芳在踢毽子比赛中踢了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个，她踢毽子的数量是小云的   。小云踢了多少个？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（用方程解决问题。）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aphicFrame>
          <p:nvGraphicFramePr>
            <p:cNvPr id="21512" name="对象 3"/>
            <p:cNvGraphicFramePr>
              <a:graphicFrameLocks noChangeAspect="1"/>
            </p:cNvGraphicFramePr>
            <p:nvPr/>
          </p:nvGraphicFramePr>
          <p:xfrm>
            <a:off x="1486848" y="1593197"/>
            <a:ext cx="349290" cy="753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1" imgW="152400" imgH="393700" progId="Equation.DSMT4">
                    <p:embed/>
                  </p:oleObj>
                </mc:Choice>
                <mc:Fallback>
                  <p:oleObj name="" r:id="rId1" imgW="152400" imgH="3937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486848" y="1593197"/>
                          <a:ext cx="349290" cy="7530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15"/>
          <p:cNvGrpSpPr/>
          <p:nvPr/>
        </p:nvGrpSpPr>
        <p:grpSpPr>
          <a:xfrm>
            <a:off x="3276600" y="2880361"/>
            <a:ext cx="1804034" cy="910591"/>
            <a:chOff x="513722" y="364709"/>
            <a:chExt cx="1219866" cy="657853"/>
          </a:xfrm>
        </p:grpSpPr>
        <p:sp>
          <p:nvSpPr>
            <p:cNvPr id="12306" name="TextBox 11"/>
            <p:cNvSpPr txBox="1"/>
            <p:nvPr/>
          </p:nvSpPr>
          <p:spPr>
            <a:xfrm>
              <a:off x="513722" y="364709"/>
              <a:ext cx="1219866" cy="5835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     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x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＝ 63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graphicFrame>
          <p:nvGraphicFramePr>
            <p:cNvPr id="12307" name="Object 8"/>
            <p:cNvGraphicFramePr>
              <a:graphicFrameLocks noChangeAspect="1"/>
            </p:cNvGraphicFramePr>
            <p:nvPr/>
          </p:nvGraphicFramePr>
          <p:xfrm>
            <a:off x="661868" y="399575"/>
            <a:ext cx="243242" cy="622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3" imgW="3657600" imgH="9448800" progId="Equation.DSMT4">
                    <p:embed/>
                  </p:oleObj>
                </mc:Choice>
                <mc:Fallback>
                  <p:oleObj name="" r:id="rId3" imgW="3657600" imgH="94488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1868" y="399575"/>
                          <a:ext cx="243242" cy="6229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文本框 10"/>
          <p:cNvSpPr txBox="1"/>
          <p:nvPr/>
        </p:nvSpPr>
        <p:spPr>
          <a:xfrm>
            <a:off x="2896870" y="168275"/>
            <a:ext cx="3682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P80  “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40635" y="2344420"/>
            <a:ext cx="347916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解：设小云踢了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个。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38425" y="4245610"/>
            <a:ext cx="33813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答：小云踢了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84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个。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81400" y="3635375"/>
            <a:ext cx="1540510" cy="5854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 84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45" name="组合 44" descr="7b0a202020202274657874626f78223a20227b5c2263617465676f72795f69645c223a31303333382c5c2269645c223a32303334313739367d220a7d0a"/>
          <p:cNvGrpSpPr/>
          <p:nvPr/>
        </p:nvGrpSpPr>
        <p:grpSpPr>
          <a:xfrm>
            <a:off x="60960" y="57150"/>
            <a:ext cx="1988185" cy="1014730"/>
            <a:chOff x="8369" y="6700"/>
            <a:chExt cx="3539" cy="1803"/>
          </a:xfrm>
        </p:grpSpPr>
        <p:pic>
          <p:nvPicPr>
            <p:cNvPr id="36" name="图片 35" descr="C:\Users\juziuu\Desktop\Q4文本框（2）-一橙\卡通风8\卡通可爱月亮扇形文本框.svg卡通可爱月亮扇形文本框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69" y="6700"/>
              <a:ext cx="3539" cy="1803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>
              <p:custDataLst>
                <p:tags r:id="rId8"/>
              </p:custDataLst>
            </p:nvPr>
          </p:nvSpPr>
          <p:spPr>
            <a:xfrm>
              <a:off x="8663" y="7156"/>
              <a:ext cx="2952" cy="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练一练</a:t>
              </a:r>
              <a:endPara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2" name="文本框 1"/>
          <p:cNvSpPr txBox="1"/>
          <p:nvPr/>
        </p:nvSpPr>
        <p:spPr>
          <a:xfrm>
            <a:off x="533400" y="544830"/>
            <a:ext cx="764413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 1.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学校买来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个足球，每个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元；又买来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个篮球，每个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58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元。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603" name="文本框 2"/>
          <p:cNvSpPr txBox="1"/>
          <p:nvPr/>
        </p:nvSpPr>
        <p:spPr>
          <a:xfrm>
            <a:off x="925513" y="1570038"/>
            <a:ext cx="658939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9</a:t>
            </a:r>
            <a:r>
              <a:rPr lang="en-US" altLang="zh-CN" sz="2800" b="1" i="1" dirty="0">
                <a:latin typeface="Times New Roman" panose="02020603050405020304" charset="0"/>
                <a:ea typeface="黑体" panose="02010609060101010101" pitchFamily="2" charset="-122"/>
              </a:rPr>
              <a:t>a</a:t>
            </a:r>
            <a:r>
              <a:rPr lang="zh-CN" altLang="en-US" sz="2800" b="1" dirty="0">
                <a:latin typeface="宋体" panose="02010600030101010101" pitchFamily="2" charset="-122"/>
              </a:rPr>
              <a:t>表示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____________________________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2" charset="-122"/>
              </a:rPr>
              <a:t>；</a:t>
            </a:r>
            <a:endParaRPr lang="zh-CN" altLang="en-US" sz="2800" b="1" dirty="0"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25604" name="文本框 3"/>
          <p:cNvSpPr txBox="1"/>
          <p:nvPr/>
        </p:nvSpPr>
        <p:spPr>
          <a:xfrm>
            <a:off x="925513" y="2222500"/>
            <a:ext cx="658939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58</a:t>
            </a:r>
            <a:r>
              <a:rPr lang="en-US" altLang="zh-CN" sz="2800" b="1" i="1" dirty="0">
                <a:latin typeface="Times New Roman" panose="02020603050405020304" charset="0"/>
                <a:ea typeface="黑体" panose="02010609060101010101" pitchFamily="2" charset="-122"/>
              </a:rPr>
              <a:t>b</a:t>
            </a:r>
            <a:r>
              <a:rPr lang="zh-CN" altLang="en-US" sz="2800" b="1" dirty="0">
                <a:latin typeface="宋体" panose="02010600030101010101" pitchFamily="2" charset="-122"/>
              </a:rPr>
              <a:t>表示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___________________________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2" charset="-122"/>
              </a:rPr>
              <a:t>；</a:t>
            </a:r>
            <a:endParaRPr lang="zh-CN" altLang="en-US" sz="2800" b="1" dirty="0"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25605" name="文本框 4"/>
          <p:cNvSpPr txBox="1"/>
          <p:nvPr/>
        </p:nvSpPr>
        <p:spPr>
          <a:xfrm>
            <a:off x="925513" y="2840038"/>
            <a:ext cx="730250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58－</a:t>
            </a:r>
            <a:r>
              <a:rPr lang="en-US" altLang="zh-CN" sz="2800" b="1" i="1" dirty="0">
                <a:latin typeface="Times New Roman" panose="02020603050405020304" charset="0"/>
                <a:ea typeface="黑体" panose="02010609060101010101" pitchFamily="2" charset="-122"/>
              </a:rPr>
              <a:t>a</a:t>
            </a:r>
            <a:r>
              <a:rPr lang="zh-CN" altLang="en-US" sz="2800" b="1" dirty="0">
                <a:latin typeface="宋体" panose="02010600030101010101" pitchFamily="2" charset="-122"/>
              </a:rPr>
              <a:t>表示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_____________________________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2" charset="-122"/>
              </a:rPr>
              <a:t>；</a:t>
            </a:r>
            <a:endParaRPr lang="zh-CN" altLang="en-US" sz="2800" b="1" dirty="0"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25606" name="文本框 5"/>
          <p:cNvSpPr txBox="1"/>
          <p:nvPr/>
        </p:nvSpPr>
        <p:spPr>
          <a:xfrm>
            <a:off x="925830" y="3502660"/>
            <a:ext cx="768731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9</a:t>
            </a:r>
            <a:r>
              <a:rPr lang="en-US" altLang="zh-CN" sz="2800" b="1" i="1" dirty="0">
                <a:latin typeface="Times New Roman" panose="02020603050405020304" charset="0"/>
                <a:ea typeface="黑体" panose="02010609060101010101" pitchFamily="2" charset="-122"/>
              </a:rPr>
              <a:t>a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＋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58</a:t>
            </a:r>
            <a:r>
              <a:rPr lang="en-US" altLang="zh-CN" sz="2800" b="1" i="1" dirty="0">
                <a:latin typeface="Times New Roman" panose="02020603050405020304" charset="0"/>
                <a:ea typeface="黑体" panose="02010609060101010101" pitchFamily="2" charset="-122"/>
              </a:rPr>
              <a:t>b</a:t>
            </a:r>
            <a:r>
              <a:rPr lang="zh-CN" altLang="en-US" sz="2800" b="1" dirty="0">
                <a:latin typeface="宋体" panose="02010600030101010101" pitchFamily="2" charset="-122"/>
              </a:rPr>
              <a:t>表示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____________________________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2" charset="-122"/>
              </a:rPr>
              <a:t>；</a:t>
            </a:r>
            <a:endParaRPr lang="zh-CN" altLang="en-US" sz="2800" b="1" dirty="0"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25607" name="文本框 6"/>
          <p:cNvSpPr txBox="1"/>
          <p:nvPr/>
        </p:nvSpPr>
        <p:spPr>
          <a:xfrm>
            <a:off x="925513" y="4110038"/>
            <a:ext cx="713613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如果</a:t>
            </a:r>
            <a:r>
              <a:rPr lang="en-US" altLang="zh-CN" sz="2800" b="1" i="1" dirty="0">
                <a:latin typeface="Times New Roman" panose="02020603050405020304" charset="0"/>
                <a:ea typeface="黑体" panose="02010609060101010101" pitchFamily="2" charset="-122"/>
              </a:rPr>
              <a:t>a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45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2" charset="-122"/>
              </a:rPr>
              <a:t>，</a:t>
            </a:r>
            <a:r>
              <a:rPr lang="en-US" altLang="zh-CN" sz="2800" b="1" i="1" dirty="0">
                <a:latin typeface="Times New Roman" panose="02020603050405020304" charset="0"/>
                <a:ea typeface="黑体" panose="02010609060101010101" pitchFamily="2" charset="-122"/>
              </a:rPr>
              <a:t>b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6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2" charset="-122"/>
              </a:rPr>
              <a:t>，</a:t>
            </a:r>
            <a:r>
              <a:rPr lang="zh-CN" altLang="en-US" sz="2800" b="1" dirty="0">
                <a:latin typeface="宋体" panose="02010600030101010101" pitchFamily="2" charset="-122"/>
              </a:rPr>
              <a:t>则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9</a:t>
            </a:r>
            <a:r>
              <a:rPr lang="en-US" altLang="zh-CN" sz="2800" b="1" i="1" dirty="0">
                <a:latin typeface="Times New Roman" panose="02020603050405020304" charset="0"/>
                <a:ea typeface="黑体" panose="02010609060101010101" pitchFamily="2" charset="-122"/>
              </a:rPr>
              <a:t>a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＋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58</a:t>
            </a:r>
            <a:r>
              <a:rPr lang="en-US" altLang="zh-CN" sz="2800" b="1" i="1" dirty="0">
                <a:latin typeface="Times New Roman" panose="02020603050405020304" charset="0"/>
                <a:ea typeface="黑体" panose="02010609060101010101" pitchFamily="2" charset="-122"/>
              </a:rPr>
              <a:t>b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_________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2" charset="-122"/>
              </a:rPr>
              <a:t>；</a:t>
            </a:r>
            <a:endParaRPr lang="zh-CN" altLang="en-US" sz="2800" b="1" dirty="0"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74938" y="1536700"/>
            <a:ext cx="250571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个足球的总价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74938" y="2178050"/>
            <a:ext cx="250571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个篮球的总价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25725" y="2819400"/>
            <a:ext cx="500634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一个篮球比一个足球贵多少元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89263" y="3475038"/>
            <a:ext cx="482854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买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个足球和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个篮球共用的钱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06185" y="4144010"/>
            <a:ext cx="721995" cy="4679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753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89885" y="177800"/>
            <a:ext cx="3416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P81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练习十六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991235"/>
            <a:ext cx="5343525" cy="2040255"/>
          </a:xfrm>
          <a:prstGeom prst="rect">
            <a:avLst/>
          </a:prstGeom>
        </p:spPr>
      </p:pic>
      <p:sp>
        <p:nvSpPr>
          <p:cNvPr id="5" name="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225" y="361950"/>
            <a:ext cx="5779135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用小棒摆六边形，如下图所示。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145" y="2969895"/>
            <a:ext cx="8731250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）你能发现什么规律？按这个规律摆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个六边形，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需要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________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根小棒。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）按这个规律摆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150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个六边形，需要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______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根小棒。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7814" y="3574415"/>
            <a:ext cx="117951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00800" y="4262755"/>
            <a:ext cx="81788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751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2895600" y="133350"/>
            <a:ext cx="3416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P81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练习十六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0" name="文本框 1"/>
          <p:cNvSpPr txBox="1"/>
          <p:nvPr/>
        </p:nvSpPr>
        <p:spPr>
          <a:xfrm>
            <a:off x="414338" y="572453"/>
            <a:ext cx="187960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解方程。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534" name="文本框 8"/>
          <p:cNvSpPr txBox="1"/>
          <p:nvPr/>
        </p:nvSpPr>
        <p:spPr>
          <a:xfrm>
            <a:off x="5192078" y="1225550"/>
            <a:ext cx="223139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4＋0.7</a:t>
            </a:r>
            <a:r>
              <a:rPr lang="en-US" altLang="zh-CN" sz="2800" b="1" i="1" dirty="0">
                <a:latin typeface="Times New Roman" panose="02020603050405020304" charset="0"/>
                <a:ea typeface="黑体" panose="02010609060101010101" pitchFamily="2" charset="-122"/>
              </a:rPr>
              <a:t>x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</a:rPr>
              <a:t>102</a:t>
            </a:r>
            <a:endParaRPr lang="en-US" altLang="zh-CN" sz="2800" b="1" dirty="0"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14683" y="1855153"/>
            <a:ext cx="223139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0.7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102－4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14683" y="2395855"/>
            <a:ext cx="15182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0.7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98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71883" y="2952433"/>
            <a:ext cx="12515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140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3000" y="2114550"/>
            <a:ext cx="752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解：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0" y="1962150"/>
            <a:ext cx="752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解：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89885" y="177800"/>
            <a:ext cx="3416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P81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练习十六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T5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90600" y="1276350"/>
            <a:ext cx="1964690" cy="779780"/>
            <a:chOff x="5640" y="6690"/>
            <a:chExt cx="3094" cy="1228"/>
          </a:xfrm>
        </p:grpSpPr>
        <p:sp>
          <p:nvSpPr>
            <p:cNvPr id="11" name="文本框 8"/>
            <p:cNvSpPr txBox="1"/>
            <p:nvPr/>
          </p:nvSpPr>
          <p:spPr>
            <a:xfrm>
              <a:off x="5640" y="6728"/>
              <a:ext cx="2674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>
                <a:lnSpc>
                  <a:spcPct val="120000"/>
                </a:lnSpc>
              </a:pPr>
              <a:r>
                <a:rPr lang="en-US" altLang="zh-CN" sz="2800" b="1" i="1" dirty="0">
                  <a:latin typeface="Times New Roman" panose="02020603050405020304" charset="0"/>
                  <a:ea typeface="黑体" panose="02010609060101010101" pitchFamily="2" charset="-122"/>
                </a:rPr>
                <a:t>x</a:t>
              </a:r>
              <a:r>
                <a:rPr lang="zh-CN" altLang="en-US" sz="2800" b="1" dirty="0">
                  <a:latin typeface="Times New Roman" panose="02020603050405020304" charset="0"/>
                  <a:ea typeface="黑体" panose="02010609060101010101" pitchFamily="2" charset="-122"/>
                  <a:sym typeface="+mn-ea"/>
                </a:rPr>
                <a:t>－</a:t>
              </a:r>
              <a:r>
                <a:rPr lang="en-US" altLang="zh-CN" sz="2800" b="1" dirty="0">
                  <a:latin typeface="Times New Roman" panose="02020603050405020304" charset="0"/>
                  <a:ea typeface="黑体" panose="02010609060101010101" pitchFamily="2" charset="-122"/>
                  <a:sym typeface="+mn-ea"/>
                </a:rPr>
                <a:t>0.25</a:t>
              </a:r>
              <a:r>
                <a:rPr lang="en-US" altLang="zh-CN" sz="2800" b="1" dirty="0">
                  <a:latin typeface="Times New Roman" panose="02020603050405020304" charset="0"/>
                  <a:ea typeface="黑体" panose="02010609060101010101" pitchFamily="2" charset="-122"/>
                </a:rPr>
                <a:t>＝</a:t>
              </a:r>
              <a:endParaRPr lang="en-US" altLang="zh-CN" sz="2800" b="1" dirty="0">
                <a:latin typeface="Times New Roman" panose="02020603050405020304" charset="0"/>
                <a:ea typeface="黑体" panose="0201060906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60" y="6690"/>
              <a:ext cx="574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endParaRPr lang="en-US" altLang="zh-CN" sz="2800" b="1"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altLang="zh-CN" sz="28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981200" y="2028190"/>
            <a:ext cx="1964690" cy="779780"/>
            <a:chOff x="5640" y="6713"/>
            <a:chExt cx="3094" cy="1228"/>
          </a:xfrm>
        </p:grpSpPr>
        <p:sp>
          <p:nvSpPr>
            <p:cNvPr id="15" name="文本框 8"/>
            <p:cNvSpPr txBox="1"/>
            <p:nvPr/>
          </p:nvSpPr>
          <p:spPr>
            <a:xfrm>
              <a:off x="5640" y="6728"/>
              <a:ext cx="3094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>
                <a:lnSpc>
                  <a:spcPct val="120000"/>
                </a:lnSpc>
              </a:pP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2" charset="-122"/>
                </a:rPr>
                <a:t>x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2" charset="-122"/>
                </a:rPr>
                <a:t>＝  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2" charset="-122"/>
                  <a:sym typeface="+mn-ea"/>
                </a:rPr>
                <a:t>＋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2" charset="-122"/>
                  <a:sym typeface="+mn-ea"/>
                </a:rPr>
                <a:t>0.25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600" y="6713"/>
              <a:ext cx="574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81200" y="2798445"/>
            <a:ext cx="1384300" cy="779780"/>
            <a:chOff x="3120" y="4407"/>
            <a:chExt cx="2180" cy="1228"/>
          </a:xfrm>
        </p:grpSpPr>
        <p:grpSp>
          <p:nvGrpSpPr>
            <p:cNvPr id="17" name="组合 16"/>
            <p:cNvGrpSpPr/>
            <p:nvPr/>
          </p:nvGrpSpPr>
          <p:grpSpPr>
            <a:xfrm>
              <a:off x="3120" y="4407"/>
              <a:ext cx="2181" cy="1228"/>
              <a:chOff x="5640" y="6713"/>
              <a:chExt cx="2181" cy="1228"/>
            </a:xfrm>
          </p:grpSpPr>
          <p:sp>
            <p:nvSpPr>
              <p:cNvPr id="18" name="文本框 8"/>
              <p:cNvSpPr txBox="1"/>
              <p:nvPr/>
            </p:nvSpPr>
            <p:spPr>
              <a:xfrm>
                <a:off x="5640" y="6728"/>
                <a:ext cx="1551" cy="9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l">
                  <a:lnSpc>
                    <a:spcPct val="120000"/>
                  </a:lnSpc>
                </a:pP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2" charset="-122"/>
                  </a:rPr>
                  <a:t>x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2" charset="-122"/>
                  </a:rPr>
                  <a:t>＝   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2" charset="-122"/>
                  <a:sym typeface="+mn-ea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600" y="6713"/>
                <a:ext cx="1221" cy="1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80000"/>
                  </a:lnSpc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7 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12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 flipV="1">
              <a:off x="4146" y="4977"/>
              <a:ext cx="720" cy="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914900" y="2341880"/>
            <a:ext cx="752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解：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47725" y="2209483"/>
            <a:ext cx="2793048" cy="607695"/>
            <a:chOff x="1335" y="3688"/>
            <a:chExt cx="4399" cy="957"/>
          </a:xfrm>
        </p:grpSpPr>
        <p:sp>
          <p:nvSpPr>
            <p:cNvPr id="2" name="文本框 1"/>
            <p:cNvSpPr txBox="1"/>
            <p:nvPr/>
          </p:nvSpPr>
          <p:spPr>
            <a:xfrm>
              <a:off x="1335" y="3818"/>
              <a:ext cx="118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解</a:t>
              </a:r>
              <a:r>
                <a:rPr lang="zh-CN" altLang="en-US" sz="2800" b="1">
                  <a:solidFill>
                    <a:srgbClr val="FF0000"/>
                  </a:solidFill>
                </a:rPr>
                <a:t>：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1"/>
              </p:custDataLst>
            </p:nvPr>
          </p:nvSpPr>
          <p:spPr>
            <a:xfrm>
              <a:off x="2640" y="3688"/>
              <a:ext cx="3094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2" charset="-122"/>
                </a:rPr>
                <a:t>x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2" charset="-122"/>
                </a:rPr>
                <a:t>＝30%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2" charset="-122"/>
                </a:rPr>
                <a:t>×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2" charset="-122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676083" y="2855278"/>
            <a:ext cx="11626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1.2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00200" y="1428750"/>
            <a:ext cx="1480185" cy="779780"/>
            <a:chOff x="4800" y="6593"/>
            <a:chExt cx="2331" cy="1228"/>
          </a:xfrm>
        </p:grpSpPr>
        <p:sp>
          <p:nvSpPr>
            <p:cNvPr id="4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5160" y="6690"/>
              <a:ext cx="1971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>
                <a:lnSpc>
                  <a:spcPct val="120000"/>
                </a:lnSpc>
              </a:pPr>
              <a:r>
                <a:rPr lang="en-US" altLang="zh-CN" sz="2800" b="1" dirty="0">
                  <a:latin typeface="Times New Roman" panose="02020603050405020304" charset="0"/>
                  <a:ea typeface="黑体" panose="02010609060101010101" pitchFamily="2" charset="-122"/>
                  <a:sym typeface="+mn-ea"/>
                </a:rPr>
                <a:t>＝</a:t>
              </a:r>
              <a:r>
                <a:rPr lang="en-US" sz="2800" b="1" dirty="0">
                  <a:latin typeface="Times New Roman" panose="02020603050405020304" charset="0"/>
                  <a:ea typeface="黑体" panose="02010609060101010101" pitchFamily="2" charset="-122"/>
                </a:rPr>
                <a:t>30%</a:t>
              </a:r>
              <a:endParaRPr lang="en-US" altLang="zh-CN" sz="2800" b="1" dirty="0">
                <a:latin typeface="Times New Roman" panose="02020603050405020304" charset="0"/>
                <a:ea typeface="黑体" panose="02010609060101010101" pitchFamily="2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4800" y="6593"/>
              <a:ext cx="574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i="1" u="sng" dirty="0">
                  <a:latin typeface="Times New Roman" panose="02020603050405020304" charset="0"/>
                  <a:ea typeface="黑体" panose="02010609060101010101" pitchFamily="2" charset="-122"/>
                  <a:sym typeface="+mn-ea"/>
                </a:rPr>
                <a:t>x</a:t>
              </a:r>
              <a:endParaRPr lang="en-US" altLang="zh-CN" sz="2800" b="1"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  <a:endParaRPr lang="en-US" altLang="zh-CN" sz="28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92090" y="1352550"/>
            <a:ext cx="2193290" cy="779780"/>
            <a:chOff x="4800" y="6593"/>
            <a:chExt cx="3454" cy="1228"/>
          </a:xfrm>
        </p:grpSpPr>
        <p:sp>
          <p:nvSpPr>
            <p:cNvPr id="10" name="文本框 8"/>
            <p:cNvSpPr txBox="1"/>
            <p:nvPr>
              <p:custDataLst>
                <p:tags r:id="rId5"/>
              </p:custDataLst>
            </p:nvPr>
          </p:nvSpPr>
          <p:spPr>
            <a:xfrm>
              <a:off x="5160" y="6690"/>
              <a:ext cx="3094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>
                <a:lnSpc>
                  <a:spcPct val="120000"/>
                </a:lnSpc>
              </a:pPr>
              <a:r>
                <a:rPr lang="en-US" altLang="zh-CN" sz="2800" b="1" i="1" dirty="0">
                  <a:latin typeface="Times New Roman" panose="02020603050405020304" charset="0"/>
                  <a:ea typeface="黑体" panose="02010609060101010101" pitchFamily="2" charset="-122"/>
                  <a:sym typeface="+mn-ea"/>
                </a:rPr>
                <a:t>x</a:t>
              </a:r>
              <a:r>
                <a:rPr lang="zh-CN" altLang="en-US" sz="2800" b="1" dirty="0">
                  <a:latin typeface="Times New Roman" panose="02020603050405020304" charset="0"/>
                  <a:ea typeface="黑体" panose="02010609060101010101" pitchFamily="2" charset="-122"/>
                  <a:sym typeface="+mn-ea"/>
                </a:rPr>
                <a:t>＋</a:t>
              </a:r>
              <a:r>
                <a:rPr lang="en-US" altLang="zh-CN" sz="2800" b="1" dirty="0">
                  <a:latin typeface="Times New Roman" panose="02020603050405020304" charset="0"/>
                  <a:ea typeface="黑体" panose="02010609060101010101" pitchFamily="2" charset="-122"/>
                  <a:sym typeface="+mn-ea"/>
                </a:rPr>
                <a:t>    </a:t>
              </a:r>
              <a:r>
                <a:rPr lang="en-US" altLang="zh-CN" sz="2800" b="1" i="1" dirty="0">
                  <a:latin typeface="Times New Roman" panose="02020603050405020304" charset="0"/>
                  <a:ea typeface="黑体" panose="02010609060101010101" pitchFamily="2" charset="-122"/>
                  <a:sym typeface="+mn-ea"/>
                </a:rPr>
                <a:t>x</a:t>
              </a:r>
              <a:r>
                <a:rPr lang="en-US" altLang="zh-CN" sz="2800" b="1" dirty="0">
                  <a:latin typeface="Times New Roman" panose="02020603050405020304" charset="0"/>
                  <a:ea typeface="黑体" panose="02010609060101010101" pitchFamily="2" charset="-122"/>
                  <a:sym typeface="+mn-ea"/>
                </a:rPr>
                <a:t>＝</a:t>
              </a:r>
              <a:r>
                <a:rPr lang="en-US" sz="2800" b="1" dirty="0">
                  <a:latin typeface="Times New Roman" panose="02020603050405020304" charset="0"/>
                  <a:ea typeface="黑体" panose="02010609060101010101" pitchFamily="2" charset="-122"/>
                </a:rPr>
                <a:t>42</a:t>
              </a:r>
              <a:endParaRPr lang="en-US" altLang="zh-CN" sz="2800" b="1" dirty="0">
                <a:latin typeface="Times New Roman" panose="02020603050405020304" charset="0"/>
                <a:ea typeface="黑体" panose="02010609060101010101" pitchFamily="2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6"/>
              </p:custDataLst>
            </p:nvPr>
          </p:nvSpPr>
          <p:spPr>
            <a:xfrm>
              <a:off x="4800" y="6593"/>
              <a:ext cx="574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altLang="zh-CN" sz="2800" b="1"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altLang="zh-CN" sz="28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7"/>
              </p:custDataLst>
            </p:nvPr>
          </p:nvSpPr>
          <p:spPr>
            <a:xfrm>
              <a:off x="6120" y="6593"/>
              <a:ext cx="574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altLang="zh-CN" sz="28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55995" y="2190750"/>
            <a:ext cx="1429385" cy="779780"/>
            <a:chOff x="5880" y="6593"/>
            <a:chExt cx="2251" cy="1228"/>
          </a:xfrm>
        </p:grpSpPr>
        <p:sp>
          <p:nvSpPr>
            <p:cNvPr id="17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5880" y="6713"/>
              <a:ext cx="2251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2" charset="-122"/>
                  <a:sym typeface="+mn-ea"/>
                </a:rPr>
                <a:t>    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2" charset="-122"/>
                  <a:sym typeface="+mn-ea"/>
                </a:rPr>
                <a:t>x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2" charset="-122"/>
                  <a:sym typeface="+mn-ea"/>
                </a:rPr>
                <a:t>＝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2" charset="-122"/>
                </a:rPr>
                <a:t>42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9"/>
              </p:custDataLst>
            </p:nvPr>
          </p:nvSpPr>
          <p:spPr>
            <a:xfrm>
              <a:off x="6120" y="6593"/>
              <a:ext cx="574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7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6411278" y="2982278"/>
            <a:ext cx="10737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36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文本框 1"/>
          <p:cNvSpPr txBox="1"/>
          <p:nvPr/>
        </p:nvSpPr>
        <p:spPr>
          <a:xfrm>
            <a:off x="345440" y="475615"/>
            <a:ext cx="834834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hangingPunct="1">
              <a:lnSpc>
                <a:spcPct val="10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商店卖一种书包，如果每个售价为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150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元，那么售价的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60%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是进价，售价的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40%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就是利润。现在要搞促销活动，为保证一个书包的利润不少于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30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元，折扣不能低于多少？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63850" y="126365"/>
            <a:ext cx="3416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P82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练习十六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5842" name="文本框 1"/>
          <p:cNvSpPr txBox="1"/>
          <p:nvPr>
            <p:custDataLst>
              <p:tags r:id="rId1"/>
            </p:custDataLst>
          </p:nvPr>
        </p:nvSpPr>
        <p:spPr>
          <a:xfrm>
            <a:off x="2474278" y="2211705"/>
            <a:ext cx="393573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解：设最低折扣为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折。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5844" name="文本框 3"/>
          <p:cNvSpPr txBox="1"/>
          <p:nvPr>
            <p:custDataLst>
              <p:tags r:id="rId2"/>
            </p:custDataLst>
          </p:nvPr>
        </p:nvSpPr>
        <p:spPr>
          <a:xfrm>
            <a:off x="5257483" y="3333433"/>
            <a:ext cx="9848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3"/>
          <p:cNvSpPr txBox="1"/>
          <p:nvPr>
            <p:custDataLst>
              <p:tags r:id="rId3"/>
            </p:custDataLst>
          </p:nvPr>
        </p:nvSpPr>
        <p:spPr>
          <a:xfrm>
            <a:off x="2819083" y="4171633"/>
            <a:ext cx="37579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答：书包最低打八折。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09800" y="2720340"/>
            <a:ext cx="4191000" cy="915035"/>
            <a:chOff x="3480" y="4284"/>
            <a:chExt cx="6600" cy="1441"/>
          </a:xfrm>
        </p:grpSpPr>
        <p:sp>
          <p:nvSpPr>
            <p:cNvPr id="35843" name="文本框 2"/>
            <p:cNvSpPr txBox="1"/>
            <p:nvPr>
              <p:custDataLst>
                <p:tags r:id="rId4"/>
              </p:custDataLst>
            </p:nvPr>
          </p:nvSpPr>
          <p:spPr>
            <a:xfrm>
              <a:off x="3480" y="4440"/>
              <a:ext cx="6600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150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×    </a:t>
              </a:r>
              <a:r>
                <a:rPr lang="zh-CN" altLang="en-US" sz="2800" b="1" i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－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150×60%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30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845" name="文本框 3"/>
            <p:cNvSpPr txBox="1"/>
            <p:nvPr>
              <p:custDataLst>
                <p:tags r:id="rId5"/>
              </p:custDataLst>
            </p:nvPr>
          </p:nvSpPr>
          <p:spPr>
            <a:xfrm>
              <a:off x="5082" y="4284"/>
              <a:ext cx="606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noAutofit/>
            </a:bodyPr>
            <a:p>
              <a:pPr>
                <a:lnSpc>
                  <a:spcPct val="70000"/>
                </a:lnSpc>
              </a:pP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x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" name="文本框 3"/>
            <p:cNvSpPr txBox="1"/>
            <p:nvPr>
              <p:custDataLst>
                <p:tags r:id="rId6"/>
              </p:custDataLst>
            </p:nvPr>
          </p:nvSpPr>
          <p:spPr>
            <a:xfrm>
              <a:off x="4961" y="4769"/>
              <a:ext cx="979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10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" name="直接连接符 2"/>
            <p:cNvCxnSpPr/>
            <p:nvPr>
              <p:custDataLst>
                <p:tags r:id="rId7"/>
              </p:custDataLst>
            </p:nvPr>
          </p:nvCxnSpPr>
          <p:spPr>
            <a:xfrm>
              <a:off x="5092" y="4918"/>
              <a:ext cx="59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842" grpId="0"/>
      <p:bldP spid="358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文本框 1"/>
          <p:cNvSpPr txBox="1"/>
          <p:nvPr/>
        </p:nvSpPr>
        <p:spPr>
          <a:xfrm>
            <a:off x="355600" y="302260"/>
            <a:ext cx="849693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lnSpc>
                <a:spcPct val="10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5. 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小明家在电影院的正西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650m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，小东家在电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影院的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正东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700m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。周末两人约好去看下午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时放映的电影。两人下午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2:45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同时从家里出发走向电影院，小明每分钟步行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70m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，小东每分钟步行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65m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2:55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两人能在电影院相遇吗？如果小明先到电影院后不停留继续向东走，从出发到两人相遇要用多长时间？相遇地点距离电影院有多远？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95600" y="57150"/>
            <a:ext cx="3416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P82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练习十六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T13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7890" name="文本框 1"/>
          <p:cNvSpPr txBox="1"/>
          <p:nvPr>
            <p:custDataLst>
              <p:tags r:id="rId1"/>
            </p:custDataLst>
          </p:nvPr>
        </p:nvSpPr>
        <p:spPr>
          <a:xfrm>
            <a:off x="2971800" y="2952750"/>
            <a:ext cx="47326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分－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分＝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（分）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7891" name="文本框 2"/>
          <p:cNvSpPr txBox="1"/>
          <p:nvPr>
            <p:custDataLst>
              <p:tags r:id="rId2"/>
            </p:custDataLst>
          </p:nvPr>
        </p:nvSpPr>
        <p:spPr>
          <a:xfrm>
            <a:off x="1186815" y="3409950"/>
            <a:ext cx="422592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小明：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70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700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（米）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文本框 2"/>
          <p:cNvSpPr txBox="1"/>
          <p:nvPr>
            <p:custDataLst>
              <p:tags r:id="rId3"/>
            </p:custDataLst>
          </p:nvPr>
        </p:nvSpPr>
        <p:spPr>
          <a:xfrm>
            <a:off x="1196975" y="3943985"/>
            <a:ext cx="422465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小东：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（米）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8700" y="4476750"/>
            <a:ext cx="77076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2:55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小明能到电影院，小东不能到电影院。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38800" y="3410585"/>
            <a:ext cx="2459355" cy="6203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700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＞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650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38800" y="3986530"/>
            <a:ext cx="236728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650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＜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700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  <p:bldP spid="2" grpId="0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文本框 1"/>
          <p:cNvSpPr txBox="1"/>
          <p:nvPr/>
        </p:nvSpPr>
        <p:spPr>
          <a:xfrm>
            <a:off x="2520633" y="367983"/>
            <a:ext cx="465074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ct val="120000"/>
              </a:lnSpc>
            </a:pPr>
            <a:r>
              <a:rPr 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解：设两人相遇用了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分钟。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00998" y="943293"/>
            <a:ext cx="338899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70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65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700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89973" y="1495743"/>
            <a:ext cx="19627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1350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14483" y="2014538"/>
            <a:ext cx="10737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82608" y="2548573"/>
            <a:ext cx="392811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70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（米）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8917" name="文本框 4"/>
          <p:cNvSpPr txBox="1"/>
          <p:nvPr/>
        </p:nvSpPr>
        <p:spPr>
          <a:xfrm>
            <a:off x="533400" y="3333433"/>
            <a:ext cx="7918450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答：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2:55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两人不能在电影院相遇；从出发到两人相遇用了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分钟，相遇地点距离电影院有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2" grpId="0"/>
      <p:bldP spid="3" grpId="0"/>
      <p:bldP spid="4" grpId="0"/>
      <p:bldP spid="5" grpId="0"/>
      <p:bldP spid="389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文本框 1"/>
          <p:cNvSpPr txBox="1"/>
          <p:nvPr/>
        </p:nvSpPr>
        <p:spPr>
          <a:xfrm>
            <a:off x="249555" y="361950"/>
            <a:ext cx="815467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6. 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8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条腿的蜘蛛和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条腿的螳螂共有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25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只。如果它们一共有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170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条腿，那么蜘蛛和螳螂各有多少只？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19400" y="106680"/>
            <a:ext cx="3416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P82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练习十六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0962" name="文本框 1"/>
          <p:cNvSpPr txBox="1"/>
          <p:nvPr>
            <p:custDataLst>
              <p:tags r:id="rId1"/>
            </p:custDataLst>
          </p:nvPr>
        </p:nvSpPr>
        <p:spPr>
          <a:xfrm>
            <a:off x="817880" y="1625600"/>
            <a:ext cx="661416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解：设蜘蛛有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只，螳螂有（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25－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）只。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0963" name="文本框 2"/>
          <p:cNvSpPr txBox="1"/>
          <p:nvPr>
            <p:custDataLst>
              <p:tags r:id="rId2"/>
            </p:custDataLst>
          </p:nvPr>
        </p:nvSpPr>
        <p:spPr>
          <a:xfrm>
            <a:off x="2133600" y="2192338"/>
            <a:ext cx="392811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8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25－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×6＝170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0964" name="文本框 3"/>
          <p:cNvSpPr txBox="1"/>
          <p:nvPr>
            <p:custDataLst>
              <p:tags r:id="rId3"/>
            </p:custDataLst>
          </p:nvPr>
        </p:nvSpPr>
        <p:spPr>
          <a:xfrm>
            <a:off x="4800600" y="3252153"/>
            <a:ext cx="10737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＝10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0965" name="文本框 4"/>
          <p:cNvSpPr txBox="1"/>
          <p:nvPr>
            <p:custDataLst>
              <p:tags r:id="rId4"/>
            </p:custDataLst>
          </p:nvPr>
        </p:nvSpPr>
        <p:spPr>
          <a:xfrm>
            <a:off x="3250248" y="3785553"/>
            <a:ext cx="303720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25－10＝15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（只）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文本框 3"/>
          <p:cNvSpPr txBox="1"/>
          <p:nvPr>
            <p:custDataLst>
              <p:tags r:id="rId5"/>
            </p:custDataLst>
          </p:nvPr>
        </p:nvSpPr>
        <p:spPr>
          <a:xfrm>
            <a:off x="4648200" y="2718753"/>
            <a:ext cx="12515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＝20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0966" name="文本框 5"/>
          <p:cNvSpPr txBox="1"/>
          <p:nvPr>
            <p:custDataLst>
              <p:tags r:id="rId6"/>
            </p:custDataLst>
          </p:nvPr>
        </p:nvSpPr>
        <p:spPr>
          <a:xfrm>
            <a:off x="1731010" y="4324350"/>
            <a:ext cx="518414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答：蜘蛛有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只，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螳螂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只。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  <p:bldP spid="3" grpId="0"/>
      <p:bldP spid="40964" grpId="0"/>
      <p:bldP spid="40965" grpId="0"/>
      <p:bldP spid="409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9621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情境导入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40865" y="861695"/>
            <a:ext cx="1831975" cy="12776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CCTV</a:t>
            </a:r>
            <a:endParaRPr lang="en-US" altLang="zh-CN" sz="4000" b="1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318000" y="861695"/>
            <a:ext cx="1831975" cy="13144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WC</a:t>
            </a:r>
            <a:endParaRPr lang="en-US" altLang="zh-CN" sz="4000" b="1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840865" y="2552700"/>
            <a:ext cx="1870710" cy="13233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km</a:t>
            </a:r>
            <a:endParaRPr lang="en-US" altLang="zh-CN" sz="4000" b="1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318000" y="2580640"/>
            <a:ext cx="1892300" cy="13233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cm</a:t>
            </a:r>
            <a:endParaRPr lang="en-US" altLang="zh-CN" sz="4000" b="1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整理复习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2" name="Text Box 4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655" y="1047750"/>
            <a:ext cx="6089650" cy="607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华文新魏" panose="02010800040101010101" pitchFamily="2" charset="-122"/>
              </a:rPr>
              <a:t>你会用字母表示什么？写在表中。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华文新魏" panose="02010800040101010101" pitchFamily="2" charset="-122"/>
            </a:endParaRPr>
          </a:p>
        </p:txBody>
      </p:sp>
      <p:graphicFrame>
        <p:nvGraphicFramePr>
          <p:cNvPr id="6" name="表格 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04853" y="1655571"/>
          <a:ext cx="8350545" cy="29737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3480"/>
                <a:gridCol w="1458595"/>
                <a:gridCol w="1473200"/>
                <a:gridCol w="1762125"/>
                <a:gridCol w="1213145"/>
              </a:tblGrid>
              <a:tr h="457200">
                <a:tc>
                  <a:txBody>
                    <a:bodyPr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数量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数量关系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计算公式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运算律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其他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667385">
                <a:tc>
                  <a:txBody>
                    <a:bodyPr/>
                    <a:p>
                      <a:pPr algn="just"/>
                      <a:r>
                        <a:rPr lang="zh-CN" altLang="en-US" sz="1600" b="1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一班男生有</a:t>
                      </a:r>
                      <a:r>
                        <a:rPr lang="en-US" altLang="zh-CN" sz="1600" b="1" i="1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a</a:t>
                      </a:r>
                      <a:r>
                        <a:rPr lang="zh-CN" altLang="en-US" sz="1600" b="1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人，女生有</a:t>
                      </a:r>
                      <a:r>
                        <a:rPr lang="en-US" altLang="zh-CN" sz="1600" b="1" i="1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b</a:t>
                      </a:r>
                      <a:r>
                        <a:rPr lang="zh-CN" altLang="en-US" sz="1600" b="1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人，一共有（</a:t>
                      </a:r>
                      <a:r>
                        <a:rPr lang="en-US" altLang="zh-CN" sz="1600" b="1" i="1" dirty="0" err="1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a</a:t>
                      </a:r>
                      <a:r>
                        <a:rPr lang="en-US" altLang="zh-CN" sz="1600" b="1" dirty="0" err="1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+</a:t>
                      </a:r>
                      <a:r>
                        <a:rPr lang="en-US" altLang="zh-CN" sz="1600" b="1" i="1" dirty="0" err="1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b</a:t>
                      </a:r>
                      <a:r>
                        <a:rPr lang="zh-CN" altLang="en-US" sz="1600" b="1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）人</a:t>
                      </a:r>
                      <a:endParaRPr lang="zh-CN" altLang="en-US" sz="1600" b="1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i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s</a:t>
                      </a:r>
                      <a:r>
                        <a:rPr lang="en-US" altLang="zh-CN" sz="20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＝</a:t>
                      </a:r>
                      <a:r>
                        <a:rPr lang="en-US" altLang="zh-CN" sz="2000" b="1" i="1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vt</a:t>
                      </a:r>
                      <a:endParaRPr lang="zh-CN" altLang="en-US" sz="2000" b="1" i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i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V</a:t>
                      </a:r>
                      <a:r>
                        <a:rPr lang="en-US" altLang="zh-CN" sz="20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＝</a:t>
                      </a:r>
                      <a:r>
                        <a:rPr lang="en-US" altLang="zh-CN" sz="2000" b="1" i="1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Sh</a:t>
                      </a:r>
                      <a:endParaRPr lang="zh-CN" altLang="en-US" sz="2000" b="1" i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i="1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r>
                        <a:rPr lang="en-US" altLang="zh-CN" sz="2000" b="1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en-US" altLang="zh-CN" sz="2000" b="1" i="1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r>
                        <a:rPr lang="en-US" altLang="zh-CN" sz="20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＝</a:t>
                      </a:r>
                      <a:r>
                        <a:rPr lang="en-US" altLang="zh-CN" sz="2000" b="1" i="1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r>
                        <a:rPr lang="en-US" altLang="zh-CN" sz="2000" b="1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en-US" altLang="zh-CN" sz="2000" b="1" i="1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endParaRPr lang="zh-CN" altLang="en-US" sz="2000" b="1" i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</a:tr>
              <a:tr h="586105">
                <a:tc>
                  <a:txBody>
                    <a:bodyPr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000" b="1" i="1" dirty="0">
                        <a:solidFill>
                          <a:srgbClr val="0000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000" b="1" i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</a:tr>
              <a:tr h="631825">
                <a:tc>
                  <a:txBody>
                    <a:bodyPr/>
                    <a:p>
                      <a:pPr algn="just"/>
                      <a:endParaRPr lang="zh-CN" altLang="en-US" sz="1600" b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000" b="1" i="1" dirty="0">
                        <a:solidFill>
                          <a:srgbClr val="0000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000" b="1" i="0" dirty="0">
                        <a:solidFill>
                          <a:srgbClr val="0000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000" b="1" i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</a:tr>
              <a:tr h="631190">
                <a:tc>
                  <a:txBody>
                    <a:bodyPr/>
                    <a:p>
                      <a:endParaRPr lang="zh-CN"/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000" b="1" i="1" dirty="0">
                        <a:solidFill>
                          <a:srgbClr val="0000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6" name="对象 7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7467600" y="2190788"/>
          <a:ext cx="11160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7" imgW="850265" imgH="393700" progId="Equation.DSMT4">
                  <p:embed/>
                </p:oleObj>
              </mc:Choice>
              <mc:Fallback>
                <p:oleObj name="Equation" r:id="rId7" imgW="850265" imgH="3937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190788"/>
                        <a:ext cx="11160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438400" y="133350"/>
            <a:ext cx="4267200" cy="1028700"/>
            <a:chOff x="342900" y="1866900"/>
            <a:chExt cx="5689600" cy="1371600"/>
          </a:xfrm>
        </p:grpSpPr>
        <p:pic>
          <p:nvPicPr>
            <p:cNvPr id="32775" name="图片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t="25595" b="31548"/>
            <a:stretch>
              <a:fillRect/>
            </a:stretch>
          </p:blipFill>
          <p:spPr>
            <a:xfrm>
              <a:off x="342900" y="1866900"/>
              <a:ext cx="5689600" cy="1371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6" name="矩形 39"/>
            <p:cNvSpPr/>
            <p:nvPr>
              <p:custDataLst>
                <p:tags r:id="rId11"/>
              </p:custDataLst>
            </p:nvPr>
          </p:nvSpPr>
          <p:spPr>
            <a:xfrm>
              <a:off x="1296553" y="2069653"/>
              <a:ext cx="3782293" cy="9525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defTabSz="1219200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2700" b="1" dirty="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rPr>
                <a:t>用字母表示数</a:t>
              </a:r>
              <a:endParaRPr lang="zh-CN" altLang="en-US" sz="2700" b="1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75030" y="361950"/>
            <a:ext cx="7523480" cy="1555115"/>
            <a:chOff x="1320" y="570"/>
            <a:chExt cx="11848" cy="2449"/>
          </a:xfrm>
        </p:grpSpPr>
        <p:pic>
          <p:nvPicPr>
            <p:cNvPr id="2" name="图片 1" descr="熊01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222" y="570"/>
              <a:ext cx="1946" cy="2449"/>
            </a:xfrm>
            <a:prstGeom prst="rect">
              <a:avLst/>
            </a:prstGeom>
          </p:spPr>
        </p:pic>
        <p:sp>
          <p:nvSpPr>
            <p:cNvPr id="7" name="圆角矩形标注 6"/>
            <p:cNvSpPr/>
            <p:nvPr/>
          </p:nvSpPr>
          <p:spPr>
            <a:xfrm>
              <a:off x="1320" y="810"/>
              <a:ext cx="9894" cy="1448"/>
            </a:xfrm>
            <a:prstGeom prst="wedgeRoundRectCallout">
              <a:avLst>
                <a:gd name="adj1" fmla="val 54868"/>
                <a:gd name="adj2" fmla="val 32665"/>
                <a:gd name="adj3" fmla="val 16667"/>
              </a:avLst>
            </a:prstGeom>
            <a:noFill/>
            <a:ln w="19050">
              <a:solidFill>
                <a:srgbClr val="078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在含有字母的式子里，书写数与字母、字母与字母相乘时，应该注意什么？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837883" y="1961833"/>
            <a:ext cx="7235825" cy="11245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当数和字母、字母和字母相乘时，中间的乘号可以记作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也可以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省略不写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840105" y="3175000"/>
            <a:ext cx="6913880" cy="60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省略乘号时，应该把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数写在字母的前面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842010" y="3933190"/>
            <a:ext cx="6827520" cy="60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“1”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与任何字母相乘时，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“1”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省略不写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5" name="文本框 3"/>
          <p:cNvSpPr txBox="1"/>
          <p:nvPr/>
        </p:nvSpPr>
        <p:spPr>
          <a:xfrm>
            <a:off x="609600" y="962025"/>
            <a:ext cx="108331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宋体" panose="02010600030101010101" pitchFamily="2" charset="-122"/>
              </a:rPr>
              <a:t>连线。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101148" y="962025"/>
            <a:ext cx="2044700" cy="179387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8" name="直接连接符 17"/>
          <p:cNvCxnSpPr/>
          <p:nvPr/>
        </p:nvCxnSpPr>
        <p:spPr>
          <a:xfrm>
            <a:off x="4109085" y="1625600"/>
            <a:ext cx="2036763" cy="202882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9" name="直接连接符 18"/>
          <p:cNvCxnSpPr/>
          <p:nvPr/>
        </p:nvCxnSpPr>
        <p:spPr>
          <a:xfrm flipV="1">
            <a:off x="4390073" y="1858963"/>
            <a:ext cx="1755775" cy="43973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3" name="直接连接符 22"/>
          <p:cNvCxnSpPr/>
          <p:nvPr/>
        </p:nvCxnSpPr>
        <p:spPr>
          <a:xfrm flipV="1">
            <a:off x="4361498" y="962025"/>
            <a:ext cx="1784350" cy="2074863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5" name="直接连接符 24"/>
          <p:cNvCxnSpPr/>
          <p:nvPr/>
        </p:nvCxnSpPr>
        <p:spPr>
          <a:xfrm flipV="1">
            <a:off x="3001328" y="4552633"/>
            <a:ext cx="3144837" cy="127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2971800" y="168275"/>
            <a:ext cx="3682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P80  “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45" name="组合 44" descr="7b0a202020202274657874626f78223a20227b5c2263617465676f72795f69645c223a31303333382c5c2269645c223a32303334313739367d220a7d0a"/>
          <p:cNvGrpSpPr/>
          <p:nvPr/>
        </p:nvGrpSpPr>
        <p:grpSpPr>
          <a:xfrm>
            <a:off x="1270" y="67331"/>
            <a:ext cx="1920208" cy="866151"/>
            <a:chOff x="8369" y="6902"/>
            <a:chExt cx="3418" cy="1539"/>
          </a:xfrm>
        </p:grpSpPr>
        <p:pic>
          <p:nvPicPr>
            <p:cNvPr id="36" name="图片 35" descr="C:\Users\juziuu\Desktop\Q4文本框（2）-一橙\卡通风8\卡通可爱月亮扇形文本框.svg卡通可爱月亮扇形文本框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369" y="6902"/>
              <a:ext cx="3418" cy="1539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>
              <p:custDataLst>
                <p:tags r:id="rId4"/>
              </p:custDataLst>
            </p:nvPr>
          </p:nvSpPr>
          <p:spPr>
            <a:xfrm>
              <a:off x="8663" y="7156"/>
              <a:ext cx="2952" cy="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练一练</a:t>
              </a:r>
              <a:endPara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98650" y="731520"/>
            <a:ext cx="5195570" cy="4256404"/>
            <a:chOff x="2990" y="1152"/>
            <a:chExt cx="8182" cy="6703"/>
          </a:xfrm>
        </p:grpSpPr>
        <p:grpSp>
          <p:nvGrpSpPr>
            <p:cNvPr id="19458" name="组合 11"/>
            <p:cNvGrpSpPr/>
            <p:nvPr/>
          </p:nvGrpSpPr>
          <p:grpSpPr>
            <a:xfrm>
              <a:off x="2990" y="1152"/>
              <a:ext cx="8182" cy="6672"/>
              <a:chOff x="2083886" y="642048"/>
              <a:chExt cx="5195039" cy="4235060"/>
            </a:xfrm>
          </p:grpSpPr>
          <p:sp>
            <p:nvSpPr>
              <p:cNvPr id="2" name="矩形 1"/>
              <p:cNvSpPr/>
              <p:nvPr/>
            </p:nvSpPr>
            <p:spPr bwMode="auto">
              <a:xfrm>
                <a:off x="2272144" y="691244"/>
                <a:ext cx="2012745" cy="52369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比</a:t>
                </a:r>
                <a:r>
                  <a:rPr kumimoji="0" lang="en-US" altLang="zh-CN" sz="2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a</a:t>
                </a: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多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3</a:t>
                </a: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的数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 bwMode="auto">
              <a:xfrm>
                <a:off x="2272144" y="1386329"/>
                <a:ext cx="2012745" cy="52369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比</a:t>
                </a:r>
                <a:r>
                  <a:rPr kumimoji="0" lang="en-US" altLang="zh-CN" sz="2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a</a:t>
                </a: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少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3</a:t>
                </a: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的数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 bwMode="auto">
              <a:xfrm>
                <a:off x="2083886" y="2081731"/>
                <a:ext cx="2483232" cy="52369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3</a:t>
                </a: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个</a:t>
                </a:r>
                <a:r>
                  <a:rPr kumimoji="0" lang="en-US" altLang="zh-CN" sz="2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a</a:t>
                </a: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相加的和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 bwMode="auto">
              <a:xfrm>
                <a:off x="2083886" y="2790782"/>
                <a:ext cx="2483232" cy="52369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3</a:t>
                </a: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个</a:t>
                </a:r>
                <a:r>
                  <a:rPr kumimoji="0" lang="en-US" altLang="zh-CN" sz="2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a</a:t>
                </a: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相乘的积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 bwMode="auto">
              <a:xfrm>
                <a:off x="2251509" y="3471585"/>
                <a:ext cx="1380984" cy="52369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a</a:t>
                </a: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的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3</a:t>
                </a: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倍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8810" y="4165981"/>
                <a:ext cx="943611" cy="711127"/>
              </a:xfrm>
              <a:prstGeom prst="rect">
                <a:avLst/>
              </a:prstGeom>
              <a:blipFill>
                <a:blip r:embed="rId5"/>
                <a:stretch>
                  <a:fillRect l="-12025" b="-15833"/>
                </a:stretch>
              </a:blip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+mn-cs"/>
                  </a:rPr>
                  <a:t> 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 bwMode="auto">
              <a:xfrm>
                <a:off x="6330967" y="642048"/>
                <a:ext cx="942879" cy="71095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a</a:t>
                </a:r>
                <a:r>
                  <a:rPr kumimoji="0" lang="en-US" altLang="zh-CN" sz="2800" b="1" i="0" u="none" strike="noStrike" kern="0" cap="none" spc="0" normalizeH="0" baseline="30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3</a:t>
                </a:r>
                <a:endParaRPr kumimoji="0" lang="en-US" altLang="zh-CN" sz="2800" b="1" i="0" u="none" strike="noStrike" kern="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6332872" y="1485355"/>
                <a:ext cx="942879" cy="71095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3</a:t>
                </a:r>
                <a:r>
                  <a:rPr kumimoji="0" lang="en-US" altLang="zh-CN" sz="28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a</a:t>
                </a:r>
                <a:endParaRPr kumimoji="0" lang="en-US" altLang="zh-CN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>
                <a:off x="6332872" y="2329296"/>
                <a:ext cx="942879" cy="71254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a</a:t>
                </a: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＋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3</a:t>
                </a:r>
                <a:endPara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6330967" y="3243381"/>
                <a:ext cx="942879" cy="71095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a</a:t>
                </a: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－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3</a:t>
                </a:r>
                <a:endPara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5411" y="3984170"/>
                <a:ext cx="943514" cy="872189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 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9960" y="6570"/>
              <a:ext cx="960" cy="1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2" name="组合 28"/>
            <p:cNvGrpSpPr/>
            <p:nvPr/>
          </p:nvGrpSpPr>
          <p:grpSpPr>
            <a:xfrm>
              <a:off x="10163" y="6471"/>
              <a:ext cx="748" cy="1384"/>
              <a:chOff x="561925" y="2808770"/>
              <a:chExt cx="356235" cy="659129"/>
            </a:xfrm>
          </p:grpSpPr>
          <p:sp>
            <p:nvSpPr>
              <p:cNvPr id="4" name="文本框 3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61925" y="2808770"/>
                <a:ext cx="356235" cy="6591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lnSpc>
                    <a:spcPct val="80000"/>
                  </a:lnSpc>
                </a:pPr>
                <a:r>
                  <a:rPr lang="en-US" altLang="zh-CN" sz="3200" b="1" i="1" dirty="0"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a</a:t>
                </a:r>
                <a:endParaRPr lang="en-US" altLang="zh-CN" sz="3200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sz="3200" b="1" dirty="0"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3</a:t>
                </a:r>
                <a:endParaRPr lang="en-US" altLang="zh-CN" sz="3200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37" name="直接连接符 36"/>
              <p:cNvCxnSpPr/>
              <p:nvPr>
                <p:custDataLst>
                  <p:tags r:id="rId8"/>
                </p:custDataLst>
              </p:nvPr>
            </p:nvCxnSpPr>
            <p:spPr bwMode="auto">
              <a:xfrm flipV="1">
                <a:off x="562081" y="3105150"/>
                <a:ext cx="2700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</p:grpSp>
      <p:cxnSp>
        <p:nvCxnSpPr>
          <p:cNvPr id="24" name="直接连接符 23"/>
          <p:cNvCxnSpPr/>
          <p:nvPr/>
        </p:nvCxnSpPr>
        <p:spPr>
          <a:xfrm flipV="1">
            <a:off x="3447098" y="2114233"/>
            <a:ext cx="2698750" cy="1839912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57200" y="226695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含有未知数的等式叫作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方程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0" y="2876550"/>
            <a:ext cx="829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使方程左右两边相等的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未知数的值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叫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方程的解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" y="3486150"/>
            <a:ext cx="5521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求方程的解的过程叫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解方程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00400" y="209550"/>
            <a:ext cx="2359660" cy="1028700"/>
            <a:chOff x="342900" y="1866900"/>
            <a:chExt cx="3146213" cy="1371600"/>
          </a:xfrm>
        </p:grpSpPr>
        <p:pic>
          <p:nvPicPr>
            <p:cNvPr id="32775" name="图片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t="25595" b="31548"/>
            <a:stretch>
              <a:fillRect/>
            </a:stretch>
          </p:blipFill>
          <p:spPr>
            <a:xfrm>
              <a:off x="342900" y="1866900"/>
              <a:ext cx="3146213" cy="1371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6" name="矩形 39"/>
            <p:cNvSpPr/>
            <p:nvPr>
              <p:custDataLst>
                <p:tags r:id="rId3"/>
              </p:custDataLst>
            </p:nvPr>
          </p:nvSpPr>
          <p:spPr>
            <a:xfrm>
              <a:off x="494759" y="2076874"/>
              <a:ext cx="2843107" cy="9525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defTabSz="1219200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2700" b="1" dirty="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rPr>
                <a:t>方 程</a:t>
              </a:r>
              <a:endParaRPr lang="zh-CN" altLang="en-US" sz="2700" b="1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549275" y="1567815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7690" y="1491615"/>
            <a:ext cx="8097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什么是方程？方程的解和解方程又是什么？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43000" y="1121410"/>
            <a:ext cx="3500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</a:rPr>
              <a:t>判断下面哪些是方程。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1905" y="1695450"/>
            <a:ext cx="201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altLang="zh-CN" sz="2800" b="1" i="1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＋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＝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11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49090" y="1695450"/>
            <a:ext cx="3276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en-US" altLang="zh-CN" sz="2800" b="1" i="1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－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en-US" altLang="zh-CN" sz="2800" b="1" i="1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＝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15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×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0.2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71905" y="2422525"/>
            <a:ext cx="1875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30</a:t>
            </a:r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＋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en-US" altLang="zh-CN" sz="2800" b="1" i="1">
                <a:latin typeface="Times New Roman" panose="02020603050405020304" charset="0"/>
                <a:cs typeface="Times New Roman" panose="02020603050405020304" charset="0"/>
              </a:rPr>
              <a:t>b</a:t>
            </a:r>
            <a:endParaRPr lang="en-US" altLang="zh-CN" sz="28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49090" y="2422525"/>
            <a:ext cx="203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7</a:t>
            </a:r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－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＜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36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1905" y="3121025"/>
            <a:ext cx="1364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55</a:t>
            </a:r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＝</a:t>
            </a:r>
            <a:r>
              <a:rPr lang="en-US" altLang="zh-CN" sz="2800" b="1" i="1">
                <a:latin typeface="Times New Roman" panose="02020603050405020304" charset="0"/>
                <a:cs typeface="Times New Roman" panose="02020603050405020304" charset="0"/>
              </a:rPr>
              <a:t>y</a:t>
            </a:r>
            <a:endParaRPr lang="en-US" altLang="zh-CN" sz="28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84625" y="3149600"/>
            <a:ext cx="2974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＋</a:t>
            </a:r>
            <a:r>
              <a:rPr lang="en-US" altLang="zh-CN" sz="2800" b="1" i="1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÷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2.4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＝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66890" y="1695450"/>
            <a:ext cx="558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√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36520" y="3121025"/>
            <a:ext cx="558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√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66890" y="3121025"/>
            <a:ext cx="558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√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14980" y="1695450"/>
            <a:ext cx="558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√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78230" y="3943350"/>
            <a:ext cx="289242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方程的必备条件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3669030" y="3867150"/>
            <a:ext cx="278130" cy="802640"/>
          </a:xfrm>
          <a:prstGeom prst="leftBrace">
            <a:avLst>
              <a:gd name="adj1" fmla="val 22838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70655" y="3562350"/>
            <a:ext cx="321119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必须含有未知数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70655" y="4197668"/>
            <a:ext cx="3848100" cy="592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必须是一个等式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762000" y="51435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19200" y="443865"/>
            <a:ext cx="5210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等式与方程有什么区别和联系？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2" grpId="0"/>
      <p:bldP spid="14" grpId="0"/>
      <p:bldP spid="15" grpId="0" bldLvl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07365" y="1657033"/>
            <a:ext cx="7991475" cy="11245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宋体" panose="02010600030101010101" pitchFamily="2" charset="-122"/>
              </a:rPr>
              <a:t>等式性质1：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宋体" panose="02010600030101010101" pitchFamily="2" charset="-122"/>
              </a:rPr>
              <a:t>等式两边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宋体" panose="02010600030101010101" pitchFamily="2" charset="-122"/>
              </a:rPr>
              <a:t>同时加上（减去）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宋体" panose="02010600030101010101" pitchFamily="2" charset="-122"/>
              </a:rPr>
              <a:t>同一个数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宋体" panose="02010600030101010101" pitchFamily="2" charset="-122"/>
              </a:rPr>
              <a:t>，结果仍然相等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宋体" panose="02010600030101010101" pitchFamily="2" charset="-122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08635" y="2876550"/>
            <a:ext cx="7989888" cy="11245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宋体" panose="02010600030101010101" pitchFamily="2" charset="-122"/>
              </a:rPr>
              <a:t>等式性质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宋体" panose="02010600030101010101" pitchFamily="2" charset="-122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宋体" panose="02010600030101010101" pitchFamily="2" charset="-122"/>
              </a:rPr>
              <a:t>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等式两边同时乘（除以）同一个不为0的数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，结果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仍然相等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  <p:sp>
        <p:nvSpPr>
          <p:cNvPr id="8" name="椭圆 7"/>
          <p:cNvSpPr/>
          <p:nvPr>
            <p:custDataLst>
              <p:tags r:id="rId1"/>
            </p:custDataLst>
          </p:nvPr>
        </p:nvSpPr>
        <p:spPr>
          <a:xfrm>
            <a:off x="508635" y="95885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528320" y="888365"/>
            <a:ext cx="4289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rPr>
              <a:t>解方程的依据是什么？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17"/>
          <p:cNvSpPr>
            <a:spLocks noChangeArrowheads="1"/>
          </p:cNvSpPr>
          <p:nvPr/>
        </p:nvSpPr>
        <p:spPr bwMode="auto">
          <a:xfrm>
            <a:off x="562293" y="1452563"/>
            <a:ext cx="80184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找出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 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），用字母</a:t>
            </a:r>
            <a:r>
              <a:rPr lang="en-US" altLang="zh-CN" sz="2800" b="1" i="1" strike="noStrike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表示；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Times New Roman" panose="02020603050405020304"/>
            </a:endParaRPr>
          </a:p>
          <a:p>
            <a:pPr marL="449580" marR="0" lvl="0" indent="-44958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2.</a:t>
            </a:r>
            <a:r>
              <a:rPr kumimoji="0" lang="zh-CN" altLang="en-US" sz="2800" b="1" i="0" u="none" strike="noStrike" kern="120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分析实际问题中的数量关系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，找出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）关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Times New Roman" panose="02020603050405020304"/>
            </a:endParaRPr>
          </a:p>
          <a:p>
            <a:pPr marL="449580" marR="0" lvl="0" indent="-44958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系列方程；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Times New Roman" panose="02020603050405020304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/>
              </a:rPr>
              <a:t>解方程并检验作答。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Times New Roman" panose="02020603050405020304"/>
            </a:endParaRPr>
          </a:p>
        </p:txBody>
      </p:sp>
      <p:sp>
        <p:nvSpPr>
          <p:cNvPr id="4" name="Text Box 15"/>
          <p:cNvSpPr txBox="1"/>
          <p:nvPr/>
        </p:nvSpPr>
        <p:spPr>
          <a:xfrm>
            <a:off x="2057400" y="1562100"/>
            <a:ext cx="1442085" cy="5327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sym typeface="Times New Roman" panose="02020603050405020304" charset="0"/>
              </a:rPr>
              <a:t>未知量</a:t>
            </a:r>
            <a:endParaRPr lang="zh-CN" altLang="en-US" sz="2800" b="1" i="1" dirty="0">
              <a:solidFill>
                <a:srgbClr val="FF0000"/>
              </a:solidFill>
              <a:latin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2" name="Text Box 15"/>
          <p:cNvSpPr txBox="1"/>
          <p:nvPr/>
        </p:nvSpPr>
        <p:spPr>
          <a:xfrm>
            <a:off x="6324600" y="2094548"/>
            <a:ext cx="1317625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sym typeface="Times New Roman" panose="02020603050405020304" charset="0"/>
              </a:rPr>
              <a:t>等量</a:t>
            </a:r>
            <a:endParaRPr lang="zh-CN" altLang="en-US" sz="2800" b="1" i="1" dirty="0">
              <a:solidFill>
                <a:srgbClr val="FF0000"/>
              </a:solidFill>
              <a:latin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8" name="椭圆 7"/>
          <p:cNvSpPr/>
          <p:nvPr>
            <p:custDataLst>
              <p:tags r:id="rId1"/>
            </p:custDataLst>
          </p:nvPr>
        </p:nvSpPr>
        <p:spPr>
          <a:xfrm>
            <a:off x="609600" y="889635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09600" y="819150"/>
            <a:ext cx="6393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 b="1" dirty="0">
                <a:latin typeface="Times New Roman" panose="02020603050405020304" charset="0"/>
                <a:sym typeface="+mn-ea"/>
              </a:rPr>
              <a:t>用方程解决实际问题有哪些步骤？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TABLE_BEAUTIFY" val="smartTable{536a4f9e-4fef-4538-89b8-2d40e4ca42a3}"/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56.xml><?xml version="1.0" encoding="utf-8"?>
<p:tagLst xmlns:p="http://schemas.openxmlformats.org/presentationml/2006/main">
  <p:tag name="KSO_WPP_MARK_KEY" val="390f1036-bc2b-444c-a8c8-9ea9be59bc48"/>
  <p:tag name="COMMONDATA" val="eyJoZGlkIjoiMGIwODFkOTgzNTQzYjU1NzhjOTQ2MTRiZjFlNDExYTM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2059</Words>
  <Application>WPS 演示</Application>
  <PresentationFormat>在屏幕上显示</PresentationFormat>
  <Paragraphs>333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华文新魏</vt:lpstr>
      <vt:lpstr>隶书</vt:lpstr>
      <vt:lpstr>Wingdings</vt:lpstr>
      <vt:lpstr>Times New Roman</vt:lpstr>
      <vt:lpstr>Arial Unicode MS</vt:lpstr>
      <vt:lpstr>Calibri</vt:lpstr>
      <vt:lpstr>等线</vt:lpstr>
      <vt:lpstr>迷你简艺黑</vt:lpstr>
      <vt:lpstr>Office 主题​​</vt:lpstr>
      <vt:lpstr>6_默认设计模板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272</cp:revision>
  <dcterms:created xsi:type="dcterms:W3CDTF">2015-05-29T07:51:00Z</dcterms:created>
  <dcterms:modified xsi:type="dcterms:W3CDTF">2024-01-23T04:37:49Z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87377C26DDAC44E388D29AFB3658ADFA</vt:lpwstr>
  </property>
</Properties>
</file>