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handoutMasterIdLst>
    <p:handoutMasterId r:id="rId22"/>
  </p:handoutMasterIdLst>
  <p:sldIdLst>
    <p:sldId id="544" r:id="rId4"/>
    <p:sldId id="568" r:id="rId6"/>
    <p:sldId id="588" r:id="rId7"/>
    <p:sldId id="606" r:id="rId8"/>
    <p:sldId id="613" r:id="rId9"/>
    <p:sldId id="615" r:id="rId10"/>
    <p:sldId id="635" r:id="rId11"/>
    <p:sldId id="616" r:id="rId12"/>
    <p:sldId id="620" r:id="rId13"/>
    <p:sldId id="617" r:id="rId14"/>
    <p:sldId id="618" r:id="rId15"/>
    <p:sldId id="619" r:id="rId16"/>
    <p:sldId id="580" r:id="rId17"/>
    <p:sldId id="622" r:id="rId18"/>
    <p:sldId id="649" r:id="rId19"/>
    <p:sldId id="648" r:id="rId20"/>
    <p:sldId id="632" r:id="rId21"/>
  </p:sldIdLst>
  <p:sldSz cx="9144000" cy="51435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FF8"/>
    <a:srgbClr val="000000"/>
    <a:srgbClr val="FFC000"/>
    <a:srgbClr val="E0E0E0"/>
    <a:srgbClr val="338F87"/>
    <a:srgbClr val="45BDB5"/>
    <a:srgbClr val="0071C8"/>
    <a:srgbClr val="009ACC"/>
    <a:srgbClr val="003648"/>
    <a:srgbClr val="006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94"/>
        <p:guide pos="3168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9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7.png"/><Relationship Id="rId7" Type="http://schemas.openxmlformats.org/officeDocument/2006/relationships/tags" Target="../tags/tag28.xml"/><Relationship Id="rId6" Type="http://schemas.openxmlformats.org/officeDocument/2006/relationships/image" Target="../media/image26.png"/><Relationship Id="rId5" Type="http://schemas.openxmlformats.org/officeDocument/2006/relationships/tags" Target="../tags/tag27.xml"/><Relationship Id="rId4" Type="http://schemas.openxmlformats.org/officeDocument/2006/relationships/image" Target="../media/image24.png"/><Relationship Id="rId3" Type="http://schemas.openxmlformats.org/officeDocument/2006/relationships/tags" Target="../tags/tag26.xml"/><Relationship Id="rId2" Type="http://schemas.openxmlformats.org/officeDocument/2006/relationships/image" Target="../media/image25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0.xml"/><Relationship Id="rId2" Type="http://schemas.openxmlformats.org/officeDocument/2006/relationships/image" Target="../media/image22.bmp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2.xm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9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.xml"/><Relationship Id="rId7" Type="http://schemas.openxmlformats.org/officeDocument/2006/relationships/image" Target="../media/image10.jpeg"/><Relationship Id="rId6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5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14.png"/><Relationship Id="rId3" Type="http://schemas.openxmlformats.org/officeDocument/2006/relationships/tags" Target="../tags/tag9.xml"/><Relationship Id="rId20" Type="http://schemas.openxmlformats.org/officeDocument/2006/relationships/notesSlide" Target="../notesSlides/notesSlide3.xml"/><Relationship Id="rId2" Type="http://schemas.openxmlformats.org/officeDocument/2006/relationships/tags" Target="../tags/tag8.xml"/><Relationship Id="rId19" Type="http://schemas.openxmlformats.org/officeDocument/2006/relationships/slideLayout" Target="../slideLayouts/slideLayout6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image" Target="../media/image19.png"/><Relationship Id="rId15" Type="http://schemas.openxmlformats.org/officeDocument/2006/relationships/tags" Target="../tags/tag16.xml"/><Relationship Id="rId14" Type="http://schemas.openxmlformats.org/officeDocument/2006/relationships/image" Target="../media/image18.png"/><Relationship Id="rId13" Type="http://schemas.openxmlformats.org/officeDocument/2006/relationships/tags" Target="../tags/tag15.xml"/><Relationship Id="rId12" Type="http://schemas.openxmlformats.org/officeDocument/2006/relationships/image" Target="../media/image17.png"/><Relationship Id="rId11" Type="http://schemas.openxmlformats.org/officeDocument/2006/relationships/tags" Target="../tags/tag14.xml"/><Relationship Id="rId10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22.bmp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4.xml"/><Relationship Id="rId4" Type="http://schemas.openxmlformats.org/officeDocument/2006/relationships/image" Target="../media/image10.jpeg"/><Relationship Id="rId3" Type="http://schemas.openxmlformats.org/officeDocument/2006/relationships/tags" Target="../tags/tag23.xml"/><Relationship Id="rId2" Type="http://schemas.openxmlformats.org/officeDocument/2006/relationships/image" Target="../media/image24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81425" y="2800350"/>
            <a:ext cx="53625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487545" y="292862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62400" y="287655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72200" y="2877185"/>
            <a:ext cx="2838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鸽巢问题（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33800" y="2190750"/>
            <a:ext cx="1610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0" y="2206625"/>
            <a:ext cx="3989070" cy="54610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数学广角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鸽巢问题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男03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61" b="34511"/>
          <a:stretch>
            <a:fillRect/>
          </a:stretch>
        </p:blipFill>
        <p:spPr>
          <a:xfrm>
            <a:off x="7696200" y="590550"/>
            <a:ext cx="916940" cy="1248410"/>
          </a:xfrm>
          <a:prstGeom prst="rect">
            <a:avLst/>
          </a:prstGeom>
        </p:spPr>
      </p:pic>
      <p:grpSp>
        <p:nvGrpSpPr>
          <p:cNvPr id="9223" name="Group 25"/>
          <p:cNvGrpSpPr/>
          <p:nvPr/>
        </p:nvGrpSpPr>
        <p:grpSpPr>
          <a:xfrm>
            <a:off x="56128" y="1720629"/>
            <a:ext cx="2386857" cy="1701885"/>
            <a:chOff x="501" y="3685"/>
            <a:chExt cx="2088" cy="1637"/>
          </a:xfrm>
        </p:grpSpPr>
        <p:sp>
          <p:nvSpPr>
            <p:cNvPr id="13" name="AutoShape 27"/>
            <p:cNvSpPr>
              <a:spLocks noChangeArrowheads="1"/>
            </p:cNvSpPr>
            <p:nvPr/>
          </p:nvSpPr>
          <p:spPr bwMode="auto">
            <a:xfrm>
              <a:off x="543" y="3685"/>
              <a:ext cx="2046" cy="1637"/>
            </a:xfrm>
            <a:prstGeom prst="wedgeRoundRectCallout">
              <a:avLst>
                <a:gd name="adj1" fmla="val -10135"/>
                <a:gd name="adj2" fmla="val 63708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501" y="3723"/>
              <a:ext cx="2059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marL="0" marR="0" lvl="0" indent="0" algn="l" defTabSz="91440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我随便放放看，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本，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本，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21" name="Group 16"/>
          <p:cNvGrpSpPr/>
          <p:nvPr/>
        </p:nvGrpSpPr>
        <p:grpSpPr>
          <a:xfrm>
            <a:off x="2438374" y="318397"/>
            <a:ext cx="5088497" cy="1820557"/>
            <a:chOff x="538" y="1488"/>
            <a:chExt cx="4769" cy="2242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538" y="1488"/>
              <a:ext cx="4735" cy="2190"/>
            </a:xfrm>
            <a:prstGeom prst="wedgeRoundRectCallout">
              <a:avLst>
                <a:gd name="adj1" fmla="val 56654"/>
                <a:gd name="adj2" fmla="val -70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38" y="1495"/>
              <a:ext cx="4769" cy="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如果每个抽屉最多放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本，那么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个抽屉最多放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本，可题目要求放的是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本书。所以</a:t>
              </a:r>
              <a:r>
                <a:rPr lang="zh-CN" altLang="en-US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总有</a:t>
              </a:r>
              <a:r>
                <a:rPr lang="en-US" altLang="zh-CN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个抽屉里至少放进</a:t>
              </a:r>
              <a:r>
                <a:rPr lang="en-US" altLang="zh-CN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8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本书。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22" name="Group 20"/>
          <p:cNvGrpSpPr/>
          <p:nvPr/>
        </p:nvGrpSpPr>
        <p:grpSpPr>
          <a:xfrm>
            <a:off x="5409017" y="2299731"/>
            <a:ext cx="3337972" cy="1753208"/>
            <a:chOff x="4545" y="2201"/>
            <a:chExt cx="1920" cy="1162"/>
          </a:xfrm>
        </p:grpSpPr>
        <p:sp>
          <p:nvSpPr>
            <p:cNvPr id="2" name="AutoShape 27"/>
            <p:cNvSpPr>
              <a:spLocks noChangeArrowheads="1"/>
            </p:cNvSpPr>
            <p:nvPr/>
          </p:nvSpPr>
          <p:spPr bwMode="auto">
            <a:xfrm>
              <a:off x="4545" y="2201"/>
              <a:ext cx="1920" cy="1162"/>
            </a:xfrm>
            <a:prstGeom prst="wedgeRoundRectCallout">
              <a:avLst>
                <a:gd name="adj1" fmla="val 5774"/>
                <a:gd name="adj2" fmla="val 57983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19"/>
            <p:cNvSpPr>
              <a:spLocks noChangeArrowheads="1"/>
            </p:cNvSpPr>
            <p:nvPr/>
          </p:nvSpPr>
          <p:spPr bwMode="auto">
            <a:xfrm>
              <a:off x="4545" y="2201"/>
              <a:ext cx="1920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marL="0" marR="0" lvl="0" indent="0" algn="l" defTabSz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两种方法都有</a:t>
              </a: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个抽屉放了</a:t>
              </a: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本或多于</a:t>
              </a: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本，所以</a:t>
              </a:r>
              <a:r>
                <a:rPr lang="zh-CN" altLang="en-US" sz="27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总有</a:t>
              </a:r>
              <a:r>
                <a:rPr lang="en-US" altLang="zh-CN" sz="27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7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个抽屉里至少放进</a:t>
              </a:r>
              <a:r>
                <a:rPr lang="en-US" altLang="zh-CN" sz="27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700" b="1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本书。</a:t>
              </a:r>
              <a:endPara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4489" t="34884" r="25385"/>
          <a:stretch>
            <a:fillRect/>
          </a:stretch>
        </p:blipFill>
        <p:spPr>
          <a:xfrm>
            <a:off x="2306955" y="2571750"/>
            <a:ext cx="3081020" cy="2032635"/>
          </a:xfrm>
          <a:prstGeom prst="rect">
            <a:avLst/>
          </a:prstGeom>
        </p:spPr>
      </p:pic>
      <p:pic>
        <p:nvPicPr>
          <p:cNvPr id="11" name="图片 10" descr="女01 拷贝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45416"/>
          <a:stretch>
            <a:fillRect/>
          </a:stretch>
        </p:blipFill>
        <p:spPr>
          <a:xfrm flipH="1">
            <a:off x="762000" y="3491230"/>
            <a:ext cx="854710" cy="978535"/>
          </a:xfrm>
          <a:prstGeom prst="rect">
            <a:avLst/>
          </a:prstGeom>
        </p:spPr>
      </p:pic>
      <p:pic>
        <p:nvPicPr>
          <p:cNvPr id="5" name="图片 4" descr="女04 拷贝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b="41882"/>
          <a:stretch>
            <a:fillRect/>
          </a:stretch>
        </p:blipFill>
        <p:spPr>
          <a:xfrm>
            <a:off x="6629400" y="3943350"/>
            <a:ext cx="803910" cy="979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1673860" y="2571750"/>
            <a:ext cx="426148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如果有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本书会怎么样呢？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5848985" y="2550795"/>
            <a:ext cx="171450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本呢？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71600" y="401320"/>
            <a:ext cx="5933440" cy="1339215"/>
            <a:chOff x="840" y="2004"/>
            <a:chExt cx="9344" cy="2109"/>
          </a:xfrm>
        </p:grpSpPr>
        <p:pic>
          <p:nvPicPr>
            <p:cNvPr id="2" name="图片 1" descr="女04 拷贝"/>
            <p:cNvPicPr>
              <a:picLocks noChangeAspect="1"/>
            </p:cNvPicPr>
            <p:nvPr/>
          </p:nvPicPr>
          <p:blipFill>
            <a:blip r:embed="rId1"/>
            <a:srcRect b="42422"/>
            <a:stretch>
              <a:fillRect/>
            </a:stretch>
          </p:blipFill>
          <p:spPr>
            <a:xfrm flipH="1">
              <a:off x="840" y="2130"/>
              <a:ext cx="1643" cy="1983"/>
            </a:xfrm>
            <a:prstGeom prst="rect">
              <a:avLst/>
            </a:prstGeom>
          </p:spPr>
        </p:pic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2939" y="2004"/>
              <a:ext cx="7112" cy="1855"/>
            </a:xfrm>
            <a:prstGeom prst="wedgeRoundRectCallout">
              <a:avLst>
                <a:gd name="adj1" fmla="val -59321"/>
                <a:gd name="adj2" fmla="val 913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3025" y="2050"/>
              <a:ext cx="7159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 marL="0" marR="0" lvl="0" indent="0" algn="l" defTabSz="91440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本书放进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个抽屉，总有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个抽屉里至少放进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本书。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514600" y="1733550"/>
            <a:ext cx="433514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（本）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（本）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27"/>
          <p:cNvSpPr>
            <a:spLocks noChangeArrowheads="1"/>
          </p:cNvSpPr>
          <p:nvPr/>
        </p:nvSpPr>
        <p:spPr bwMode="auto">
          <a:xfrm>
            <a:off x="2286000" y="3409950"/>
            <a:ext cx="428561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（本）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（本）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27"/>
          <p:cNvSpPr>
            <a:spLocks noChangeArrowheads="1"/>
          </p:cNvSpPr>
          <p:nvPr/>
        </p:nvSpPr>
        <p:spPr bwMode="auto">
          <a:xfrm>
            <a:off x="2209800" y="4095750"/>
            <a:ext cx="442658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10÷3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（本）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（本）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582930" y="441960"/>
            <a:ext cx="2685415" cy="521970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你有什么发现？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AutoShape 27"/>
          <p:cNvSpPr/>
          <p:nvPr/>
        </p:nvSpPr>
        <p:spPr>
          <a:xfrm>
            <a:off x="974090" y="1513205"/>
            <a:ext cx="5278120" cy="1294806"/>
          </a:xfrm>
          <a:prstGeom prst="wedgeRoundRectCallout">
            <a:avLst>
              <a:gd name="adj1" fmla="val 58626"/>
              <a:gd name="adj2" fmla="val 12804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物体数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抽屉数＝商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余数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至少数：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商＋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 descr="女01 拷贝"/>
          <p:cNvPicPr>
            <a:picLocks noChangeAspect="1"/>
          </p:cNvPicPr>
          <p:nvPr/>
        </p:nvPicPr>
        <p:blipFill>
          <a:blip r:embed="rId1"/>
          <a:srcRect b="43496"/>
          <a:stretch>
            <a:fillRect/>
          </a:stretch>
        </p:blipFill>
        <p:spPr>
          <a:xfrm>
            <a:off x="6705600" y="1581150"/>
            <a:ext cx="1095375" cy="12973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6473" y="3486150"/>
            <a:ext cx="6428105" cy="521970"/>
          </a:xfrm>
          <a:prstGeom prst="rect">
            <a:avLst/>
          </a:prstGeom>
          <a:solidFill>
            <a:srgbClr val="92D050">
              <a:alpha val="49000"/>
            </a:srgbClr>
          </a:solidFill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i="1" kern="1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kumimoji="0" lang="en-US" altLang="zh-CN" sz="2800" b="1" i="0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÷</a:t>
            </a:r>
            <a:r>
              <a:rPr kumimoji="0" lang="en-US" altLang="zh-CN" sz="2800" b="1" i="1" u="none" strike="noStrike" kern="1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800" b="1" kern="10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≠0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），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至少数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b="1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0" name="Rectangle 13"/>
          <p:cNvSpPr/>
          <p:nvPr/>
        </p:nvSpPr>
        <p:spPr>
          <a:xfrm>
            <a:off x="304800" y="1047750"/>
            <a:ext cx="82207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只鸽子飞进了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个鸽笼，总有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个鸽笼至少飞进了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只鸽子。为什么？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438400" y="2343150"/>
            <a:ext cx="4923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11÷4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（只）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428683" y="3028633"/>
            <a:ext cx="2503805" cy="5219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（只）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6880" y="22860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P68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4" name="MH_SubTitle_4"/>
          <p:cNvSpPr/>
          <p:nvPr>
            <p:custDataLst>
              <p:tags r:id="rId1"/>
            </p:custDataLst>
          </p:nvPr>
        </p:nvSpPr>
        <p:spPr>
          <a:xfrm>
            <a:off x="304800" y="229870"/>
            <a:ext cx="1615440" cy="684530"/>
          </a:xfrm>
          <a:prstGeom prst="roundRect">
            <a:avLst/>
          </a:prstGeom>
          <a:blipFill>
            <a:blip r:embed="rId2">
              <a:duotone>
                <a:srgbClr val="81D67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rgbClr val="7DC8EB">
              <a:shade val="50000"/>
            </a:srgbClr>
          </a:lnRef>
          <a:fillRef idx="1">
            <a:srgbClr val="7DC8EB"/>
          </a:fillRef>
          <a:effectRef idx="0">
            <a:srgbClr val="7DC8EB"/>
          </a:effectRef>
          <a:fontRef idx="minor">
            <a:srgbClr val="FFFFFF"/>
          </a:fontRef>
        </p:style>
        <p:txBody>
          <a:bodyPr wrap="square" lIns="0" tIns="0" rIns="0" bIns="0" rtlCol="0" anchor="ctr">
            <a:normAutofit/>
          </a:bodyPr>
          <a:p>
            <a:pPr algn="ctr" fontAlgn="base"/>
            <a:r>
              <a:rPr lang="zh-CN" altLang="en-US" sz="100" strike="noStrike" noProof="1" dirty="0">
                <a:solidFill>
                  <a:srgbClr val="FFFFFF"/>
                </a:solidFill>
                <a:latin typeface="Times New Roman" panose="02020603050405020304" pitchFamily="18" charset="0"/>
                <a:ea typeface="造字工房悦黑演示版常规体" pitchFamily="50" charset="-122"/>
              </a:rPr>
              <a:t>练一练添加文本</a:t>
            </a:r>
            <a:endParaRPr lang="zh-CN" altLang="en-US" sz="1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造字工房悦黑演示版常规体" pitchFamily="5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57200" y="302260"/>
            <a:ext cx="1283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</a:rPr>
              <a:t>做一做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835" y="892810"/>
            <a:ext cx="8409940" cy="1210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张叔叔参加飞镖比赛，投了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镖，成绩是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环。张叔叔至少有一镖不低于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环。为什么？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2" descr="C:\Documents and Settings\Administrator\桌面\QQ图片2017082318223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117090"/>
            <a:ext cx="2234565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3124200" y="2310765"/>
            <a:ext cx="4465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41÷5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（环）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（环）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6880" y="1320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P70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标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0400" y="2876550"/>
            <a:ext cx="2647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（环）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666750"/>
            <a:ext cx="8578215" cy="112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555" indent="-6305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360045" algn="just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给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个正方体木块的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个面分别涂上蓝、黄两种颜色。不论怎么涂至少有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个面涂的颜色相同。为什么？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42645" y="1962150"/>
            <a:ext cx="7350125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把两种颜色看成两个抽屉，正方体的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个面看成分放的物体。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2976880" y="1320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P70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练习十三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3063875"/>
            <a:ext cx="25476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6÷2＝3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6400" y="3714750"/>
            <a:ext cx="457200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至少有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个面涂的颜色相同。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游戏导入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47800" y="640080"/>
            <a:ext cx="2091005" cy="2947038"/>
            <a:chOff x="10189" y="1250"/>
            <a:chExt cx="3293" cy="4641"/>
          </a:xfrm>
        </p:grpSpPr>
        <p:grpSp>
          <p:nvGrpSpPr>
            <p:cNvPr id="5" name="组合 4"/>
            <p:cNvGrpSpPr/>
            <p:nvPr/>
          </p:nvGrpSpPr>
          <p:grpSpPr>
            <a:xfrm>
              <a:off x="10440" y="3910"/>
              <a:ext cx="3042" cy="1981"/>
              <a:chOff x="7151" y="4062"/>
              <a:chExt cx="3573" cy="2325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rcRect l="-548" t="-1176" r="-1267" b="2044"/>
              <a:stretch>
                <a:fillRect/>
              </a:stretch>
            </p:blipFill>
            <p:spPr>
              <a:xfrm>
                <a:off x="7151" y="4062"/>
                <a:ext cx="1550" cy="2277"/>
              </a:xfrm>
              <a:prstGeom prst="roundRect">
                <a:avLst>
                  <a:gd name="adj" fmla="val 15713"/>
                </a:avLst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/>
              <a:srcRect r="1000"/>
              <a:stretch>
                <a:fillRect/>
              </a:stretch>
            </p:blipFill>
            <p:spPr>
              <a:xfrm>
                <a:off x="9133" y="4089"/>
                <a:ext cx="1591" cy="2298"/>
              </a:xfrm>
              <a:prstGeom prst="roundRect">
                <a:avLst>
                  <a:gd name="adj" fmla="val 5519"/>
                </a:avLst>
              </a:prstGeom>
            </p:spPr>
          </p:pic>
        </p:grpSp>
        <p:pic>
          <p:nvPicPr>
            <p:cNvPr id="8197" name="Picture 14" descr="u5jx01_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9" y="1250"/>
              <a:ext cx="3282" cy="24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1767840" y="3714750"/>
            <a:ext cx="4810125" cy="1276350"/>
            <a:chOff x="835" y="5490"/>
            <a:chExt cx="7575" cy="2010"/>
          </a:xfrm>
        </p:grpSpPr>
        <p:pic>
          <p:nvPicPr>
            <p:cNvPr id="10242" name="Picture 12" descr="F:\1.有关教学课件\123\新画人物图\老师8 拷贝.png老师8 拷贝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>
            <a:xfrm>
              <a:off x="835" y="5490"/>
              <a:ext cx="1565" cy="20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2400" y="5545"/>
              <a:ext cx="6011" cy="1488"/>
            </a:xfrm>
            <a:prstGeom prst="wedgeRoundRectCallout">
              <a:avLst>
                <a:gd name="adj1" fmla="val -55489"/>
                <a:gd name="adj2" fmla="val 2305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lt"/>
                </a:rPr>
                <a:t>一定至少有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lt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lt"/>
                </a:rPr>
                <a:t>张牌是同花色的。你相信吗？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43400" y="57150"/>
            <a:ext cx="4041140" cy="3938270"/>
            <a:chOff x="6840" y="-150"/>
            <a:chExt cx="6364" cy="6202"/>
          </a:xfrm>
        </p:grpSpPr>
        <p:pic>
          <p:nvPicPr>
            <p:cNvPr id="14" name="图片 13" descr="千库网_橙色圈装便签纸简约边框_元素编号12886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40" y="-150"/>
              <a:ext cx="6365" cy="620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7200" y="1290"/>
              <a:ext cx="5513" cy="36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8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游戏规则：</a:t>
              </a:r>
              <a:endPara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800" b="1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一副牌，取出大小王，还剩52张牌，9人每人随意抽1张。</a:t>
              </a:r>
              <a:endPara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371600" y="540385"/>
            <a:ext cx="6947535" cy="164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支铅笔放进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个笔筒中，不管怎么放，总有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个笔筒里至少有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支铅笔。你知道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这是为什么吗？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52156" t="17776" r="7638" b="11402"/>
          <a:stretch>
            <a:fillRect/>
          </a:stretch>
        </p:blipFill>
        <p:spPr>
          <a:xfrm>
            <a:off x="5257800" y="2114550"/>
            <a:ext cx="2971800" cy="1905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85800" y="2479675"/>
            <a:ext cx="3724910" cy="1536700"/>
            <a:chOff x="736" y="3785"/>
            <a:chExt cx="5866" cy="2420"/>
          </a:xfrm>
        </p:grpSpPr>
        <p:grpSp>
          <p:nvGrpSpPr>
            <p:cNvPr id="17" name="Group 25"/>
            <p:cNvGrpSpPr/>
            <p:nvPr/>
          </p:nvGrpSpPr>
          <p:grpSpPr>
            <a:xfrm>
              <a:off x="2718" y="3785"/>
              <a:ext cx="3885" cy="2421"/>
              <a:chOff x="-6338" y="1669"/>
              <a:chExt cx="3756" cy="1075"/>
            </a:xfrm>
          </p:grpSpPr>
          <p:sp>
            <p:nvSpPr>
              <p:cNvPr id="18" name="AutoShape 27"/>
              <p:cNvSpPr>
                <a:spLocks noChangeArrowheads="1"/>
              </p:cNvSpPr>
              <p:nvPr/>
            </p:nvSpPr>
            <p:spPr bwMode="auto">
              <a:xfrm>
                <a:off x="-6338" y="1669"/>
                <a:ext cx="3756" cy="1075"/>
              </a:xfrm>
              <a:prstGeom prst="wedgeRoundRectCallout">
                <a:avLst>
                  <a:gd name="adj1" fmla="val -64901"/>
                  <a:gd name="adj2" fmla="val 10340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3399FF"/>
                </a:solidFill>
                <a:miter lim="800000"/>
              </a:ln>
            </p:spPr>
            <p:txBody>
              <a:bodyPr/>
              <a:p>
                <a:pPr marL="0" marR="0" lvl="0" indent="0" algn="just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-6052" y="1733"/>
                <a:ext cx="3149" cy="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“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总有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”和“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至少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rPr>
                  <a:t>”是什么意思？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  <p:pic>
          <p:nvPicPr>
            <p:cNvPr id="6" name="图片 5" descr="女02 拷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b="39425"/>
            <a:stretch>
              <a:fillRect/>
            </a:stretch>
          </p:blipFill>
          <p:spPr>
            <a:xfrm>
              <a:off x="736" y="4290"/>
              <a:ext cx="1335" cy="169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09600" y="508000"/>
            <a:ext cx="634365" cy="688340"/>
            <a:chOff x="1080" y="1050"/>
            <a:chExt cx="999" cy="1084"/>
          </a:xfrm>
        </p:grpSpPr>
        <p:pic>
          <p:nvPicPr>
            <p:cNvPr id="11" name="图片 10" descr="图标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b="1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1000" y="953770"/>
            <a:ext cx="16414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枚举法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9" name="Picture 21" descr="122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659" t="3714" r="48434" b="51745"/>
          <a:stretch>
            <a:fillRect/>
          </a:stretch>
        </p:blipFill>
        <p:spPr>
          <a:xfrm>
            <a:off x="668655" y="1760220"/>
            <a:ext cx="1557655" cy="1142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4500" y="3134360"/>
            <a:ext cx="2146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87943" y="3134360"/>
            <a:ext cx="2205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8200" y="3148648"/>
            <a:ext cx="21463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6794500" y="3148965"/>
            <a:ext cx="20332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21" descr="122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0726" t="3342" r="8395" b="50878"/>
          <a:stretch>
            <a:fillRect/>
          </a:stretch>
        </p:blipFill>
        <p:spPr>
          <a:xfrm>
            <a:off x="2821940" y="1728470"/>
            <a:ext cx="1483995" cy="1174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1" descr="122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997" t="48305" r="48469" b="5917"/>
          <a:stretch>
            <a:fillRect/>
          </a:stretch>
        </p:blipFill>
        <p:spPr>
          <a:xfrm>
            <a:off x="4902200" y="1728470"/>
            <a:ext cx="1616710" cy="1174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1" descr="122副本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1426" t="48800" r="8063" b="3193"/>
          <a:stretch>
            <a:fillRect/>
          </a:stretch>
        </p:blipFill>
        <p:spPr>
          <a:xfrm>
            <a:off x="7010400" y="1671320"/>
            <a:ext cx="1470660" cy="1231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2590800" y="361950"/>
            <a:ext cx="4017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支铅笔放进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个笔筒中。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19400" y="3714750"/>
            <a:ext cx="3740150" cy="1186815"/>
            <a:chOff x="4920" y="5850"/>
            <a:chExt cx="5890" cy="1869"/>
          </a:xfrm>
        </p:grpSpPr>
        <p:sp>
          <p:nvSpPr>
            <p:cNvPr id="12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4920" y="6570"/>
              <a:ext cx="4309" cy="910"/>
            </a:xfrm>
            <a:prstGeom prst="wedgeRoundRectCallout">
              <a:avLst>
                <a:gd name="adj1" fmla="val 58192"/>
                <a:gd name="adj2" fmla="val 928"/>
                <a:gd name="adj3" fmla="val 16667"/>
              </a:avLst>
            </a:prstGeom>
            <a:solidFill>
              <a:srgbClr val="ECDFF8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anchor="t">
              <a:spAutoFit/>
            </a:bodyPr>
            <a:p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还可以怎么想？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3" name="图片 12" descr="兔子2 拷贝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0" y="5850"/>
              <a:ext cx="1450" cy="186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24205" y="895350"/>
            <a:ext cx="16414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假设法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4113530" y="971550"/>
            <a:ext cx="4746625" cy="2012950"/>
          </a:xfrm>
          <a:prstGeom prst="wedgeRoundRectCallout">
            <a:avLst>
              <a:gd name="adj1" fmla="val -138"/>
              <a:gd name="adj2" fmla="val 6328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如果每个笔筒中最多放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支，那么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个笔筒中最多放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3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支。剩下的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支就要放进其中的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个笔筒。所以总有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个笔筒中</a:t>
            </a:r>
            <a:r>
              <a:rPr lang="zh-CN" altLang="en-US" sz="27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至少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有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支铅笔。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 descr="男01 拷贝"/>
          <p:cNvPicPr>
            <a:picLocks noChangeAspect="1"/>
          </p:cNvPicPr>
          <p:nvPr/>
        </p:nvPicPr>
        <p:blipFill>
          <a:blip r:embed="rId1"/>
          <a:srcRect b="42489"/>
          <a:stretch>
            <a:fillRect/>
          </a:stretch>
        </p:blipFill>
        <p:spPr>
          <a:xfrm>
            <a:off x="6172200" y="2952750"/>
            <a:ext cx="1007110" cy="1214755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2743200" y="28575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支铅笔放进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个笔筒中。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484" name="Picture 3" descr="E:\R六数下\上课课件\笔筒_后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608330" y="3803650"/>
            <a:ext cx="838200" cy="579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E:\R六数下\上课课件\笔筒_后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3275965" y="3848735"/>
            <a:ext cx="838200" cy="579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3" descr="E:\R六数下\上课课件\笔筒_后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903730" y="3803650"/>
            <a:ext cx="838200" cy="579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5" descr="E:\R六数下\上课课件\笔绿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4090" y="1874520"/>
            <a:ext cx="111125" cy="978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6" descr="E:\R六数下\上课课件\笔橙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971800" y="1809750"/>
            <a:ext cx="130810" cy="991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8" descr="E:\R六数下\上课课件\笔蓝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76400" y="1851660"/>
            <a:ext cx="130810" cy="966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4" descr="E:\R六数下\上课课件\笔筒_前1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904365" y="3867150"/>
            <a:ext cx="838200" cy="642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7" descr="E:\R六数下\上课课件\笔粉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286000" y="1830705"/>
            <a:ext cx="126365" cy="98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4" descr="E:\R六数下\上课课件\笔筒_前1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3276600" y="3912235"/>
            <a:ext cx="838200" cy="666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4" descr="E:\R六数下\上课课件\笔筒_前1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608965" y="3867150"/>
            <a:ext cx="838200" cy="642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1111 0.00962963 L -0.0125 0.321975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5537e-05 -2.22668e-05 L 0.0334282 -2.22668e-05 C 0.0486733 -2.22668e-05 0.0670011 0.0901593 0.0670011 0.163198 L 0.0670011 0.326405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8293e-06 4.93827e-06 L 0.0722456 4.93827e-06 C 0.104438 4.93827e-06 0.144115 0.09259 0.144115 0.16728 L 0.144115 0.33549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6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0509e-05 4.6003e-05 L -0.112766 4.6003e-05 C -0.163535 4.6003e-05 -0.225524 0.0913867 -0.225524 0.165665 L -0.225524 0.332188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2 0.331293 L -0.2224 0.1041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55 -0.00330514 L -0.0896412 -0.00330514 C -0.0821059 -0.00330514 -0.0745723 0.0855191 -0.0745723 0.152705 L -0.0745723 0.331259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944 0.321852 L -0.02375 0.00740741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7588 0.00995676 L 0.0429385 0.00995676 C 0.0613638 0.00995676 0.0836673 0.0992983 0.0836673 0.172561 L 0.0836673 0.336002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6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6690" y="981710"/>
            <a:ext cx="8428990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支铅笔放进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个笔筒中，总有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个笔筒里至少放进几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支铅笔，为什么？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58" name="组合 12"/>
          <p:cNvGrpSpPr/>
          <p:nvPr/>
        </p:nvGrpSpPr>
        <p:grpSpPr>
          <a:xfrm>
            <a:off x="186690" y="367030"/>
            <a:ext cx="1513976" cy="609282"/>
            <a:chOff x="7798" y="6656"/>
            <a:chExt cx="2385" cy="959"/>
          </a:xfrm>
        </p:grpSpPr>
        <p:pic>
          <p:nvPicPr>
            <p:cNvPr id="19459" name="图片 2" descr="矢量灯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文本框 3"/>
            <p:cNvSpPr txBox="1"/>
            <p:nvPr/>
          </p:nvSpPr>
          <p:spPr>
            <a:xfrm>
              <a:off x="8608" y="6696"/>
              <a:ext cx="157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思考</a:t>
              </a:r>
              <a:endParaRPr lang="zh-CN" altLang="en-US" sz="3200" b="1" dirty="0">
                <a:solidFill>
                  <a:srgbClr val="FFC9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86690" y="2266950"/>
            <a:ext cx="81826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如果把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支铅笔放进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个笔筒中，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结果是否一样呢？</a:t>
            </a:r>
            <a:endParaRPr kumimoji="0" 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52600" y="3181350"/>
            <a:ext cx="5859780" cy="1413510"/>
            <a:chOff x="2760" y="5010"/>
            <a:chExt cx="9228" cy="2226"/>
          </a:xfrm>
        </p:grpSpPr>
        <p:pic>
          <p:nvPicPr>
            <p:cNvPr id="15" name="图片 14" descr="书本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0" y="5370"/>
              <a:ext cx="1428" cy="1799"/>
            </a:xfrm>
            <a:prstGeom prst="rect">
              <a:avLst/>
            </a:prstGeom>
          </p:spPr>
        </p:pic>
        <p:sp>
          <p:nvSpPr>
            <p:cNvPr id="16" name="圆角矩形标注 15"/>
            <p:cNvSpPr/>
            <p:nvPr/>
          </p:nvSpPr>
          <p:spPr>
            <a:xfrm>
              <a:off x="2760" y="5010"/>
              <a:ext cx="7393" cy="2226"/>
            </a:xfrm>
            <a:prstGeom prst="wedgeRoundRectCallout">
              <a:avLst>
                <a:gd name="adj1" fmla="val 57859"/>
                <a:gd name="adj2" fmla="val 10062"/>
                <a:gd name="adj3" fmla="val 16667"/>
              </a:avLst>
            </a:prstGeom>
            <a:noFill/>
            <a:ln w="19050">
              <a:solidFill>
                <a:srgbClr val="078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zh-CN" altLang="en-US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只要放的铅笔数比笔筒的数量多</a:t>
              </a:r>
              <a:r>
                <a:rPr lang="en-US" altLang="zh-CN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，不管怎么放，总有</a:t>
              </a:r>
              <a:r>
                <a:rPr lang="en-US" altLang="zh-CN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个笔筒里至少有</a:t>
              </a:r>
              <a:r>
                <a:rPr lang="en-US" altLang="zh-CN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2800" b="1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支笔。</a:t>
              </a:r>
              <a:endPara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66370" y="895033"/>
            <a:ext cx="865505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随意找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13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位老师，他们中至少有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个人的属相相同。为什么？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838200" y="3257233"/>
            <a:ext cx="7839075" cy="151257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答：假设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位老师分别属于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生肖属相，那么第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13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位老师无论属于哪一属相，其中至少有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2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lt"/>
              </a:rPr>
              <a:t>位老师属相相同。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6880" y="1333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P67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T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4" name="MH_SubTitle_4"/>
          <p:cNvSpPr/>
          <p:nvPr>
            <p:custDataLst>
              <p:tags r:id="rId1"/>
            </p:custDataLst>
          </p:nvPr>
        </p:nvSpPr>
        <p:spPr>
          <a:xfrm>
            <a:off x="228600" y="209550"/>
            <a:ext cx="1848485" cy="640715"/>
          </a:xfrm>
          <a:prstGeom prst="roundRect">
            <a:avLst/>
          </a:prstGeom>
          <a:blipFill>
            <a:blip r:embed="rId2">
              <a:duotone>
                <a:srgbClr val="81D67A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rgbClr val="7DC8EB">
              <a:shade val="50000"/>
            </a:srgbClr>
          </a:lnRef>
          <a:fillRef idx="1">
            <a:srgbClr val="7DC8EB"/>
          </a:fillRef>
          <a:effectRef idx="0">
            <a:srgbClr val="7DC8EB"/>
          </a:effectRef>
          <a:fontRef idx="minor">
            <a:srgbClr val="FFFFFF"/>
          </a:fontRef>
        </p:style>
        <p:txBody>
          <a:bodyPr wrap="square" lIns="0" tIns="0" rIns="0" bIns="0" rtlCol="0" anchor="ctr">
            <a:normAutofit/>
          </a:bodyPr>
          <a:p>
            <a:pPr algn="ctr" fontAlgn="base"/>
            <a:r>
              <a:rPr lang="zh-CN" altLang="en-US" sz="100" strike="noStrike" noProof="1" dirty="0">
                <a:solidFill>
                  <a:srgbClr val="FFFFFF"/>
                </a:solidFill>
                <a:latin typeface="Times New Roman" panose="02020603050405020304" pitchFamily="18" charset="0"/>
                <a:ea typeface="造字工房悦黑演示版常规体" pitchFamily="50" charset="-122"/>
              </a:rPr>
              <a:t>练一练添加文本</a:t>
            </a:r>
            <a:endParaRPr lang="zh-CN" altLang="en-US" sz="100" strike="noStrike" noProof="1" dirty="0">
              <a:solidFill>
                <a:srgbClr val="FFFFFF"/>
              </a:solidFill>
              <a:latin typeface="Times New Roman" panose="02020603050405020304" pitchFamily="18" charset="0"/>
              <a:ea typeface="造字工房悦黑演示版常规体" pitchFamily="5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99110" y="285115"/>
            <a:ext cx="157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</a:rPr>
              <a:t>做一做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76400" y="1581150"/>
            <a:ext cx="5966460" cy="1645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4495" y="819150"/>
            <a:ext cx="821309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2.  5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只鸽子飞进了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个鸽笼，总有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个鸽笼至少飞进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了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只鸽子。为什么？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矩形 110"/>
          <p:cNvSpPr>
            <a:spLocks noChangeArrowheads="1"/>
          </p:cNvSpPr>
          <p:nvPr/>
        </p:nvSpPr>
        <p:spPr bwMode="auto">
          <a:xfrm>
            <a:off x="2145665" y="2221865"/>
            <a:ext cx="473011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5÷3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（只）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……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（只）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2" name="矩形 27"/>
          <p:cNvSpPr>
            <a:spLocks noChangeArrowheads="1"/>
          </p:cNvSpPr>
          <p:nvPr/>
        </p:nvSpPr>
        <p:spPr bwMode="auto">
          <a:xfrm>
            <a:off x="3124200" y="2876550"/>
            <a:ext cx="220789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（只）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76880" y="20955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P67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1218883" y="438309"/>
            <a:ext cx="7388225" cy="112458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本书放进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个抽屉，不管怎么放，总有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个抽屉里至少放进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本书。为什么？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34489" t="34884" r="25385"/>
          <a:stretch>
            <a:fillRect/>
          </a:stretch>
        </p:blipFill>
        <p:spPr>
          <a:xfrm>
            <a:off x="2514600" y="1809750"/>
            <a:ext cx="3469005" cy="228854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09600" y="508000"/>
            <a:ext cx="634365" cy="688340"/>
            <a:chOff x="1080" y="1050"/>
            <a:chExt cx="999" cy="1084"/>
          </a:xfrm>
        </p:grpSpPr>
        <p:pic>
          <p:nvPicPr>
            <p:cNvPr id="11" name="图片 10" descr="图标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>
              <p:custDataLst>
                <p:tags r:id="rId5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MH" val="20170718121953"/>
  <p:tag name="MH_LIBRARY" val="GRAPHIC"/>
  <p:tag name="MH_TYPE" val="SubTitle"/>
  <p:tag name="MH_ORDER" val="4"/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3066,&quot;width&quot;:4086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3028,&quot;width&quot;:1444}"/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MH" val="20170718121953"/>
  <p:tag name="MH_LIBRARY" val="GRAPHIC"/>
  <p:tag name="MH_TYPE" val="SubTitle"/>
  <p:tag name="MH_ORDER" val="4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38.xml><?xml version="1.0" encoding="utf-8"?>
<p:tagLst xmlns:p="http://schemas.openxmlformats.org/presentationml/2006/main">
  <p:tag name="KSO_WPP_MARK_KEY" val="c012d856-21e3-491b-8611-5b0fe0f5a409"/>
  <p:tag name="COMMONDATA" val="eyJoZGlkIjoiMDY0ZGEzYTU4MWMxZTY0OWY1ZTU2MGQ4YjBhZTJjYTIifQ=="/>
  <p:tag name="commondata" val="eyJoZGlkIjoiMGIwODFkOTgzNTQzYjU1NzhjOTQ2MTRiZjFlNDExYT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WPS 演示</Application>
  <PresentationFormat>在屏幕上显示</PresentationFormat>
  <Paragraphs>165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造字工房悦黑演示版常规体</vt:lpstr>
      <vt:lpstr>等线</vt:lpstr>
      <vt:lpstr>迷你简艺黑</vt:lpstr>
      <vt:lpstr>Calibri</vt:lpstr>
      <vt:lpstr>Arial Unicode MS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271</cp:revision>
  <dcterms:created xsi:type="dcterms:W3CDTF">2015-05-29T07:51:00Z</dcterms:created>
  <dcterms:modified xsi:type="dcterms:W3CDTF">2024-01-23T04:32:46Z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6BF55D60B6154A9388F27E5A3188E995</vt:lpwstr>
  </property>
</Properties>
</file>