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5" r:id="rId3"/>
  </p:sldMasterIdLst>
  <p:notesMasterIdLst>
    <p:notesMasterId r:id="rId19"/>
  </p:notesMasterIdLst>
  <p:sldIdLst>
    <p:sldId id="613" r:id="rId4"/>
    <p:sldId id="845" r:id="rId5"/>
    <p:sldId id="846" r:id="rId6"/>
    <p:sldId id="862" r:id="rId7"/>
    <p:sldId id="863" r:id="rId8"/>
    <p:sldId id="864" r:id="rId9"/>
    <p:sldId id="865" r:id="rId10"/>
    <p:sldId id="866" r:id="rId11"/>
    <p:sldId id="885" r:id="rId12"/>
    <p:sldId id="886" r:id="rId13"/>
    <p:sldId id="887" r:id="rId14"/>
    <p:sldId id="884" r:id="rId15"/>
    <p:sldId id="868" r:id="rId16"/>
    <p:sldId id="877" r:id="rId17"/>
    <p:sldId id="881" r:id="rId18"/>
  </p:sldIdLst>
  <p:sldSz cx="9144000" cy="5143500"/>
  <p:notesSz cx="6858000" cy="9144000"/>
  <p:custDataLst>
    <p:tags r:id="rId24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02"/>
        <p:guide pos="313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4" Type="http://schemas.openxmlformats.org/officeDocument/2006/relationships/tags" Target="tags/tag50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7" Type="http://schemas.openxmlformats.org/officeDocument/2006/relationships/image" Target="../media/image19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7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2" Type="http://schemas.openxmlformats.org/officeDocument/2006/relationships/slideLayout" Target="../slideLayouts/slideLayout13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tags" Target="../tags/tag29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tags" Target="../tags/tag43.xml"/><Relationship Id="rId7" Type="http://schemas.openxmlformats.org/officeDocument/2006/relationships/image" Target="../media/image8.wmf"/><Relationship Id="rId6" Type="http://schemas.openxmlformats.org/officeDocument/2006/relationships/oleObject" Target="../embeddings/oleObject7.bin"/><Relationship Id="rId5" Type="http://schemas.openxmlformats.org/officeDocument/2006/relationships/tags" Target="../tags/tag42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24" Type="http://schemas.openxmlformats.org/officeDocument/2006/relationships/vmlDrawing" Target="../drawings/vmlDrawing3.vml"/><Relationship Id="rId23" Type="http://schemas.openxmlformats.org/officeDocument/2006/relationships/slideLayout" Target="../slideLayouts/slideLayout14.xml"/><Relationship Id="rId22" Type="http://schemas.openxmlformats.org/officeDocument/2006/relationships/tags" Target="../tags/tag49.xml"/><Relationship Id="rId21" Type="http://schemas.openxmlformats.org/officeDocument/2006/relationships/image" Target="../media/image12.wmf"/><Relationship Id="rId20" Type="http://schemas.openxmlformats.org/officeDocument/2006/relationships/oleObject" Target="../embeddings/oleObject11.bin"/><Relationship Id="rId2" Type="http://schemas.openxmlformats.org/officeDocument/2006/relationships/tags" Target="../tags/tag41.xml"/><Relationship Id="rId19" Type="http://schemas.openxmlformats.org/officeDocument/2006/relationships/tags" Target="../tags/tag48.xml"/><Relationship Id="rId18" Type="http://schemas.openxmlformats.org/officeDocument/2006/relationships/tags" Target="../tags/tag47.xml"/><Relationship Id="rId17" Type="http://schemas.openxmlformats.org/officeDocument/2006/relationships/tags" Target="../tags/tag46.xml"/><Relationship Id="rId16" Type="http://schemas.openxmlformats.org/officeDocument/2006/relationships/image" Target="../media/image11.wmf"/><Relationship Id="rId15" Type="http://schemas.openxmlformats.org/officeDocument/2006/relationships/oleObject" Target="../embeddings/oleObject10.bin"/><Relationship Id="rId14" Type="http://schemas.openxmlformats.org/officeDocument/2006/relationships/tags" Target="../tags/tag45.xml"/><Relationship Id="rId13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1" Type="http://schemas.openxmlformats.org/officeDocument/2006/relationships/tags" Target="../tags/tag44.xml"/><Relationship Id="rId10" Type="http://schemas.openxmlformats.org/officeDocument/2006/relationships/image" Target="../media/image9.wmf"/><Relationship Id="rId1" Type="http://schemas.openxmlformats.org/officeDocument/2006/relationships/tags" Target="../tags/tag40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3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15.xml"/><Relationship Id="rId16" Type="http://schemas.openxmlformats.org/officeDocument/2006/relationships/image" Target="../media/image20.wmf"/><Relationship Id="rId15" Type="http://schemas.openxmlformats.org/officeDocument/2006/relationships/oleObject" Target="../embeddings/oleObject19.bin"/><Relationship Id="rId14" Type="http://schemas.openxmlformats.org/officeDocument/2006/relationships/image" Target="../media/image19.wmf"/><Relationship Id="rId13" Type="http://schemas.openxmlformats.org/officeDocument/2006/relationships/oleObject" Target="../embeddings/oleObject18.bin"/><Relationship Id="rId12" Type="http://schemas.openxmlformats.org/officeDocument/2006/relationships/image" Target="../media/image18.wmf"/><Relationship Id="rId11" Type="http://schemas.openxmlformats.org/officeDocument/2006/relationships/oleObject" Target="../embeddings/oleObject17.bin"/><Relationship Id="rId10" Type="http://schemas.openxmlformats.org/officeDocument/2006/relationships/image" Target="../media/image17.wmf"/><Relationship Id="rId1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3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6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.bin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3" Type="http://schemas.openxmlformats.org/officeDocument/2006/relationships/vmlDrawing" Target="../drawings/vmlDrawing1.vml"/><Relationship Id="rId12" Type="http://schemas.openxmlformats.org/officeDocument/2006/relationships/slideLayout" Target="../slideLayouts/slideLayout8.xml"/><Relationship Id="rId11" Type="http://schemas.openxmlformats.org/officeDocument/2006/relationships/tags" Target="../tags/tag27.xml"/><Relationship Id="rId10" Type="http://schemas.openxmlformats.org/officeDocument/2006/relationships/image" Target="../media/image3.wmf"/><Relationship Id="rId1" Type="http://schemas.openxmlformats.org/officeDocument/2006/relationships/tags" Target="../tags/tag2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9.xml"/><Relationship Id="rId7" Type="http://schemas.openxmlformats.org/officeDocument/2006/relationships/image" Target="../media/image6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tags" Target="../tags/tag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91915" y="257429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638800" y="2724150"/>
            <a:ext cx="2355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+mn-ea"/>
                <a:ea typeface="+mn-ea"/>
                <a:sym typeface="+mn-ea"/>
              </a:rPr>
              <a:t>练习十四</a:t>
            </a:r>
            <a:endParaRPr lang="zh-CN" sz="3200" b="1">
              <a:solidFill>
                <a:schemeClr val="tx1"/>
              </a:solidFill>
              <a:uFillTx/>
              <a:latin typeface="+mn-ea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95800" y="2038350"/>
            <a:ext cx="43656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530" name="文本框 2"/>
          <p:cNvSpPr txBox="1"/>
          <p:nvPr/>
        </p:nvSpPr>
        <p:spPr>
          <a:xfrm>
            <a:off x="228600" y="971550"/>
            <a:ext cx="78016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）这些两位数中，哪些是质数？哪些是合数？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66800" y="1885950"/>
            <a:ext cx="31769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质数：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39495" y="2647950"/>
            <a:ext cx="753173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合数：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文本框 1"/>
          <p:cNvSpPr txBox="1"/>
          <p:nvPr/>
        </p:nvSpPr>
        <p:spPr>
          <a:xfrm>
            <a:off x="280035" y="290830"/>
            <a:ext cx="826643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）这些两位数中，哪些是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的倍数？哪些是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的倍数？哪些是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47750" y="1396365"/>
            <a:ext cx="67945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2的倍数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47750" y="1982788"/>
            <a:ext cx="67945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3的倍数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4735" y="2560638"/>
            <a:ext cx="452755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5的倍数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31573" y="3218815"/>
            <a:ext cx="19646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83535" y="3780155"/>
            <a:ext cx="53848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86385" y="3203575"/>
            <a:ext cx="8279765" cy="1210945"/>
            <a:chOff x="451" y="5045"/>
            <a:chExt cx="13039" cy="1907"/>
          </a:xfrm>
        </p:grpSpPr>
        <p:sp>
          <p:nvSpPr>
            <p:cNvPr id="2" name="文本框 1"/>
            <p:cNvSpPr txBox="1"/>
            <p:nvPr/>
          </p:nvSpPr>
          <p:spPr>
            <a:xfrm>
              <a:off x="451" y="5045"/>
              <a:ext cx="13039" cy="19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13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（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4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）这些两位数中，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3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的公倍数是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               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3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5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的公倍数是</a:t>
              </a:r>
              <a:r>
                <a:rPr lang="zh-CN" altLang="en-US" sz="2800" b="1" u="sng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。</a:t>
              </a:r>
              <a:endParaRPr lang="zh-CN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9929" y="5897"/>
              <a:ext cx="299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820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9677" y="521650"/>
            <a:ext cx="8197850" cy="40906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判断下面的说法是否正确，并说一说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你的理由。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）把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扩大到它的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倍是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是正数。                                    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）假分数的倒数一定都是真分数。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）所有的偶数都是合数。               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为整数，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＞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的所有因数都小于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63792" y="1125877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856172" y="1809855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63792" y="2560508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58077" y="3283221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223962" y="3994503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7"/>
            </p:custDataLst>
          </p:nvPr>
        </p:nvSpPr>
        <p:spPr bwMode="auto">
          <a:xfrm>
            <a:off x="5664075" y="1480601"/>
            <a:ext cx="43688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hangingPunct="1">
              <a:lnSpc>
                <a:spcPct val="130000"/>
              </a:lnSpc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8"/>
            </p:custDataLst>
          </p:nvPr>
        </p:nvSpPr>
        <p:spPr bwMode="auto">
          <a:xfrm>
            <a:off x="1320215" y="2266731"/>
            <a:ext cx="3373120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hangingPunct="1">
              <a:lnSpc>
                <a:spcPct val="110000"/>
              </a:lnSpc>
              <a:buClrTx/>
              <a:buSzTx/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0既不是正数，也不是负数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9"/>
            </p:custDataLst>
          </p:nvPr>
        </p:nvSpPr>
        <p:spPr bwMode="auto">
          <a:xfrm>
            <a:off x="1066800" y="2990850"/>
            <a:ext cx="5474335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  <a:buClrTx/>
              <a:buSzTx/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分子、分母相同的假分数的倒数依然是假分数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 bwMode="auto">
          <a:xfrm>
            <a:off x="2539365" y="3714750"/>
            <a:ext cx="1086485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是质数。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1"/>
            </p:custDataLst>
          </p:nvPr>
        </p:nvSpPr>
        <p:spPr bwMode="auto">
          <a:xfrm>
            <a:off x="1981200" y="4422140"/>
            <a:ext cx="2721610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en-US" altLang="zh-CN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的因数还包括它本身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820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755" y="773430"/>
            <a:ext cx="8596630" cy="37096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找规律，填数。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0.9999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这列数越来越大，越来越接近（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80000"/>
              </a:lnSpc>
              <a:spcBef>
                <a:spcPct val="500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），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，这列数越来越小，越来越接近（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060168" y="2793983"/>
          <a:ext cx="3635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Equation" r:id="rId3" imgW="152400" imgH="393700" progId="Equation.DSMT4">
                  <p:embed/>
                </p:oleObj>
              </mc:Choice>
              <mc:Fallback>
                <p:oleObj name="Equation" r:id="rId3" imgW="1524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168" y="2793983"/>
                        <a:ext cx="36353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600107" y="2763503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Equation" r:id="rId6" imgW="139700" imgH="393700" progId="Equation.DSMT4">
                  <p:embed/>
                </p:oleObj>
              </mc:Choice>
              <mc:Fallback>
                <p:oleObj name="Equation" r:id="rId6" imgW="1397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107" y="2763503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2133789" y="2763503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Equation" r:id="rId9" imgW="139700" imgH="393700" progId="Equation.DSMT4">
                  <p:embed/>
                </p:oleObj>
              </mc:Choice>
              <mc:Fallback>
                <p:oleObj name="Equation" r:id="rId9" imgW="1397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789" y="2763503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590731" y="2785728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Equation" r:id="rId12" imgW="215900" imgH="393065" progId="Equation.DSMT4">
                  <p:embed/>
                </p:oleObj>
              </mc:Choice>
              <mc:Fallback>
                <p:oleObj name="Equation" r:id="rId12" imgW="215900" imgH="39306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731" y="2785728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3230529" y="2785728"/>
          <a:ext cx="5461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Equation" r:id="rId15" imgW="228600" imgH="393700" progId="Equation.DSMT4">
                  <p:embed/>
                </p:oleObj>
              </mc:Choice>
              <mc:Fallback>
                <p:oleObj name="Equation" r:id="rId15" imgW="2286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529" y="2785728"/>
                        <a:ext cx="5461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文本框 17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857240" y="1428750"/>
            <a:ext cx="1362710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0.99999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404485" y="2114550"/>
            <a:ext cx="67881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4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4539861" y="2800060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20" imgW="215900" imgH="393065" progId="Equation.DSMT4">
                  <p:embed/>
                </p:oleObj>
              </mc:Choice>
              <mc:Fallback>
                <p:oleObj name="Equation" r:id="rId20" imgW="215900" imgH="39306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9861" y="2800060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20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200125" y="3790950"/>
            <a:ext cx="433387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/>
      <p:bldP spid="19" grpId="0" bldLvl="0"/>
      <p:bldP spid="21" grpId="0" bldLvl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文本框 1"/>
          <p:cNvSpPr txBox="1"/>
          <p:nvPr/>
        </p:nvSpPr>
        <p:spPr>
          <a:xfrm>
            <a:off x="302895" y="444500"/>
            <a:ext cx="841502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8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比较   、  、  、  的大小，你能发现什么？根据你发现的规律猜一下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与  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哪个更大，并设法验证。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603" name="Object 14"/>
          <p:cNvGraphicFramePr>
            <a:graphicFrameLocks noChangeAspect="1"/>
          </p:cNvGraphicFramePr>
          <p:nvPr/>
        </p:nvGraphicFramePr>
        <p:xfrm>
          <a:off x="1377950" y="593090"/>
          <a:ext cx="287655" cy="74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152400" imgH="393700" progId="Equation.DSMT4">
                  <p:embed/>
                </p:oleObj>
              </mc:Choice>
              <mc:Fallback>
                <p:oleObj name="" r:id="rId1" imgW="1524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77950" y="593090"/>
                        <a:ext cx="287655" cy="7486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14"/>
          <p:cNvGraphicFramePr>
            <a:graphicFrameLocks noChangeAspect="1"/>
          </p:cNvGraphicFramePr>
          <p:nvPr/>
        </p:nvGraphicFramePr>
        <p:xfrm>
          <a:off x="1836420" y="587375"/>
          <a:ext cx="292100" cy="760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3" imgW="152400" imgH="393700" progId="Equation.DSMT4">
                  <p:embed/>
                </p:oleObj>
              </mc:Choice>
              <mc:Fallback>
                <p:oleObj name="" r:id="rId3" imgW="152400" imgH="3937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6420" y="587375"/>
                        <a:ext cx="292100" cy="7607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14"/>
          <p:cNvGraphicFramePr>
            <a:graphicFrameLocks noChangeAspect="1"/>
          </p:cNvGraphicFramePr>
          <p:nvPr/>
        </p:nvGraphicFramePr>
        <p:xfrm>
          <a:off x="2347595" y="601345"/>
          <a:ext cx="287655" cy="74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152400" imgH="393700" progId="Equation.DSMT4">
                  <p:embed/>
                </p:oleObj>
              </mc:Choice>
              <mc:Fallback>
                <p:oleObj name="" r:id="rId5" imgW="152400" imgH="3937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47595" y="601345"/>
                        <a:ext cx="287655" cy="7486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14"/>
          <p:cNvGraphicFramePr>
            <a:graphicFrameLocks noChangeAspect="1"/>
          </p:cNvGraphicFramePr>
          <p:nvPr/>
        </p:nvGraphicFramePr>
        <p:xfrm>
          <a:off x="2921000" y="593090"/>
          <a:ext cx="272415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139700" imgH="393700" progId="Equation.DSMT4">
                  <p:embed/>
                </p:oleObj>
              </mc:Choice>
              <mc:Fallback>
                <p:oleObj name="" r:id="rId7" imgW="139700" imgH="3937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21000" y="593090"/>
                        <a:ext cx="272415" cy="7721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990600" y="2235835"/>
          <a:ext cx="22415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9" imgW="939165" imgH="393700" progId="Equation.DSMT4">
                  <p:embed/>
                </p:oleObj>
              </mc:Choice>
              <mc:Fallback>
                <p:oleObj name="" r:id="rId9" imgW="939165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90600" y="2235835"/>
                        <a:ext cx="2241550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14"/>
          <p:cNvGraphicFramePr>
            <a:graphicFrameLocks noChangeAspect="1"/>
          </p:cNvGraphicFramePr>
          <p:nvPr/>
        </p:nvGraphicFramePr>
        <p:xfrm>
          <a:off x="2874645" y="1367155"/>
          <a:ext cx="403860" cy="738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1" imgW="215900" imgH="393065" progId="Equation.DSMT4">
                  <p:embed/>
                </p:oleObj>
              </mc:Choice>
              <mc:Fallback>
                <p:oleObj name="" r:id="rId11" imgW="215900" imgH="393065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74645" y="1367155"/>
                        <a:ext cx="403860" cy="738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14"/>
          <p:cNvGraphicFramePr>
            <a:graphicFrameLocks noChangeAspect="1"/>
          </p:cNvGraphicFramePr>
          <p:nvPr/>
        </p:nvGraphicFramePr>
        <p:xfrm>
          <a:off x="3657600" y="1352550"/>
          <a:ext cx="435610" cy="753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3" imgW="228600" imgH="393700" progId="Equation.DSMT4">
                  <p:embed/>
                </p:oleObj>
              </mc:Choice>
              <mc:Fallback>
                <p:oleObj name="" r:id="rId13" imgW="228600" imgH="3937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57600" y="1352550"/>
                        <a:ext cx="435610" cy="7531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1377791" y="3333750"/>
          <a:ext cx="133159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5" imgW="558800" imgH="393700" progId="Equation.DSMT4">
                  <p:embed/>
                </p:oleObj>
              </mc:Choice>
              <mc:Fallback>
                <p:oleObj name="" r:id="rId15" imgW="558800" imgH="3937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377791" y="3333750"/>
                        <a:ext cx="1331595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810000" y="2244725"/>
            <a:ext cx="490791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zh-CN" sz="28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</a:rPr>
              <a:t>发现：两个相邻的非</a:t>
            </a:r>
            <a:r>
              <a:rPr lang="zh-CN" altLang="en-US" sz="28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</a:rPr>
              <a:t>零自然数组成的真分数，分母越大，这个分数就越大。</a:t>
            </a:r>
            <a:endParaRPr lang="zh-CN" altLang="en-US" sz="2800" b="1">
              <a:solidFill>
                <a:srgbClr val="00B0F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0600" y="4276725"/>
            <a:ext cx="20567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（验证略）</a:t>
            </a:r>
            <a:endParaRPr lang="zh-CN" alt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03495" y="3916045"/>
            <a:ext cx="199898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（合理即可）</a:t>
            </a:r>
            <a:endParaRPr lang="zh-CN" altLang="en-US" sz="2600" b="1">
              <a:solidFill>
                <a:srgbClr val="00B0F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文本框 1"/>
          <p:cNvSpPr txBox="1"/>
          <p:nvPr/>
        </p:nvSpPr>
        <p:spPr>
          <a:xfrm>
            <a:off x="228600" y="513080"/>
            <a:ext cx="876427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</a:t>
            </a:r>
            <a:r>
              <a:rPr lang="zh-CN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一箱苹果，如果每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个装一盒，还剩余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个；如果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每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个装一盒，也剩余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个。这箱苹果至少有多少个？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8203"/>
          <p:cNvSpPr txBox="1">
            <a:spLocks noChangeArrowheads="1"/>
          </p:cNvSpPr>
          <p:nvPr/>
        </p:nvSpPr>
        <p:spPr bwMode="auto">
          <a:xfrm>
            <a:off x="909955" y="1809750"/>
            <a:ext cx="732345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苹果的个数减去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的差正好是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的公倍数。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33600" y="2435225"/>
            <a:ext cx="4170045" cy="565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的最小公倍数是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3352800" y="1123950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304800" y="1657350"/>
            <a:ext cx="3962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圆角矩形 5"/>
          <p:cNvSpPr/>
          <p:nvPr/>
        </p:nvSpPr>
        <p:spPr>
          <a:xfrm>
            <a:off x="6227445" y="1200150"/>
            <a:ext cx="685800" cy="457200"/>
          </a:xfrm>
          <a:prstGeom prst="roundRect">
            <a:avLst/>
          </a:prstGeom>
          <a:noFill/>
          <a:ln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590800" y="3060700"/>
            <a:ext cx="298704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1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40＋6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（个）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47240" y="3714750"/>
            <a:ext cx="456946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1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答：这箱苹果至少有46个。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 bldLvl="0" animBg="1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381000" y="514350"/>
            <a:ext cx="1522095" cy="52197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填空。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文本框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70865" y="970915"/>
            <a:ext cx="8102600" cy="2889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2008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日，气象部门在新疆吐鲁番盆地的艾丁湖观测到的最高气温是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49.7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℃，可记作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℃。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1969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13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日，气象部门在黑龙江漠河观测到的最低气温是零下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52.3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℃，可记作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℃。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37094" y="2114246"/>
            <a:ext cx="80518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</a:rPr>
              <a:t>49.7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5319" y="3181500"/>
            <a:ext cx="9848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-</a:t>
            </a:r>
            <a:r>
              <a:rPr lang="en-US" altLang="zh-CN" sz="2800" b="1" dirty="0">
                <a:solidFill>
                  <a:srgbClr val="FF0000"/>
                </a:solidFill>
              </a:rPr>
              <a:t>52.3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05649" y="2495246"/>
            <a:ext cx="102743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rgbClr val="FF0000"/>
                </a:solidFill>
              </a:rPr>
              <a:t>或</a:t>
            </a:r>
            <a:r>
              <a:rPr lang="en-US" altLang="zh-CN" sz="2000" b="1" dirty="0">
                <a:solidFill>
                  <a:srgbClr val="FF0000"/>
                </a:solidFill>
              </a:rPr>
              <a:t>+49.7</a:t>
            </a:r>
            <a:endParaRPr lang="en-US" altLang="zh-CN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23850" y="711248"/>
            <a:ext cx="8494713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just">
              <a:lnSpc>
                <a:spcPct val="14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）如果</a:t>
            </a:r>
            <a:r>
              <a:rPr lang="en-US" altLang="zh-CN" sz="2800" b="1" i="1" dirty="0" err="1"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dirty="0" err="1">
                <a:ea typeface="宋体" panose="0201060003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i="1" dirty="0" err="1"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均为整数，且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≠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），那么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的最大公因数是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，最小公倍数是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US" altLang="zh-CN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）一种商品打七折销售，“七折”表示现价是原价的（        ）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%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。如果这种商品原价是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元，付款时要少付（        ）元。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191597" y="1352526"/>
            <a:ext cx="36068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800" b="1" i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45615" y="1352751"/>
            <a:ext cx="36068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800" b="1" i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53542" y="2571941"/>
            <a:ext cx="53848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70</a:t>
            </a:r>
            <a:endParaRPr lang="en-US" altLang="zh-CN" sz="2800" b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286912" y="3208543"/>
            <a:ext cx="53848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30</a:t>
            </a:r>
            <a:endParaRPr lang="en-US" altLang="zh-CN" sz="2800" b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782" y="438313"/>
            <a:ext cx="8340725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下面是我国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年全国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城镇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常住人口数量、全年粮食产量和全年消费品零售总额的相关数据。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81940" y="1901825"/>
          <a:ext cx="8376285" cy="2542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830"/>
                <a:gridCol w="2520950"/>
                <a:gridCol w="1844040"/>
                <a:gridCol w="2704465"/>
              </a:tblGrid>
              <a:tr h="9448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年份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全国城镇常住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人口数量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全年粮食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产量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万吨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全年消费品零售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总额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亿元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81347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61791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366262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2019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84843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66384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411649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613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2021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91425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68285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440823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02260" y="2930501"/>
            <a:ext cx="9073662" cy="2675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2017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年，全国城镇常住人口约为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亿人。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（结果保留两位小数。）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2019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年，全年粮食产量约为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亿吨。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（结果保留两位小数。）</a:t>
            </a:r>
            <a:endParaRPr lang="en-US" altLang="zh-CN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</a:pP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417595" y="2911610"/>
            <a:ext cx="129694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8.13</a:t>
            </a:r>
            <a:endParaRPr lang="en-US" altLang="zh-CN" sz="2800" b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775576" y="3950851"/>
            <a:ext cx="1211254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6.64</a:t>
            </a:r>
            <a:endParaRPr lang="en-US" altLang="zh-CN" sz="2800" b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281940" y="466090"/>
          <a:ext cx="8376285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830"/>
                <a:gridCol w="2520950"/>
                <a:gridCol w="1844040"/>
                <a:gridCol w="2704465"/>
              </a:tblGrid>
              <a:tr h="94488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年份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全国城镇常住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人口数量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全年粮食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产量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万吨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全年消费品零售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总额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亿元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2120"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81347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61791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366262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655"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2019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84843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66384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411649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2021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91425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68285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440823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5565" y="2552676"/>
            <a:ext cx="9073662" cy="2158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2021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年，全国消费品零售总额约为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_______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万亿元。（结果保留两位小数。）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）根据上表，你还能提出什么数学问题？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551323" y="3031892"/>
            <a:ext cx="1431262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44.08</a:t>
            </a:r>
            <a:endParaRPr lang="en-US" altLang="zh-CN" sz="2800" b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81940" y="466090"/>
          <a:ext cx="8376285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830"/>
                <a:gridCol w="2520950"/>
                <a:gridCol w="1844040"/>
                <a:gridCol w="2704465"/>
              </a:tblGrid>
              <a:tr h="94488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年份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全国城镇常住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人口数量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全年粮食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产量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万吨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全年消费品零售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总额</a:t>
                      </a:r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/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亿元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2120"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81347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61791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366262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655"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2019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84843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66384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411649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2021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91425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68285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440823</a:t>
                      </a:r>
                      <a:endParaRPr lang="en-US" altLang="zh-C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820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20090" y="736600"/>
            <a:ext cx="6853238" cy="26327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说出下面各数中“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”表示的含义。  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63                                0.56                      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603.7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89990" y="2024063"/>
            <a:ext cx="2492375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4340" name="Object 14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253933" y="2793365"/>
          <a:ext cx="3635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4" imgW="3657600" imgH="9448800" progId="Equation.DSMT4">
                  <p:embed/>
                </p:oleObj>
              </mc:Choice>
              <mc:Fallback>
                <p:oleObj name="Equation" r:id="rId4" imgW="3657600" imgH="9448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933" y="2793365"/>
                        <a:ext cx="36353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66640" y="2024063"/>
            <a:ext cx="2970213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0.01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13" name="组合 12"/>
          <p:cNvGrpSpPr/>
          <p:nvPr/>
        </p:nvGrpSpPr>
        <p:grpSpPr bwMode="auto">
          <a:xfrm>
            <a:off x="1189990" y="3740150"/>
            <a:ext cx="2136775" cy="942975"/>
            <a:chOff x="1190624" y="3918173"/>
            <a:chExt cx="2119976" cy="943090"/>
          </a:xfrm>
        </p:grpSpPr>
        <p:sp>
          <p:nvSpPr>
            <p:cNvPr id="14" name="文本框 1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90624" y="4048364"/>
              <a:ext cx="2119976" cy="60776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表示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6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个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4345" name="Object 14"/>
            <p:cNvGraphicFramePr>
              <a:graphicFrameLocks noChangeAspect="1"/>
            </p:cNvGraphicFramePr>
            <p:nvPr>
              <p:custDataLst>
                <p:tags r:id="rId8"/>
              </p:custDataLst>
            </p:nvPr>
          </p:nvGraphicFramePr>
          <p:xfrm>
            <a:off x="2554090" y="3918173"/>
            <a:ext cx="363538" cy="9430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63" name="Equation" r:id="rId9" imgW="3657600" imgH="9448800" progId="Equation.DSMT4">
                    <p:embed/>
                  </p:oleObj>
                </mc:Choice>
                <mc:Fallback>
                  <p:oleObj name="Equation" r:id="rId9" imgW="3657600" imgH="94488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4090" y="3918173"/>
                          <a:ext cx="363538" cy="9430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文本框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866640" y="3849688"/>
            <a:ext cx="2517775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/>
      <p:bldP spid="12" grpId="0" bldLvl="0"/>
      <p:bldP spid="15" grpId="0" bldLvl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文本框 1"/>
          <p:cNvSpPr txBox="1"/>
          <p:nvPr/>
        </p:nvSpPr>
        <p:spPr>
          <a:xfrm>
            <a:off x="533083" y="649923"/>
            <a:ext cx="509714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填空，使每横行的各数相等。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968058" y="1489075"/>
          <a:ext cx="6910388" cy="2819704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2303462"/>
                <a:gridCol w="2303462"/>
                <a:gridCol w="2303462"/>
              </a:tblGrid>
              <a:tr h="549910">
                <a:tc>
                  <a:txBody>
                    <a:bodyPr/>
                    <a:p>
                      <a:r>
                        <a:rPr lang="zh-CN" altLang="en-US" sz="2800" b="1" dirty="0">
                          <a:solidFill>
                            <a:sysClr val="windowText" lastClr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小数</a:t>
                      </a:r>
                      <a:endParaRPr lang="zh-CN" altLang="en-US" sz="2800" b="1" dirty="0">
                        <a:solidFill>
                          <a:sysClr val="windowText" lastClr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p>
                      <a:r>
                        <a:rPr lang="zh-CN" altLang="en-US" sz="2800" b="1" dirty="0">
                          <a:solidFill>
                            <a:sysClr val="windowText" lastClr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分数</a:t>
                      </a:r>
                      <a:endParaRPr lang="zh-CN" altLang="en-US" sz="2800" b="1" dirty="0">
                        <a:solidFill>
                          <a:sysClr val="windowText" lastClr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p>
                      <a:r>
                        <a:rPr lang="zh-CN" altLang="en-US" sz="2800" b="1" dirty="0">
                          <a:solidFill>
                            <a:sysClr val="windowText" lastClr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百分数</a:t>
                      </a:r>
                      <a:endParaRPr lang="zh-CN" altLang="en-US" sz="2800" b="1" dirty="0">
                        <a:solidFill>
                          <a:sysClr val="windowText" lastClr="00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</a:tr>
              <a:tr h="756598">
                <a:tc>
                  <a:txBody>
                    <a:bodyPr/>
                    <a:p>
                      <a:r>
                        <a:rPr lang="en-US" altLang="zh-CN" sz="28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0.4</a:t>
                      </a:r>
                      <a:endParaRPr lang="zh-CN" altLang="en-US" sz="28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endParaRPr lang="zh-CN" altLang="en-US" sz="28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endParaRPr lang="zh-CN" altLang="en-US" sz="28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</a:tr>
              <a:tr h="756598">
                <a:tc>
                  <a:txBody>
                    <a:bodyPr/>
                    <a:p>
                      <a:endParaRPr lang="zh-CN" altLang="en-US" sz="28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p>
                      <a:endParaRPr lang="zh-CN" altLang="en-US" sz="28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p>
                      <a:endParaRPr lang="zh-CN" altLang="en-US" sz="28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756598">
                <a:tc>
                  <a:txBody>
                    <a:bodyPr/>
                    <a:p>
                      <a:endParaRPr lang="zh-CN" altLang="en-US" sz="28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endParaRPr lang="zh-CN" altLang="en-US" sz="28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r>
                        <a:rPr lang="en-US" altLang="zh-CN" sz="28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80%</a:t>
                      </a:r>
                      <a:endParaRPr lang="zh-CN" altLang="en-US" sz="28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TextBox 12"/>
          <p:cNvSpPr txBox="1">
            <a:spLocks noChangeArrowheads="1"/>
          </p:cNvSpPr>
          <p:nvPr/>
        </p:nvSpPr>
        <p:spPr bwMode="auto">
          <a:xfrm>
            <a:off x="6316980" y="2179955"/>
            <a:ext cx="1065213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40%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14"/>
          <p:cNvGraphicFramePr>
            <a:graphicFrameLocks noChangeAspect="1"/>
          </p:cNvGraphicFramePr>
          <p:nvPr/>
        </p:nvGraphicFramePr>
        <p:xfrm>
          <a:off x="4277043" y="2020570"/>
          <a:ext cx="31115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2" imgW="152400" imgH="393700" progId="Equation.DSMT4">
                  <p:embed/>
                </p:oleObj>
              </mc:Choice>
              <mc:Fallback>
                <p:oleObj name="" r:id="rId2" imgW="152400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77043" y="2020570"/>
                        <a:ext cx="311150" cy="798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97355" y="2914968"/>
            <a:ext cx="1063625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0.75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4" name="TextBox 12"/>
          <p:cNvSpPr txBox="1">
            <a:spLocks noChangeArrowheads="1"/>
          </p:cNvSpPr>
          <p:nvPr/>
        </p:nvSpPr>
        <p:spPr bwMode="auto">
          <a:xfrm>
            <a:off x="6316980" y="2914968"/>
            <a:ext cx="1065213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75%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5" name="TextBox 12"/>
          <p:cNvSpPr txBox="1">
            <a:spLocks noChangeArrowheads="1"/>
          </p:cNvSpPr>
          <p:nvPr/>
        </p:nvSpPr>
        <p:spPr bwMode="auto">
          <a:xfrm>
            <a:off x="1761808" y="3666173"/>
            <a:ext cx="735013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0.8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4"/>
          <p:cNvGraphicFramePr>
            <a:graphicFrameLocks noChangeAspect="1"/>
          </p:cNvGraphicFramePr>
          <p:nvPr/>
        </p:nvGraphicFramePr>
        <p:xfrm>
          <a:off x="4261327" y="3548380"/>
          <a:ext cx="28384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4" imgW="139700" imgH="393700" progId="Equation.DSMT4">
                  <p:embed/>
                </p:oleObj>
              </mc:Choice>
              <mc:Fallback>
                <p:oleObj name="" r:id="rId4" imgW="139700" imgH="3937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61327" y="3548380"/>
                        <a:ext cx="283845" cy="800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4" name="Object 14"/>
          <p:cNvGraphicFramePr>
            <a:graphicFrameLocks noChangeAspect="1"/>
          </p:cNvGraphicFramePr>
          <p:nvPr/>
        </p:nvGraphicFramePr>
        <p:xfrm>
          <a:off x="4261168" y="2796858"/>
          <a:ext cx="3095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6" imgW="152400" imgH="393700" progId="Equation.DSMT4">
                  <p:embed/>
                </p:oleObj>
              </mc:Choice>
              <mc:Fallback>
                <p:oleObj name="" r:id="rId6" imgW="152400" imgH="393700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61168" y="2796858"/>
                        <a:ext cx="309562" cy="800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1505" name="Text Box 4"/>
          <p:cNvSpPr txBox="1"/>
          <p:nvPr/>
        </p:nvSpPr>
        <p:spPr>
          <a:xfrm>
            <a:off x="152400" y="742950"/>
            <a:ext cx="881189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数字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能组成多少个没有重复数字的两位数？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01750" y="1379220"/>
            <a:ext cx="454025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文本框 3"/>
          <p:cNvSpPr txBox="1"/>
          <p:nvPr/>
        </p:nvSpPr>
        <p:spPr>
          <a:xfrm>
            <a:off x="221933" y="2680018"/>
            <a:ext cx="78740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）这些两位数中，哪些是奇数？哪些是偶数？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01750" y="3349625"/>
            <a:ext cx="5327650" cy="5822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奇数：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01750" y="4018915"/>
            <a:ext cx="53124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偶数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96000" y="1635760"/>
            <a:ext cx="9588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21508" grpId="0"/>
      <p:bldP spid="8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UNIT_TABLE_BEAUTIFY" val="smartTable{b0344e79-da78-4060-a5bf-594c78b3fe0a}"/>
  <p:tag name="KSO_WM_BEAUTIFY_FLAG" val=""/>
  <p:tag name="TABLE_ENDDRAG_ORIGIN_RECT" val="659*196"/>
  <p:tag name="TABLE_ENDDRAG_RECT" val="22*149*659*196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UNIT_TABLE_BEAUTIFY" val="smartTable{b0344e79-da78-4060-a5bf-594c78b3fe0a}"/>
  <p:tag name="KSO_WM_BEAUTIFY_FLAG" val=""/>
  <p:tag name="TABLE_ENDDRAG_ORIGIN_RECT" val="659*196"/>
  <p:tag name="TABLE_ENDDRAG_RECT" val="22*149*659*196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UNIT_TABLE_BEAUTIFY" val="smartTable{b0344e79-da78-4060-a5bf-594c78b3fe0a}"/>
  <p:tag name="KSO_WM_BEAUTIFY_FLAG" val=""/>
  <p:tag name="TABLE_ENDDRAG_ORIGIN_RECT" val="659*196"/>
  <p:tag name="TABLE_ENDDRAG_RECT" val="22*149*659*196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UNIT_TABLE_BEAUTIFY" val="smartTable{48064d92-8a4f-4c23-94fc-26ff41f46f68}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PP_MARK_KEY" val="5a537747-e8fa-4ff9-82c1-2c86d203dc58"/>
  <p:tag name="COMMONDATA" val="eyJoZGlkIjoiMGIwODFkOTgzNTQzYjU1NzhjOTQ2MTRiZjFlNDExYTM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1949</Words>
  <Application>WPS 演示</Application>
  <PresentationFormat>在屏幕上显示</PresentationFormat>
  <Paragraphs>276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19</vt:i4>
      </vt:variant>
      <vt:variant>
        <vt:lpstr>幻灯片标题</vt:lpstr>
      </vt:variant>
      <vt:variant>
        <vt:i4>15</vt:i4>
      </vt:variant>
    </vt:vector>
  </HeadingPairs>
  <TitlesOfParts>
    <vt:vector size="46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Office 主题​​</vt:lpstr>
      <vt:lpstr>6_默认设计模板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267</cp:revision>
  <dcterms:created xsi:type="dcterms:W3CDTF">2015-05-29T07:51:00Z</dcterms:created>
  <dcterms:modified xsi:type="dcterms:W3CDTF">2024-01-23T04:51:51Z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