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864" r:id="rId3"/>
    <p:sldId id="794" r:id="rId4"/>
    <p:sldId id="824" r:id="rId6"/>
    <p:sldId id="823" r:id="rId7"/>
    <p:sldId id="825" r:id="rId8"/>
    <p:sldId id="912" r:id="rId9"/>
    <p:sldId id="911" r:id="rId10"/>
    <p:sldId id="914" r:id="rId11"/>
    <p:sldId id="829" r:id="rId12"/>
    <p:sldId id="830" r:id="rId13"/>
    <p:sldId id="915" r:id="rId14"/>
    <p:sldId id="808" r:id="rId15"/>
    <p:sldId id="888" r:id="rId16"/>
    <p:sldId id="818" r:id="rId17"/>
    <p:sldId id="819" r:id="rId18"/>
    <p:sldId id="821" r:id="rId19"/>
    <p:sldId id="857" r:id="rId20"/>
    <p:sldId id="858" r:id="rId21"/>
    <p:sldId id="910" r:id="rId22"/>
    <p:sldId id="854" r:id="rId23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优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ABFF"/>
    <a:srgbClr val="FF8772"/>
    <a:srgbClr val="C7E9F2"/>
    <a:srgbClr val="FFFFF3"/>
    <a:srgbClr val="FCD9DD"/>
    <a:srgbClr val="0000FF"/>
    <a:srgbClr val="007DDA"/>
    <a:srgbClr val="FE0095"/>
    <a:srgbClr val="FA04EC"/>
    <a:srgbClr val="FB9E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02"/>
    <p:restoredTop sz="94660"/>
  </p:normalViewPr>
  <p:slideViewPr>
    <p:cSldViewPr showGuides="1">
      <p:cViewPr>
        <p:scale>
          <a:sx n="100" d="100"/>
          <a:sy n="100" d="100"/>
        </p:scale>
        <p:origin x="-2088" y="-750"/>
      </p:cViewPr>
      <p:guideLst>
        <p:guide orient="horz" pos="1908"/>
        <p:guide pos="29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6.wmf"/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44.wmf"/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6.wmf"/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6.wmf"/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6.wmf"/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18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noProof="1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686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39938" name="文本占位符 2"/>
          <p:cNvSpPr/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3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49154" name="文本占位符 2"/>
          <p:cNvSpPr/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52226" name="文本占位符 2"/>
          <p:cNvSpPr/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3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54274" name="文本占位符 2"/>
          <p:cNvSpPr/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3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59394" name="文本占位符 2"/>
          <p:cNvSpPr/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1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61442" name="文本占位符 2"/>
          <p:cNvSpPr/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6858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257175" indent="-257175" algn="l" defTabSz="685800" rtl="0" eaLnBrk="0" fontAlgn="base" hangingPunct="0">
        <a:spcBef>
          <a:spcPts val="75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4630" algn="l" defTabSz="685800" rtl="0" eaLnBrk="0" fontAlgn="base" hangingPunct="0">
        <a:spcBef>
          <a:spcPts val="75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rtl="0" eaLnBrk="0" fontAlgn="base" hangingPunct="0">
        <a:spcBef>
          <a:spcPts val="75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rtl="0" eaLnBrk="0" fontAlgn="base" hangingPunct="0">
        <a:spcBef>
          <a:spcPts val="75"/>
        </a:spcBef>
        <a:spcAft>
          <a:spcPct val="0"/>
        </a:spcAft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rtl="0" eaLnBrk="0" fontAlgn="base" hangingPunct="0">
        <a:spcBef>
          <a:spcPts val="75"/>
        </a:spcBef>
        <a:spcAft>
          <a:spcPct val="0"/>
        </a:spcAft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8.bin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7.bin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3" Type="http://schemas.openxmlformats.org/officeDocument/2006/relationships/notesSlide" Target="../notesSlides/notesSlide2.xml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19.wmf"/><Relationship Id="rId1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8.wmf"/><Relationship Id="rId8" Type="http://schemas.openxmlformats.org/officeDocument/2006/relationships/oleObject" Target="../embeddings/oleObject22.bin"/><Relationship Id="rId7" Type="http://schemas.openxmlformats.org/officeDocument/2006/relationships/image" Target="../media/image23.png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20.wmf"/><Relationship Id="rId16" Type="http://schemas.openxmlformats.org/officeDocument/2006/relationships/vmlDrawing" Target="../drawings/vmlDrawing6.vml"/><Relationship Id="rId15" Type="http://schemas.openxmlformats.org/officeDocument/2006/relationships/slideLayout" Target="../slideLayouts/slideLayout1.xml"/><Relationship Id="rId14" Type="http://schemas.openxmlformats.org/officeDocument/2006/relationships/image" Target="../media/image26.png"/><Relationship Id="rId13" Type="http://schemas.openxmlformats.org/officeDocument/2006/relationships/image" Target="../media/image25.wmf"/><Relationship Id="rId12" Type="http://schemas.openxmlformats.org/officeDocument/2006/relationships/oleObject" Target="../embeddings/oleObject24.bin"/><Relationship Id="rId11" Type="http://schemas.openxmlformats.org/officeDocument/2006/relationships/image" Target="../media/image24.wmf"/><Relationship Id="rId10" Type="http://schemas.openxmlformats.org/officeDocument/2006/relationships/oleObject" Target="../embeddings/oleObject23.bin"/><Relationship Id="rId1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9.bin"/><Relationship Id="rId8" Type="http://schemas.openxmlformats.org/officeDocument/2006/relationships/image" Target="../media/image20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18.wmf"/><Relationship Id="rId15" Type="http://schemas.openxmlformats.org/officeDocument/2006/relationships/notesSlide" Target="../notesSlides/notesSlide3.xml"/><Relationship Id="rId14" Type="http://schemas.openxmlformats.org/officeDocument/2006/relationships/vmlDrawing" Target="../drawings/vmlDrawing7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22.wmf"/><Relationship Id="rId11" Type="http://schemas.openxmlformats.org/officeDocument/2006/relationships/oleObject" Target="../embeddings/oleObject30.bin"/><Relationship Id="rId10" Type="http://schemas.openxmlformats.org/officeDocument/2006/relationships/image" Target="../media/image21.wmf"/><Relationship Id="rId1" Type="http://schemas.openxmlformats.org/officeDocument/2006/relationships/oleObject" Target="../embeddings/oleObject2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5.bin"/><Relationship Id="rId8" Type="http://schemas.openxmlformats.org/officeDocument/2006/relationships/image" Target="../media/image31.wmf"/><Relationship Id="rId7" Type="http://schemas.openxmlformats.org/officeDocument/2006/relationships/oleObject" Target="../embeddings/oleObject34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32.bin"/><Relationship Id="rId2" Type="http://schemas.openxmlformats.org/officeDocument/2006/relationships/image" Target="../media/image28.wmf"/><Relationship Id="rId15" Type="http://schemas.openxmlformats.org/officeDocument/2006/relationships/vmlDrawing" Target="../drawings/vmlDrawing8.vml"/><Relationship Id="rId14" Type="http://schemas.openxmlformats.org/officeDocument/2006/relationships/slideLayout" Target="../slideLayouts/slideLayout1.xml"/><Relationship Id="rId13" Type="http://schemas.openxmlformats.org/officeDocument/2006/relationships/image" Target="../media/image34.png"/><Relationship Id="rId12" Type="http://schemas.openxmlformats.org/officeDocument/2006/relationships/image" Target="../media/image33.wmf"/><Relationship Id="rId11" Type="http://schemas.openxmlformats.org/officeDocument/2006/relationships/oleObject" Target="../embeddings/oleObject36.bin"/><Relationship Id="rId10" Type="http://schemas.openxmlformats.org/officeDocument/2006/relationships/image" Target="../media/image32.wmf"/><Relationship Id="rId1" Type="http://schemas.openxmlformats.org/officeDocument/2006/relationships/oleObject" Target="../embeddings/oleObject31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40.wmf"/><Relationship Id="rId8" Type="http://schemas.openxmlformats.org/officeDocument/2006/relationships/oleObject" Target="../embeddings/oleObject39.bin"/><Relationship Id="rId7" Type="http://schemas.openxmlformats.org/officeDocument/2006/relationships/image" Target="../media/image39.wmf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7.bin"/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1" Type="http://schemas.openxmlformats.org/officeDocument/2006/relationships/vmlDrawing" Target="../drawings/vmlDrawing9.v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35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44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2.wmf"/><Relationship Id="rId3" Type="http://schemas.openxmlformats.org/officeDocument/2006/relationships/oleObject" Target="../embeddings/oleObject41.bin"/><Relationship Id="rId2" Type="http://schemas.openxmlformats.org/officeDocument/2006/relationships/image" Target="../media/image41.wmf"/><Relationship Id="rId10" Type="http://schemas.openxmlformats.org/officeDocument/2006/relationships/vmlDrawing" Target="../drawings/vmlDrawing10.vml"/><Relationship Id="rId1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5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5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1" Type="http://schemas.openxmlformats.org/officeDocument/2006/relationships/vmlDrawing" Target="../drawings/vmlDrawing1.v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wmf"/><Relationship Id="rId8" Type="http://schemas.openxmlformats.org/officeDocument/2006/relationships/oleObject" Target="../embeddings/oleObject8.bin"/><Relationship Id="rId7" Type="http://schemas.openxmlformats.org/officeDocument/2006/relationships/image" Target="../media/image5.wmf"/><Relationship Id="rId6" Type="http://schemas.openxmlformats.org/officeDocument/2006/relationships/oleObject" Target="../embeddings/oleObject7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6.bin"/><Relationship Id="rId3" Type="http://schemas.openxmlformats.org/officeDocument/2006/relationships/image" Target="../media/image3.wmf"/><Relationship Id="rId2" Type="http://schemas.openxmlformats.org/officeDocument/2006/relationships/oleObject" Target="../embeddings/oleObject5.bin"/><Relationship Id="rId11" Type="http://schemas.openxmlformats.org/officeDocument/2006/relationships/vmlDrawing" Target="../drawings/vmlDrawing2.v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wmf"/><Relationship Id="rId8" Type="http://schemas.openxmlformats.org/officeDocument/2006/relationships/oleObject" Target="../embeddings/oleObject12.bin"/><Relationship Id="rId7" Type="http://schemas.openxmlformats.org/officeDocument/2006/relationships/image" Target="../media/image5.wmf"/><Relationship Id="rId6" Type="http://schemas.openxmlformats.org/officeDocument/2006/relationships/oleObject" Target="../embeddings/oleObject11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0.bin"/><Relationship Id="rId3" Type="http://schemas.openxmlformats.org/officeDocument/2006/relationships/image" Target="../media/image3.wmf"/><Relationship Id="rId2" Type="http://schemas.openxmlformats.org/officeDocument/2006/relationships/oleObject" Target="../embeddings/oleObject9.bin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wmf"/><Relationship Id="rId8" Type="http://schemas.openxmlformats.org/officeDocument/2006/relationships/oleObject" Target="../embeddings/oleObject16.bin"/><Relationship Id="rId7" Type="http://schemas.openxmlformats.org/officeDocument/2006/relationships/image" Target="../media/image5.wmf"/><Relationship Id="rId6" Type="http://schemas.openxmlformats.org/officeDocument/2006/relationships/oleObject" Target="../embeddings/oleObject15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4.bin"/><Relationship Id="rId3" Type="http://schemas.openxmlformats.org/officeDocument/2006/relationships/image" Target="../media/image3.wmf"/><Relationship Id="rId2" Type="http://schemas.openxmlformats.org/officeDocument/2006/relationships/oleObject" Target="../embeddings/oleObject13.bin"/><Relationship Id="rId11" Type="http://schemas.openxmlformats.org/officeDocument/2006/relationships/vmlDrawing" Target="../drawings/vmlDrawing4.v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89" name="文本框 1"/>
          <p:cNvSpPr txBox="1"/>
          <p:nvPr/>
        </p:nvSpPr>
        <p:spPr>
          <a:xfrm>
            <a:off x="95250" y="41275"/>
            <a:ext cx="460533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7890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 anchorCtr="0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37891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37892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893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894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895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896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897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898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899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900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901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02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03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04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05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06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7907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37908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09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10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11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12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13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14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15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16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17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18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19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20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21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22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23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24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25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26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27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28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29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30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7931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37932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33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34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935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936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37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938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939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940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941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42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 anchorCtr="0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943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944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945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46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7947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37948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49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50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51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52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53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54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55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56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57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7958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37959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60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61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62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63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64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65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66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67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68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69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70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71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72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73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74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75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76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77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78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79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80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81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82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83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84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85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86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87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88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89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7990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37991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92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93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94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95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96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97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98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7999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00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01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02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03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04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05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06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07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08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09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10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11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12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13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14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15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16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17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18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19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20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21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22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23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24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25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26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27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28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29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30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31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32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33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34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35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8036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38037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38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39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40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41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42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43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44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45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46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8047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38048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8049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38050" name="组合 48"/>
          <p:cNvGrpSpPr/>
          <p:nvPr/>
        </p:nvGrpSpPr>
        <p:grpSpPr>
          <a:xfrm>
            <a:off x="1830388" y="966788"/>
            <a:ext cx="5562600" cy="768350"/>
            <a:chOff x="2932" y="1286"/>
            <a:chExt cx="8764" cy="1209"/>
          </a:xfrm>
        </p:grpSpPr>
        <p:sp>
          <p:nvSpPr>
            <p:cNvPr id="4" name="Rectangle 9"/>
            <p:cNvSpPr/>
            <p:nvPr/>
          </p:nvSpPr>
          <p:spPr>
            <a:xfrm>
              <a:off x="4325" y="1286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分数乘法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2932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1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38053" name="文本框 39"/>
          <p:cNvSpPr txBox="1"/>
          <p:nvPr/>
        </p:nvSpPr>
        <p:spPr>
          <a:xfrm>
            <a:off x="80963" y="2254250"/>
            <a:ext cx="8502650" cy="11985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课时      分数乘分数（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32"/>
          <p:cNvSpPr txBox="1"/>
          <p:nvPr/>
        </p:nvSpPr>
        <p:spPr>
          <a:xfrm>
            <a:off x="730250" y="1246188"/>
            <a:ext cx="360363" cy="9525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u="sng" dirty="0"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endParaRPr lang="en-US" altLang="zh-CN" sz="2800" b="1" u="sng" dirty="0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3" name="矩形 35"/>
          <p:cNvSpPr/>
          <p:nvPr/>
        </p:nvSpPr>
        <p:spPr>
          <a:xfrm>
            <a:off x="973138" y="1511300"/>
            <a:ext cx="898525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公顷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4" name="Picture 11" descr="E:\2014秋（伍倩倩）\课件准备\a10a.t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68488" y="1533525"/>
            <a:ext cx="1682750" cy="10017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左大括号 41"/>
          <p:cNvSpPr/>
          <p:nvPr/>
        </p:nvSpPr>
        <p:spPr>
          <a:xfrm>
            <a:off x="1746250" y="1562100"/>
            <a:ext cx="122238" cy="457200"/>
          </a:xfrm>
          <a:prstGeom prst="leftBrace">
            <a:avLst>
              <a:gd name="adj1" fmla="val 40675"/>
              <a:gd name="adj2" fmla="val 48222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6" name="Picture 8" descr="A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2963" y="1789113"/>
            <a:ext cx="306387" cy="139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0" name="左大括号 42"/>
          <p:cNvSpPr/>
          <p:nvPr/>
        </p:nvSpPr>
        <p:spPr>
          <a:xfrm rot="5400000">
            <a:off x="6573838" y="976313"/>
            <a:ext cx="193675" cy="977900"/>
          </a:xfrm>
          <a:prstGeom prst="leftBrace">
            <a:avLst>
              <a:gd name="adj1" fmla="val 23399"/>
              <a:gd name="adj2" fmla="val 48787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5" name="Picture 8" descr="A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0388" y="1817688"/>
            <a:ext cx="307975" cy="1397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5465" name="组合 15464"/>
          <p:cNvGrpSpPr/>
          <p:nvPr/>
        </p:nvGrpSpPr>
        <p:grpSpPr>
          <a:xfrm>
            <a:off x="6037263" y="441325"/>
            <a:ext cx="2441575" cy="966788"/>
            <a:chOff x="1957" y="2795"/>
            <a:chExt cx="950" cy="812"/>
          </a:xfrm>
        </p:grpSpPr>
        <p:sp>
          <p:nvSpPr>
            <p:cNvPr id="48137" name="矩形 15455"/>
            <p:cNvSpPr/>
            <p:nvPr/>
          </p:nvSpPr>
          <p:spPr>
            <a:xfrm>
              <a:off x="2156" y="2981"/>
              <a:ext cx="751" cy="438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公顷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grpSp>
          <p:nvGrpSpPr>
            <p:cNvPr id="48138" name="组合 15456"/>
            <p:cNvGrpSpPr/>
            <p:nvPr/>
          </p:nvGrpSpPr>
          <p:grpSpPr>
            <a:xfrm>
              <a:off x="1957" y="2795"/>
              <a:ext cx="351" cy="812"/>
              <a:chOff x="5300" y="474"/>
              <a:chExt cx="351" cy="812"/>
            </a:xfrm>
          </p:grpSpPr>
          <p:sp>
            <p:nvSpPr>
              <p:cNvPr id="48139" name="文本框 15457"/>
              <p:cNvSpPr txBox="1"/>
              <p:nvPr/>
            </p:nvSpPr>
            <p:spPr>
              <a:xfrm>
                <a:off x="5333" y="776"/>
                <a:ext cx="318" cy="51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anchor="t" anchorCtr="0">
                <a:spAutoFit/>
              </a:bodyPr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>
                    <a:latin typeface="Times New Roman" panose="02020603050405020304" pitchFamily="18" charset="0"/>
                    <a:ea typeface="黑体" panose="02010609060101010101" pitchFamily="49" charset="-122"/>
                  </a:rPr>
                  <a:t>10</a:t>
                </a:r>
                <a:endPara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48140" name="文本框 15458"/>
              <p:cNvSpPr txBox="1"/>
              <p:nvPr/>
            </p:nvSpPr>
            <p:spPr>
              <a:xfrm>
                <a:off x="5300" y="474"/>
                <a:ext cx="227" cy="51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anchor="t" anchorCtr="0">
                <a:spAutoFit/>
              </a:bodyPr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>
                    <a:latin typeface="Times New Roman" panose="02020603050405020304" pitchFamily="18" charset="0"/>
                    <a:ea typeface="黑体" panose="02010609060101010101" pitchFamily="49" charset="-122"/>
                  </a:rPr>
                  <a:t>  3</a:t>
                </a:r>
                <a:endPara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48141" name="直接连接符 15459"/>
              <p:cNvSpPr/>
              <p:nvPr/>
            </p:nvSpPr>
            <p:spPr>
              <a:xfrm>
                <a:off x="5361" y="879"/>
                <a:ext cx="159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0275" name="组合 54"/>
          <p:cNvGrpSpPr/>
          <p:nvPr/>
        </p:nvGrpSpPr>
        <p:grpSpPr>
          <a:xfrm>
            <a:off x="3763963" y="446088"/>
            <a:ext cx="2324100" cy="1065212"/>
            <a:chOff x="7366" y="3989"/>
            <a:chExt cx="2937" cy="2240"/>
          </a:xfrm>
        </p:grpSpPr>
        <p:sp>
          <p:nvSpPr>
            <p:cNvPr id="48143" name="TextBox 33"/>
            <p:cNvSpPr txBox="1"/>
            <p:nvPr/>
          </p:nvSpPr>
          <p:spPr>
            <a:xfrm>
              <a:off x="7680" y="4292"/>
              <a:ext cx="2623" cy="109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公顷的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48144" name="TextBox 36"/>
            <p:cNvSpPr txBox="1"/>
            <p:nvPr/>
          </p:nvSpPr>
          <p:spPr>
            <a:xfrm>
              <a:off x="9051" y="3989"/>
              <a:ext cx="757" cy="20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 u="sng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  <a:endParaRPr lang="en-US" altLang="zh-CN" sz="2800" b="1" u="sng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5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48145" name="TextBox 37"/>
            <p:cNvSpPr txBox="1"/>
            <p:nvPr/>
          </p:nvSpPr>
          <p:spPr>
            <a:xfrm>
              <a:off x="7366" y="3989"/>
              <a:ext cx="757" cy="20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 u="sng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b="1" u="sng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48146" name="左大括号 42"/>
            <p:cNvSpPr/>
            <p:nvPr/>
          </p:nvSpPr>
          <p:spPr>
            <a:xfrm rot="5400000">
              <a:off x="7798" y="5389"/>
              <a:ext cx="413" cy="1251"/>
            </a:xfrm>
            <a:prstGeom prst="leftBrace">
              <a:avLst>
                <a:gd name="adj1" fmla="val 23391"/>
                <a:gd name="adj2" fmla="val 48787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 anchorCtr="0"/>
            <a:p>
              <a:pPr algn="ctr"/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3803650" y="1508125"/>
            <a:ext cx="1651000" cy="1028700"/>
            <a:chOff x="5990" y="4080"/>
            <a:chExt cx="2600" cy="1620"/>
          </a:xfrm>
        </p:grpSpPr>
        <p:grpSp>
          <p:nvGrpSpPr>
            <p:cNvPr id="48148" name="组合 12"/>
            <p:cNvGrpSpPr/>
            <p:nvPr/>
          </p:nvGrpSpPr>
          <p:grpSpPr>
            <a:xfrm>
              <a:off x="5990" y="4080"/>
              <a:ext cx="2600" cy="1620"/>
              <a:chOff x="6059" y="4170"/>
              <a:chExt cx="3155" cy="1527"/>
            </a:xfrm>
          </p:grpSpPr>
          <p:pic>
            <p:nvPicPr>
              <p:cNvPr id="48149" name="Picture 12" descr="E:\2014秋（伍倩倩）\课件准备\a10b.tif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59" y="4170"/>
                <a:ext cx="3155" cy="152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6" name="矩形 5"/>
              <p:cNvSpPr/>
              <p:nvPr/>
            </p:nvSpPr>
            <p:spPr>
              <a:xfrm>
                <a:off x="6643" y="4170"/>
                <a:ext cx="658" cy="75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base"/>
                <a:endParaRPr lang="zh-CN" altLang="en-US" sz="2800" b="1" strike="noStrike" noProof="1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7" name="矩形 6"/>
              <p:cNvSpPr/>
              <p:nvPr/>
            </p:nvSpPr>
            <p:spPr>
              <a:xfrm>
                <a:off x="7301" y="4170"/>
                <a:ext cx="658" cy="75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base"/>
                <a:endParaRPr lang="zh-CN" altLang="en-US" sz="2800" b="1" strike="noStrike" noProof="1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pic>
          <p:nvPicPr>
            <p:cNvPr id="48152" name="图片 8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480" y="4095"/>
              <a:ext cx="144" cy="78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48153" name="图片 10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936" y="4116"/>
              <a:ext cx="144" cy="78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48154" name="图片 16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416" y="4117"/>
              <a:ext cx="144" cy="788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3" name="组合 22"/>
          <p:cNvGrpSpPr/>
          <p:nvPr/>
        </p:nvGrpSpPr>
        <p:grpSpPr>
          <a:xfrm>
            <a:off x="6159500" y="1473200"/>
            <a:ext cx="1706563" cy="1062038"/>
            <a:chOff x="9700" y="4025"/>
            <a:chExt cx="2688" cy="1672"/>
          </a:xfrm>
        </p:grpSpPr>
        <p:grpSp>
          <p:nvGrpSpPr>
            <p:cNvPr id="48156" name="组合 10"/>
            <p:cNvGrpSpPr/>
            <p:nvPr/>
          </p:nvGrpSpPr>
          <p:grpSpPr>
            <a:xfrm>
              <a:off x="9700" y="4025"/>
              <a:ext cx="2687" cy="1672"/>
              <a:chOff x="10058" y="4095"/>
              <a:chExt cx="3286" cy="1661"/>
            </a:xfrm>
          </p:grpSpPr>
          <p:pic>
            <p:nvPicPr>
              <p:cNvPr id="48157" name="图片 15454" descr="11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058" y="4095"/>
                <a:ext cx="3286" cy="166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8" name="矩形 7"/>
              <p:cNvSpPr/>
              <p:nvPr/>
            </p:nvSpPr>
            <p:spPr>
              <a:xfrm>
                <a:off x="10139" y="4188"/>
                <a:ext cx="621" cy="75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base"/>
                <a:endParaRPr lang="zh-CN" altLang="en-US" sz="2800" b="1" strike="noStrike" noProof="1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10760" y="4188"/>
                <a:ext cx="658" cy="75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base"/>
                <a:endParaRPr lang="zh-CN" altLang="en-US" sz="2800" b="1" strike="noStrike" noProof="1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12" name="矩形 11"/>
              <p:cNvSpPr/>
              <p:nvPr/>
            </p:nvSpPr>
            <p:spPr>
              <a:xfrm>
                <a:off x="11401" y="4188"/>
                <a:ext cx="617" cy="75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base"/>
                <a:endParaRPr lang="zh-CN" altLang="en-US" sz="2800" b="1" strike="noStrike" noProof="1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pic>
          <p:nvPicPr>
            <p:cNvPr id="48161" name="图片 17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2"/>
                </a:clrFrom>
                <a:clrTo>
                  <a:srgbClr val="FFFFF2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693" y="4105"/>
              <a:ext cx="150" cy="81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48162" name="图片 18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2"/>
                </a:clrFrom>
                <a:clrTo>
                  <a:srgbClr val="FFFFF2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194" y="4110"/>
              <a:ext cx="150" cy="81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9" name="文本框 8"/>
          <p:cNvSpPr txBox="1"/>
          <p:nvPr/>
        </p:nvSpPr>
        <p:spPr>
          <a:xfrm>
            <a:off x="508000" y="590550"/>
            <a:ext cx="2406650" cy="52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研究计算方法：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1195388" y="3640138"/>
            <a:ext cx="6042025" cy="1173162"/>
            <a:chOff x="2060" y="5619"/>
            <a:chExt cx="9515" cy="1846"/>
          </a:xfrm>
        </p:grpSpPr>
        <p:graphicFrame>
          <p:nvGraphicFramePr>
            <p:cNvPr id="48165" name="对象 2"/>
            <p:cNvGraphicFramePr>
              <a:graphicFrameLocks noChangeAspect="1"/>
            </p:cNvGraphicFramePr>
            <p:nvPr/>
          </p:nvGraphicFramePr>
          <p:xfrm>
            <a:off x="2059" y="5733"/>
            <a:ext cx="1417" cy="1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7" imgW="431800" imgH="419100" progId="Equation.DSMT4">
                    <p:embed/>
                  </p:oleObj>
                </mc:Choice>
                <mc:Fallback>
                  <p:oleObj name="" r:id="rId7" imgW="431800" imgH="419100" progId="Equation.DSMT4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059" y="5733"/>
                          <a:ext cx="1417" cy="137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166" name="对象 3"/>
            <p:cNvGraphicFramePr>
              <a:graphicFrameLocks noChangeAspect="1"/>
            </p:cNvGraphicFramePr>
            <p:nvPr/>
          </p:nvGraphicFramePr>
          <p:xfrm>
            <a:off x="3491" y="5619"/>
            <a:ext cx="5818" cy="18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9" imgW="1358900" imgH="431800" progId="Equation.DSMT4">
                    <p:embed/>
                  </p:oleObj>
                </mc:Choice>
                <mc:Fallback>
                  <p:oleObj name="" r:id="rId9" imgW="1358900" imgH="431800" progId="Equation.DSMT4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491" y="5619"/>
                          <a:ext cx="5818" cy="184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矩形 24"/>
            <p:cNvSpPr/>
            <p:nvPr/>
          </p:nvSpPr>
          <p:spPr bwMode="auto">
            <a:xfrm>
              <a:off x="4222" y="5733"/>
              <a:ext cx="682" cy="710"/>
            </a:xfrm>
            <a:prstGeom prst="rect">
              <a:avLst/>
            </a:prstGeom>
            <a:no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endParaRPr>
            </a:p>
          </p:txBody>
        </p:sp>
        <p:sp>
          <p:nvSpPr>
            <p:cNvPr id="27" name="矩形 26"/>
            <p:cNvSpPr/>
            <p:nvPr/>
          </p:nvSpPr>
          <p:spPr bwMode="auto">
            <a:xfrm>
              <a:off x="5809" y="5733"/>
              <a:ext cx="682" cy="710"/>
            </a:xfrm>
            <a:prstGeom prst="rect">
              <a:avLst/>
            </a:prstGeom>
            <a:no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endParaRPr>
            </a:p>
          </p:txBody>
        </p:sp>
        <p:sp>
          <p:nvSpPr>
            <p:cNvPr id="28" name="矩形 27"/>
            <p:cNvSpPr/>
            <p:nvPr/>
          </p:nvSpPr>
          <p:spPr bwMode="auto">
            <a:xfrm>
              <a:off x="4224" y="6667"/>
              <a:ext cx="682" cy="710"/>
            </a:xfrm>
            <a:prstGeom prst="rect">
              <a:avLst/>
            </a:prstGeom>
            <a:no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endParaRPr>
            </a:p>
          </p:txBody>
        </p:sp>
        <p:sp>
          <p:nvSpPr>
            <p:cNvPr id="29" name="矩形 28"/>
            <p:cNvSpPr/>
            <p:nvPr/>
          </p:nvSpPr>
          <p:spPr bwMode="auto">
            <a:xfrm>
              <a:off x="5811" y="6667"/>
              <a:ext cx="682" cy="710"/>
            </a:xfrm>
            <a:prstGeom prst="rect">
              <a:avLst/>
            </a:prstGeom>
            <a:no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endParaRPr>
            </a:p>
          </p:txBody>
        </p:sp>
        <p:sp>
          <p:nvSpPr>
            <p:cNvPr id="30" name="矩形 29"/>
            <p:cNvSpPr/>
            <p:nvPr/>
          </p:nvSpPr>
          <p:spPr bwMode="auto">
            <a:xfrm>
              <a:off x="7906" y="5733"/>
              <a:ext cx="682" cy="710"/>
            </a:xfrm>
            <a:prstGeom prst="rect">
              <a:avLst/>
            </a:prstGeom>
            <a:no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endParaRPr>
            </a:p>
          </p:txBody>
        </p:sp>
        <p:sp>
          <p:nvSpPr>
            <p:cNvPr id="31" name="矩形 30"/>
            <p:cNvSpPr/>
            <p:nvPr/>
          </p:nvSpPr>
          <p:spPr bwMode="auto">
            <a:xfrm>
              <a:off x="7906" y="6667"/>
              <a:ext cx="682" cy="710"/>
            </a:xfrm>
            <a:prstGeom prst="rect">
              <a:avLst/>
            </a:prstGeom>
            <a:no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endParaRPr>
            </a:p>
          </p:txBody>
        </p:sp>
        <p:sp>
          <p:nvSpPr>
            <p:cNvPr id="48173" name="TextBox 10"/>
            <p:cNvSpPr txBox="1"/>
            <p:nvPr/>
          </p:nvSpPr>
          <p:spPr>
            <a:xfrm>
              <a:off x="9308" y="6083"/>
              <a:ext cx="2267" cy="9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(</a:t>
              </a: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公顷</a:t>
              </a:r>
              <a:r>
                <a:rPr lang="en-US" altLang="zh-CN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)</a:t>
              </a:r>
              <a:endPara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33" name="TextBox 1"/>
          <p:cNvSpPr txBox="1"/>
          <p:nvPr/>
        </p:nvSpPr>
        <p:spPr>
          <a:xfrm>
            <a:off x="2574925" y="3683000"/>
            <a:ext cx="684213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4" name="TextBox 11"/>
          <p:cNvSpPr txBox="1"/>
          <p:nvPr/>
        </p:nvSpPr>
        <p:spPr>
          <a:xfrm>
            <a:off x="3582988" y="3673475"/>
            <a:ext cx="684212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5" name="TextBox 12"/>
          <p:cNvSpPr txBox="1"/>
          <p:nvPr/>
        </p:nvSpPr>
        <p:spPr>
          <a:xfrm>
            <a:off x="2574925" y="4279900"/>
            <a:ext cx="684213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6" name="TextBox 13"/>
          <p:cNvSpPr txBox="1"/>
          <p:nvPr/>
        </p:nvSpPr>
        <p:spPr>
          <a:xfrm>
            <a:off x="3582988" y="4244975"/>
            <a:ext cx="684212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4957763" y="3673475"/>
            <a:ext cx="4968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8" name="TextBox 17"/>
          <p:cNvSpPr txBox="1"/>
          <p:nvPr/>
        </p:nvSpPr>
        <p:spPr>
          <a:xfrm>
            <a:off x="4865688" y="4244975"/>
            <a:ext cx="698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3024" name="文本框 48"/>
          <p:cNvSpPr txBox="1"/>
          <p:nvPr/>
        </p:nvSpPr>
        <p:spPr>
          <a:xfrm>
            <a:off x="5640388" y="2587625"/>
            <a:ext cx="3198812" cy="112553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公顷平均分成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）份。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bldLvl="0" animBg="1"/>
      <p:bldP spid="10280" grpId="0" bldLvl="0" animBg="1"/>
      <p:bldP spid="9" grpId="0"/>
      <p:bldP spid="33" grpId="0"/>
      <p:bldP spid="34" grpId="0"/>
      <p:bldP spid="35" grpId="0"/>
      <p:bldP spid="36" grpId="0"/>
      <p:bldP spid="37" grpId="0"/>
      <p:bldP spid="38" grpId="0"/>
      <p:bldP spid="43024" grpId="0"/>
      <p:bldP spid="4302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" name="组合 8"/>
          <p:cNvGrpSpPr/>
          <p:nvPr/>
        </p:nvGrpSpPr>
        <p:grpSpPr>
          <a:xfrm>
            <a:off x="2020888" y="822325"/>
            <a:ext cx="4949825" cy="982663"/>
            <a:chOff x="2762" y="1166"/>
            <a:chExt cx="8296" cy="1648"/>
          </a:xfrm>
        </p:grpSpPr>
        <p:graphicFrame>
          <p:nvGraphicFramePr>
            <p:cNvPr id="50178" name="对象 8"/>
            <p:cNvGraphicFramePr>
              <a:graphicFrameLocks noChangeAspect="1"/>
            </p:cNvGraphicFramePr>
            <p:nvPr/>
          </p:nvGraphicFramePr>
          <p:xfrm>
            <a:off x="4256" y="1314"/>
            <a:ext cx="1417" cy="1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1" imgW="431800" imgH="419100" progId="Equation.DSMT4">
                    <p:embed/>
                  </p:oleObj>
                </mc:Choice>
                <mc:Fallback>
                  <p:oleObj name="" r:id="rId1" imgW="431800" imgH="419100" progId="Equation.DSMT4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256" y="1314"/>
                          <a:ext cx="1417" cy="137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79" name="对象 9"/>
            <p:cNvGraphicFramePr>
              <a:graphicFrameLocks noChangeAspect="1"/>
            </p:cNvGraphicFramePr>
            <p:nvPr/>
          </p:nvGraphicFramePr>
          <p:xfrm>
            <a:off x="5662" y="1166"/>
            <a:ext cx="1855" cy="1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3" imgW="457200" imgH="406400" progId="Equation.DSMT4">
                    <p:embed/>
                  </p:oleObj>
                </mc:Choice>
                <mc:Fallback>
                  <p:oleObj name="" r:id="rId3" imgW="457200" imgH="406400" progId="Equation.DSMT4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662" y="1166"/>
                          <a:ext cx="1855" cy="16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80" name="对象 10"/>
            <p:cNvGraphicFramePr>
              <a:graphicFrameLocks noChangeAspect="1"/>
            </p:cNvGraphicFramePr>
            <p:nvPr/>
          </p:nvGraphicFramePr>
          <p:xfrm>
            <a:off x="7448" y="1166"/>
            <a:ext cx="1287" cy="1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5" imgW="317500" imgH="405765" progId="Equation.DSMT4">
                    <p:embed/>
                  </p:oleObj>
                </mc:Choice>
                <mc:Fallback>
                  <p:oleObj name="" r:id="rId5" imgW="317500" imgH="405765" progId="Equation.DSMT4">
                    <p:embed/>
                    <p:pic>
                      <p:nvPicPr>
                        <p:cNvPr id="0" name="图片 307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7448" y="1166"/>
                          <a:ext cx="1287" cy="16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0181" name="TextBox 12"/>
            <p:cNvSpPr txBox="1"/>
            <p:nvPr/>
          </p:nvSpPr>
          <p:spPr>
            <a:xfrm>
              <a:off x="8791" y="1618"/>
              <a:ext cx="2267" cy="8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(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公顷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)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50182" name="文本框 2"/>
            <p:cNvSpPr txBox="1"/>
            <p:nvPr/>
          </p:nvSpPr>
          <p:spPr>
            <a:xfrm>
              <a:off x="2762" y="1622"/>
              <a:ext cx="4948" cy="8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（</a:t>
              </a:r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r>
                <a:rPr lang="zh-CN" altLang="en-US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）</a:t>
              </a:r>
              <a:endPara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2181225" y="1679575"/>
            <a:ext cx="5548313" cy="931863"/>
            <a:chOff x="3435" y="2645"/>
            <a:chExt cx="8737" cy="1467"/>
          </a:xfrm>
        </p:grpSpPr>
        <p:sp>
          <p:nvSpPr>
            <p:cNvPr id="50184" name="文本框 19"/>
            <p:cNvSpPr txBox="1"/>
            <p:nvPr/>
          </p:nvSpPr>
          <p:spPr>
            <a:xfrm>
              <a:off x="3435" y="2968"/>
              <a:ext cx="873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latin typeface="黑体" panose="02010609060101010101" pitchFamily="49" charset="-122"/>
                  <a:ea typeface="黑体" panose="02010609060101010101" pitchFamily="49" charset="-122"/>
                </a:rPr>
                <a:t>答：种土豆的面积是   公顷。</a:t>
              </a:r>
              <a:endParaRPr lang="zh-CN" altLang="en-US" sz="2800" b="1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pic>
          <p:nvPicPr>
            <p:cNvPr id="50185" name="图片 5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2"/>
                </a:clrFrom>
                <a:clrTo>
                  <a:srgbClr val="FFFFF2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724" y="2645"/>
              <a:ext cx="789" cy="1467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0" name="组合 9"/>
          <p:cNvGrpSpPr/>
          <p:nvPr/>
        </p:nvGrpSpPr>
        <p:grpSpPr>
          <a:xfrm>
            <a:off x="2078038" y="2720975"/>
            <a:ext cx="5008562" cy="985838"/>
            <a:chOff x="1902" y="4740"/>
            <a:chExt cx="8561" cy="1686"/>
          </a:xfrm>
        </p:grpSpPr>
        <p:graphicFrame>
          <p:nvGraphicFramePr>
            <p:cNvPr id="50187" name="对象 3"/>
            <p:cNvGraphicFramePr>
              <a:graphicFrameLocks noChangeAspect="1"/>
            </p:cNvGraphicFramePr>
            <p:nvPr/>
          </p:nvGraphicFramePr>
          <p:xfrm>
            <a:off x="3510" y="4852"/>
            <a:ext cx="1417" cy="1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8" imgW="431800" imgH="419100" progId="Equation.DSMT4">
                    <p:embed/>
                  </p:oleObj>
                </mc:Choice>
                <mc:Fallback>
                  <p:oleObj name="" r:id="rId8" imgW="431800" imgH="419100" progId="Equation.DSMT4">
                    <p:embed/>
                    <p:pic>
                      <p:nvPicPr>
                        <p:cNvPr id="0" name="图片 308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510" y="4852"/>
                          <a:ext cx="1417" cy="137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88" name="对象 4"/>
            <p:cNvGraphicFramePr>
              <a:graphicFrameLocks noChangeAspect="1"/>
            </p:cNvGraphicFramePr>
            <p:nvPr/>
          </p:nvGraphicFramePr>
          <p:xfrm>
            <a:off x="4995" y="4778"/>
            <a:ext cx="1855" cy="1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10" imgW="457200" imgH="406400" progId="Equation.DSMT4">
                    <p:embed/>
                  </p:oleObj>
                </mc:Choice>
                <mc:Fallback>
                  <p:oleObj name="" r:id="rId10" imgW="457200" imgH="406400" progId="Equation.DSMT4">
                    <p:embed/>
                    <p:pic>
                      <p:nvPicPr>
                        <p:cNvPr id="0" name="图片 3084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4995" y="4778"/>
                          <a:ext cx="1855" cy="16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89" name="对象 5"/>
            <p:cNvGraphicFramePr>
              <a:graphicFrameLocks noChangeAspect="1"/>
            </p:cNvGraphicFramePr>
            <p:nvPr/>
          </p:nvGraphicFramePr>
          <p:xfrm>
            <a:off x="6851" y="4740"/>
            <a:ext cx="1287" cy="1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12" imgW="317500" imgH="405765" progId="Equation.DSMT4">
                    <p:embed/>
                  </p:oleObj>
                </mc:Choice>
                <mc:Fallback>
                  <p:oleObj name="" r:id="rId12" imgW="317500" imgH="405765" progId="Equation.DSMT4">
                    <p:embed/>
                    <p:pic>
                      <p:nvPicPr>
                        <p:cNvPr id="0" name="图片 3086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6851" y="4740"/>
                          <a:ext cx="1287" cy="16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0190" name="TextBox 7"/>
            <p:cNvSpPr txBox="1"/>
            <p:nvPr/>
          </p:nvSpPr>
          <p:spPr>
            <a:xfrm>
              <a:off x="8196" y="5141"/>
              <a:ext cx="2267" cy="89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(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公顷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)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50191" name="文本框 7"/>
            <p:cNvSpPr txBox="1"/>
            <p:nvPr/>
          </p:nvSpPr>
          <p:spPr>
            <a:xfrm>
              <a:off x="1902" y="5141"/>
              <a:ext cx="4948" cy="89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（</a:t>
              </a:r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  <a:r>
                <a:rPr lang="zh-CN" altLang="en-US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）</a:t>
              </a:r>
              <a:endPara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2206625" y="3770313"/>
            <a:ext cx="5548313" cy="858837"/>
            <a:chOff x="3475" y="5937"/>
            <a:chExt cx="8737" cy="1352"/>
          </a:xfrm>
        </p:grpSpPr>
        <p:sp>
          <p:nvSpPr>
            <p:cNvPr id="50193" name="文本框 13"/>
            <p:cNvSpPr txBox="1"/>
            <p:nvPr/>
          </p:nvSpPr>
          <p:spPr>
            <a:xfrm>
              <a:off x="3475" y="6202"/>
              <a:ext cx="873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latin typeface="黑体" panose="02010609060101010101" pitchFamily="49" charset="-122"/>
                  <a:ea typeface="黑体" panose="02010609060101010101" pitchFamily="49" charset="-122"/>
                </a:rPr>
                <a:t>答：种玉米的面积是   公顷。</a:t>
              </a:r>
              <a:endParaRPr lang="zh-CN" altLang="en-US" sz="2800" b="1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pic>
          <p:nvPicPr>
            <p:cNvPr id="50194" name="图片 15"/>
            <p:cNvPicPr>
              <a:picLocks noChangeAspect="1"/>
            </p:cNvPicPr>
            <p:nvPr/>
          </p:nvPicPr>
          <p:blipFill>
            <a:blip r:embed="rId14">
              <a:clrChange>
                <a:clrFrom>
                  <a:srgbClr val="FFFFF2"/>
                </a:clrFrom>
                <a:clrTo>
                  <a:srgbClr val="FFFFF2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848" y="5937"/>
              <a:ext cx="684" cy="135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50195" name="文本框 3"/>
          <p:cNvSpPr txBox="1"/>
          <p:nvPr/>
        </p:nvSpPr>
        <p:spPr>
          <a:xfrm>
            <a:off x="615950" y="431800"/>
            <a:ext cx="1955800" cy="52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3BAB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规范解答：</a:t>
            </a:r>
            <a:endParaRPr lang="zh-CN" altLang="en-US" sz="2800" b="1">
              <a:solidFill>
                <a:srgbClr val="3BAB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1201" name="组合 1"/>
          <p:cNvGrpSpPr/>
          <p:nvPr/>
        </p:nvGrpSpPr>
        <p:grpSpPr>
          <a:xfrm>
            <a:off x="1747838" y="1338263"/>
            <a:ext cx="3976687" cy="1958975"/>
            <a:chOff x="2022833" y="1179487"/>
            <a:chExt cx="4437385" cy="2184351"/>
          </a:xfrm>
        </p:grpSpPr>
        <p:graphicFrame>
          <p:nvGraphicFramePr>
            <p:cNvPr id="51202" name="对象 3"/>
            <p:cNvGraphicFramePr>
              <a:graphicFrameLocks noChangeAspect="1"/>
            </p:cNvGraphicFramePr>
            <p:nvPr/>
          </p:nvGraphicFramePr>
          <p:xfrm>
            <a:off x="2044849" y="2364382"/>
            <a:ext cx="900112" cy="873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1" imgW="431800" imgH="419100" progId="Equation.DSMT4">
                    <p:embed/>
                  </p:oleObj>
                </mc:Choice>
                <mc:Fallback>
                  <p:oleObj name="" r:id="rId1" imgW="431800" imgH="419100" progId="Equation.DSMT4">
                    <p:embed/>
                    <p:pic>
                      <p:nvPicPr>
                        <p:cNvPr id="0" name="图片 3087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044849" y="2364382"/>
                          <a:ext cx="900112" cy="87312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03" name="对象 4"/>
            <p:cNvGraphicFramePr>
              <a:graphicFrameLocks noChangeAspect="1"/>
            </p:cNvGraphicFramePr>
            <p:nvPr/>
          </p:nvGraphicFramePr>
          <p:xfrm>
            <a:off x="2987824" y="2317675"/>
            <a:ext cx="1177925" cy="10461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" r:id="rId3" imgW="457200" imgH="406400" progId="Equation.DSMT4">
                    <p:embed/>
                  </p:oleObj>
                </mc:Choice>
                <mc:Fallback>
                  <p:oleObj name="" r:id="rId3" imgW="457200" imgH="406400" progId="Equation.DSMT4">
                    <p:embed/>
                    <p:pic>
                      <p:nvPicPr>
                        <p:cNvPr id="0" name="图片 3081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987824" y="2317675"/>
                          <a:ext cx="1177925" cy="10461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04" name="对象 5"/>
            <p:cNvGraphicFramePr>
              <a:graphicFrameLocks noChangeAspect="1"/>
            </p:cNvGraphicFramePr>
            <p:nvPr/>
          </p:nvGraphicFramePr>
          <p:xfrm>
            <a:off x="4166663" y="2293565"/>
            <a:ext cx="817563" cy="1046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5" imgW="317500" imgH="405765" progId="Equation.DSMT4">
                    <p:embed/>
                  </p:oleObj>
                </mc:Choice>
                <mc:Fallback>
                  <p:oleObj name="" r:id="rId5" imgW="317500" imgH="405765" progId="Equation.DSMT4">
                    <p:embed/>
                    <p:pic>
                      <p:nvPicPr>
                        <p:cNvPr id="0" name="图片 3082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166663" y="2293565"/>
                          <a:ext cx="817563" cy="104616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05" name="TextBox 7"/>
            <p:cNvSpPr txBox="1"/>
            <p:nvPr/>
          </p:nvSpPr>
          <p:spPr>
            <a:xfrm>
              <a:off x="5020251" y="2547881"/>
              <a:ext cx="1439967" cy="65091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(</a:t>
              </a: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公顷</a:t>
              </a:r>
              <a:r>
                <a:rPr lang="en-US" altLang="zh-CN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)</a:t>
              </a:r>
              <a:endPara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graphicFrame>
          <p:nvGraphicFramePr>
            <p:cNvPr id="51206" name="对象 8"/>
            <p:cNvGraphicFramePr>
              <a:graphicFrameLocks noChangeAspect="1"/>
            </p:cNvGraphicFramePr>
            <p:nvPr/>
          </p:nvGraphicFramePr>
          <p:xfrm>
            <a:off x="2022833" y="1273869"/>
            <a:ext cx="900112" cy="873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7" imgW="431800" imgH="419100" progId="Equation.DSMT4">
                    <p:embed/>
                  </p:oleObj>
                </mc:Choice>
                <mc:Fallback>
                  <p:oleObj name="" r:id="rId7" imgW="431800" imgH="419100" progId="Equation.DSMT4">
                    <p:embed/>
                    <p:pic>
                      <p:nvPicPr>
                        <p:cNvPr id="0" name="图片 308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022833" y="1273869"/>
                          <a:ext cx="900112" cy="87312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07" name="对象 9"/>
            <p:cNvGraphicFramePr>
              <a:graphicFrameLocks noChangeAspect="1"/>
            </p:cNvGraphicFramePr>
            <p:nvPr/>
          </p:nvGraphicFramePr>
          <p:xfrm>
            <a:off x="2915816" y="1179487"/>
            <a:ext cx="1177925" cy="10461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9" imgW="457200" imgH="406400" progId="Equation.DSMT4">
                    <p:embed/>
                  </p:oleObj>
                </mc:Choice>
                <mc:Fallback>
                  <p:oleObj name="" r:id="rId9" imgW="457200" imgH="406400" progId="Equation.DSMT4">
                    <p:embed/>
                    <p:pic>
                      <p:nvPicPr>
                        <p:cNvPr id="0" name="图片 3080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915816" y="1179487"/>
                          <a:ext cx="1177925" cy="10461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08" name="对象 10"/>
            <p:cNvGraphicFramePr>
              <a:graphicFrameLocks noChangeAspect="1"/>
            </p:cNvGraphicFramePr>
            <p:nvPr/>
          </p:nvGraphicFramePr>
          <p:xfrm>
            <a:off x="4050516" y="1179487"/>
            <a:ext cx="817563" cy="1046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11" imgW="317500" imgH="405765" progId="Equation.DSMT4">
                    <p:embed/>
                  </p:oleObj>
                </mc:Choice>
                <mc:Fallback>
                  <p:oleObj name="" r:id="rId11" imgW="317500" imgH="405765" progId="Equation.DSMT4">
                    <p:embed/>
                    <p:pic>
                      <p:nvPicPr>
                        <p:cNvPr id="0" name="图片 3079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050516" y="1179487"/>
                          <a:ext cx="817563" cy="104616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09" name="TextBox 12"/>
            <p:cNvSpPr txBox="1"/>
            <p:nvPr/>
          </p:nvSpPr>
          <p:spPr>
            <a:xfrm>
              <a:off x="4902768" y="1466818"/>
              <a:ext cx="1439967" cy="65091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(</a:t>
              </a: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公顷</a:t>
              </a:r>
              <a:r>
                <a:rPr lang="en-US" altLang="zh-CN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)</a:t>
              </a:r>
              <a:endPara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49163" name="矩形 15"/>
          <p:cNvSpPr/>
          <p:nvPr/>
        </p:nvSpPr>
        <p:spPr>
          <a:xfrm>
            <a:off x="736600" y="419100"/>
            <a:ext cx="1077913" cy="6080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讨论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47838" y="496888"/>
            <a:ext cx="4094162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分数乘分数怎样计算？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91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6083" name="组合 58"/>
          <p:cNvGrpSpPr/>
          <p:nvPr/>
        </p:nvGrpSpPr>
        <p:grpSpPr>
          <a:xfrm>
            <a:off x="569595" y="637500"/>
            <a:ext cx="7713319" cy="3494405"/>
            <a:chOff x="1146062" y="502103"/>
            <a:chExt cx="6855051" cy="4433587"/>
          </a:xfrm>
          <a:solidFill>
            <a:srgbClr val="C7E9F2"/>
          </a:solidFill>
        </p:grpSpPr>
        <p:sp>
          <p:nvSpPr>
            <p:cNvPr id="60" name="Freeform 70"/>
            <p:cNvSpPr/>
            <p:nvPr/>
          </p:nvSpPr>
          <p:spPr bwMode="auto">
            <a:xfrm>
              <a:off x="1146062" y="502103"/>
              <a:ext cx="6855051" cy="4433587"/>
            </a:xfrm>
            <a:custGeom>
              <a:avLst/>
              <a:gdLst>
                <a:gd name="T0" fmla="*/ 4423 w 4428"/>
                <a:gd name="T1" fmla="*/ 1593 h 2864"/>
                <a:gd name="T2" fmla="*/ 4271 w 4428"/>
                <a:gd name="T3" fmla="*/ 1203 h 2864"/>
                <a:gd name="T4" fmla="*/ 3952 w 4428"/>
                <a:gd name="T5" fmla="*/ 989 h 2864"/>
                <a:gd name="T6" fmla="*/ 3850 w 4428"/>
                <a:gd name="T7" fmla="*/ 413 h 2864"/>
                <a:gd name="T8" fmla="*/ 3156 w 4428"/>
                <a:gd name="T9" fmla="*/ 257 h 2864"/>
                <a:gd name="T10" fmla="*/ 2848 w 4428"/>
                <a:gd name="T11" fmla="*/ 416 h 2864"/>
                <a:gd name="T12" fmla="*/ 2404 w 4428"/>
                <a:gd name="T13" fmla="*/ 49 h 2864"/>
                <a:gd name="T14" fmla="*/ 2013 w 4428"/>
                <a:gd name="T15" fmla="*/ 13 h 2864"/>
                <a:gd name="T16" fmla="*/ 1679 w 4428"/>
                <a:gd name="T17" fmla="*/ 104 h 2864"/>
                <a:gd name="T18" fmla="*/ 1480 w 4428"/>
                <a:gd name="T19" fmla="*/ 289 h 2864"/>
                <a:gd name="T20" fmla="*/ 1106 w 4428"/>
                <a:gd name="T21" fmla="*/ 241 h 2864"/>
                <a:gd name="T22" fmla="*/ 790 w 4428"/>
                <a:gd name="T23" fmla="*/ 551 h 2864"/>
                <a:gd name="T24" fmla="*/ 773 w 4428"/>
                <a:gd name="T25" fmla="*/ 741 h 2864"/>
                <a:gd name="T26" fmla="*/ 121 w 4428"/>
                <a:gd name="T27" fmla="*/ 1245 h 2864"/>
                <a:gd name="T28" fmla="*/ 296 w 4428"/>
                <a:gd name="T29" fmla="*/ 2103 h 2864"/>
                <a:gd name="T30" fmla="*/ 755 w 4428"/>
                <a:gd name="T31" fmla="*/ 2300 h 2864"/>
                <a:gd name="T32" fmla="*/ 1009 w 4428"/>
                <a:gd name="T33" fmla="*/ 2612 h 2864"/>
                <a:gd name="T34" fmla="*/ 1417 w 4428"/>
                <a:gd name="T35" fmla="*/ 2556 h 2864"/>
                <a:gd name="T36" fmla="*/ 1855 w 4428"/>
                <a:gd name="T37" fmla="*/ 2823 h 2864"/>
                <a:gd name="T38" fmla="*/ 2419 w 4428"/>
                <a:gd name="T39" fmla="*/ 2719 h 2864"/>
                <a:gd name="T40" fmla="*/ 2593 w 4428"/>
                <a:gd name="T41" fmla="*/ 2561 h 2864"/>
                <a:gd name="T42" fmla="*/ 3026 w 4428"/>
                <a:gd name="T43" fmla="*/ 2681 h 2864"/>
                <a:gd name="T44" fmla="*/ 3281 w 4428"/>
                <a:gd name="T45" fmla="*/ 2621 h 2864"/>
                <a:gd name="T46" fmla="*/ 3519 w 4428"/>
                <a:gd name="T47" fmla="*/ 2463 h 2864"/>
                <a:gd name="T48" fmla="*/ 3602 w 4428"/>
                <a:gd name="T49" fmla="*/ 2263 h 2864"/>
                <a:gd name="T50" fmla="*/ 4299 w 4428"/>
                <a:gd name="T51" fmla="*/ 2003 h 2864"/>
                <a:gd name="T52" fmla="*/ 4423 w 4428"/>
                <a:gd name="T53" fmla="*/ 1593 h 2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28" h="2864">
                  <a:moveTo>
                    <a:pt x="4423" y="1593"/>
                  </a:moveTo>
                  <a:cubicBezTo>
                    <a:pt x="4418" y="1449"/>
                    <a:pt x="4364" y="1314"/>
                    <a:pt x="4271" y="1203"/>
                  </a:cubicBezTo>
                  <a:cubicBezTo>
                    <a:pt x="4189" y="1105"/>
                    <a:pt x="4076" y="1029"/>
                    <a:pt x="3952" y="989"/>
                  </a:cubicBezTo>
                  <a:cubicBezTo>
                    <a:pt x="4043" y="801"/>
                    <a:pt x="4002" y="567"/>
                    <a:pt x="3850" y="413"/>
                  </a:cubicBezTo>
                  <a:cubicBezTo>
                    <a:pt x="3673" y="234"/>
                    <a:pt x="3395" y="187"/>
                    <a:pt x="3156" y="257"/>
                  </a:cubicBezTo>
                  <a:cubicBezTo>
                    <a:pt x="3044" y="290"/>
                    <a:pt x="2940" y="346"/>
                    <a:pt x="2848" y="416"/>
                  </a:cubicBezTo>
                  <a:cubicBezTo>
                    <a:pt x="2762" y="239"/>
                    <a:pt x="2595" y="109"/>
                    <a:pt x="2404" y="49"/>
                  </a:cubicBezTo>
                  <a:cubicBezTo>
                    <a:pt x="2279" y="10"/>
                    <a:pt x="2143" y="0"/>
                    <a:pt x="2013" y="13"/>
                  </a:cubicBezTo>
                  <a:cubicBezTo>
                    <a:pt x="1897" y="25"/>
                    <a:pt x="1782" y="51"/>
                    <a:pt x="1679" y="104"/>
                  </a:cubicBezTo>
                  <a:cubicBezTo>
                    <a:pt x="1596" y="147"/>
                    <a:pt x="1524" y="209"/>
                    <a:pt x="1480" y="289"/>
                  </a:cubicBezTo>
                  <a:cubicBezTo>
                    <a:pt x="1369" y="225"/>
                    <a:pt x="1233" y="206"/>
                    <a:pt x="1106" y="241"/>
                  </a:cubicBezTo>
                  <a:cubicBezTo>
                    <a:pt x="952" y="282"/>
                    <a:pt x="836" y="403"/>
                    <a:pt x="790" y="551"/>
                  </a:cubicBezTo>
                  <a:cubicBezTo>
                    <a:pt x="771" y="613"/>
                    <a:pt x="765" y="678"/>
                    <a:pt x="773" y="741"/>
                  </a:cubicBezTo>
                  <a:cubicBezTo>
                    <a:pt x="487" y="785"/>
                    <a:pt x="231" y="984"/>
                    <a:pt x="121" y="1245"/>
                  </a:cubicBezTo>
                  <a:cubicBezTo>
                    <a:pt x="0" y="1531"/>
                    <a:pt x="80" y="1882"/>
                    <a:pt x="296" y="2103"/>
                  </a:cubicBezTo>
                  <a:cubicBezTo>
                    <a:pt x="413" y="2224"/>
                    <a:pt x="583" y="2316"/>
                    <a:pt x="755" y="2300"/>
                  </a:cubicBezTo>
                  <a:cubicBezTo>
                    <a:pt x="780" y="2437"/>
                    <a:pt x="876" y="2558"/>
                    <a:pt x="1009" y="2612"/>
                  </a:cubicBezTo>
                  <a:cubicBezTo>
                    <a:pt x="1144" y="2666"/>
                    <a:pt x="1302" y="2640"/>
                    <a:pt x="1417" y="2556"/>
                  </a:cubicBezTo>
                  <a:cubicBezTo>
                    <a:pt x="1527" y="2690"/>
                    <a:pt x="1683" y="2787"/>
                    <a:pt x="1855" y="2823"/>
                  </a:cubicBezTo>
                  <a:cubicBezTo>
                    <a:pt x="2050" y="2864"/>
                    <a:pt x="2253" y="2825"/>
                    <a:pt x="2419" y="2719"/>
                  </a:cubicBezTo>
                  <a:cubicBezTo>
                    <a:pt x="2488" y="2676"/>
                    <a:pt x="2546" y="2623"/>
                    <a:pt x="2593" y="2561"/>
                  </a:cubicBezTo>
                  <a:cubicBezTo>
                    <a:pt x="2712" y="2658"/>
                    <a:pt x="2871" y="2694"/>
                    <a:pt x="3026" y="2681"/>
                  </a:cubicBezTo>
                  <a:cubicBezTo>
                    <a:pt x="3114" y="2674"/>
                    <a:pt x="3199" y="2654"/>
                    <a:pt x="3281" y="2621"/>
                  </a:cubicBezTo>
                  <a:cubicBezTo>
                    <a:pt x="3369" y="2585"/>
                    <a:pt x="3457" y="2537"/>
                    <a:pt x="3519" y="2463"/>
                  </a:cubicBezTo>
                  <a:cubicBezTo>
                    <a:pt x="3565" y="2406"/>
                    <a:pt x="3597" y="2335"/>
                    <a:pt x="3602" y="2263"/>
                  </a:cubicBezTo>
                  <a:cubicBezTo>
                    <a:pt x="3860" y="2320"/>
                    <a:pt x="4144" y="2216"/>
                    <a:pt x="4299" y="2003"/>
                  </a:cubicBezTo>
                  <a:cubicBezTo>
                    <a:pt x="4384" y="1886"/>
                    <a:pt x="4428" y="1737"/>
                    <a:pt x="4423" y="1593"/>
                  </a:cubicBezTo>
                  <a:close/>
                </a:path>
              </a:pathLst>
            </a:custGeom>
            <a:grpFill/>
            <a:ln w="12700">
              <a:solidFill>
                <a:srgbClr val="C7E9F2"/>
              </a:solidFill>
              <a:rou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/>
            <a:p>
              <a:pPr fontAlgn="base"/>
              <a:endParaRPr lang="zh-CN" altLang="en-US" sz="3200" strike="noStrike" noProof="1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46085" name="Freeform 70"/>
            <p:cNvSpPr/>
            <p:nvPr/>
          </p:nvSpPr>
          <p:spPr>
            <a:xfrm>
              <a:off x="1371544" y="628254"/>
              <a:ext cx="6385867" cy="4130137"/>
            </a:xfrm>
            <a:custGeom>
              <a:avLst/>
              <a:gdLst/>
              <a:ahLst/>
              <a:cxnLst>
                <a:cxn ang="0">
                  <a:pos x="6378656" y="2297244"/>
                </a:cxn>
                <a:cxn ang="0">
                  <a:pos x="6159448" y="1734830"/>
                </a:cxn>
                <a:cxn ang="0">
                  <a:pos x="5699400" y="1426223"/>
                </a:cxn>
                <a:cxn ang="0">
                  <a:pos x="5552300" y="595581"/>
                </a:cxn>
                <a:cxn ang="0">
                  <a:pos x="4551444" y="370616"/>
                </a:cxn>
                <a:cxn ang="0">
                  <a:pos x="4107260" y="599908"/>
                </a:cxn>
                <a:cxn ang="0">
                  <a:pos x="3466943" y="70662"/>
                </a:cxn>
                <a:cxn ang="0">
                  <a:pos x="2903060" y="18747"/>
                </a:cxn>
                <a:cxn ang="0">
                  <a:pos x="2421380" y="149977"/>
                </a:cxn>
                <a:cxn ang="0">
                  <a:pos x="2134390" y="416763"/>
                </a:cxn>
                <a:cxn ang="0">
                  <a:pos x="1595024" y="347542"/>
                </a:cxn>
                <a:cxn ang="0">
                  <a:pos x="1139303" y="794589"/>
                </a:cxn>
                <a:cxn ang="0">
                  <a:pos x="1114786" y="1068586"/>
                </a:cxn>
                <a:cxn ang="0">
                  <a:pos x="174500" y="1795398"/>
                </a:cxn>
                <a:cxn ang="0">
                  <a:pos x="426878" y="3032708"/>
                </a:cxn>
                <a:cxn ang="0">
                  <a:pos x="1088827" y="3316799"/>
                </a:cxn>
                <a:cxn ang="0">
                  <a:pos x="1455135" y="3766731"/>
                </a:cxn>
                <a:cxn ang="0">
                  <a:pos x="2043535" y="3685974"/>
                </a:cxn>
                <a:cxn ang="0">
                  <a:pos x="2675199" y="4071011"/>
                </a:cxn>
                <a:cxn ang="0">
                  <a:pos x="3488575" y="3921034"/>
                </a:cxn>
                <a:cxn ang="0">
                  <a:pos x="3739510" y="3693184"/>
                </a:cxn>
                <a:cxn ang="0">
                  <a:pos x="4363964" y="3866235"/>
                </a:cxn>
                <a:cxn ang="0">
                  <a:pos x="4731714" y="3779709"/>
                </a:cxn>
                <a:cxn ang="0">
                  <a:pos x="5074947" y="3551860"/>
                </a:cxn>
                <a:cxn ang="0">
                  <a:pos x="5194646" y="3263442"/>
                </a:cxn>
                <a:cxn ang="0">
                  <a:pos x="6199828" y="2888500"/>
                </a:cxn>
                <a:cxn ang="0">
                  <a:pos x="6378656" y="2297244"/>
                </a:cxn>
              </a:cxnLst>
              <a:pathLst>
                <a:path w="4428" h="2864">
                  <a:moveTo>
                    <a:pt x="4423" y="1593"/>
                  </a:moveTo>
                  <a:cubicBezTo>
                    <a:pt x="4418" y="1449"/>
                    <a:pt x="4364" y="1314"/>
                    <a:pt x="4271" y="1203"/>
                  </a:cubicBezTo>
                  <a:cubicBezTo>
                    <a:pt x="4189" y="1105"/>
                    <a:pt x="4076" y="1029"/>
                    <a:pt x="3952" y="989"/>
                  </a:cubicBezTo>
                  <a:cubicBezTo>
                    <a:pt x="4043" y="801"/>
                    <a:pt x="4002" y="567"/>
                    <a:pt x="3850" y="413"/>
                  </a:cubicBezTo>
                  <a:cubicBezTo>
                    <a:pt x="3673" y="234"/>
                    <a:pt x="3395" y="187"/>
                    <a:pt x="3156" y="257"/>
                  </a:cubicBezTo>
                  <a:cubicBezTo>
                    <a:pt x="3044" y="290"/>
                    <a:pt x="2940" y="346"/>
                    <a:pt x="2848" y="416"/>
                  </a:cubicBezTo>
                  <a:cubicBezTo>
                    <a:pt x="2762" y="239"/>
                    <a:pt x="2595" y="109"/>
                    <a:pt x="2404" y="49"/>
                  </a:cubicBezTo>
                  <a:cubicBezTo>
                    <a:pt x="2279" y="10"/>
                    <a:pt x="2143" y="0"/>
                    <a:pt x="2013" y="13"/>
                  </a:cubicBezTo>
                  <a:cubicBezTo>
                    <a:pt x="1897" y="25"/>
                    <a:pt x="1782" y="51"/>
                    <a:pt x="1679" y="104"/>
                  </a:cubicBezTo>
                  <a:cubicBezTo>
                    <a:pt x="1596" y="147"/>
                    <a:pt x="1524" y="209"/>
                    <a:pt x="1480" y="289"/>
                  </a:cubicBezTo>
                  <a:cubicBezTo>
                    <a:pt x="1369" y="225"/>
                    <a:pt x="1233" y="206"/>
                    <a:pt x="1106" y="241"/>
                  </a:cubicBezTo>
                  <a:cubicBezTo>
                    <a:pt x="952" y="282"/>
                    <a:pt x="836" y="403"/>
                    <a:pt x="790" y="551"/>
                  </a:cubicBezTo>
                  <a:cubicBezTo>
                    <a:pt x="771" y="613"/>
                    <a:pt x="765" y="678"/>
                    <a:pt x="773" y="741"/>
                  </a:cubicBezTo>
                  <a:cubicBezTo>
                    <a:pt x="487" y="785"/>
                    <a:pt x="231" y="984"/>
                    <a:pt x="121" y="1245"/>
                  </a:cubicBezTo>
                  <a:cubicBezTo>
                    <a:pt x="0" y="1531"/>
                    <a:pt x="80" y="1882"/>
                    <a:pt x="296" y="2103"/>
                  </a:cubicBezTo>
                  <a:cubicBezTo>
                    <a:pt x="413" y="2224"/>
                    <a:pt x="583" y="2316"/>
                    <a:pt x="755" y="2300"/>
                  </a:cubicBezTo>
                  <a:cubicBezTo>
                    <a:pt x="780" y="2437"/>
                    <a:pt x="876" y="2558"/>
                    <a:pt x="1009" y="2612"/>
                  </a:cubicBezTo>
                  <a:cubicBezTo>
                    <a:pt x="1144" y="2666"/>
                    <a:pt x="1302" y="2640"/>
                    <a:pt x="1417" y="2556"/>
                  </a:cubicBezTo>
                  <a:cubicBezTo>
                    <a:pt x="1527" y="2690"/>
                    <a:pt x="1683" y="2787"/>
                    <a:pt x="1855" y="2823"/>
                  </a:cubicBezTo>
                  <a:cubicBezTo>
                    <a:pt x="2050" y="2864"/>
                    <a:pt x="2253" y="2825"/>
                    <a:pt x="2419" y="2719"/>
                  </a:cubicBezTo>
                  <a:cubicBezTo>
                    <a:pt x="2488" y="2676"/>
                    <a:pt x="2546" y="2623"/>
                    <a:pt x="2593" y="2561"/>
                  </a:cubicBezTo>
                  <a:cubicBezTo>
                    <a:pt x="2712" y="2658"/>
                    <a:pt x="2871" y="2694"/>
                    <a:pt x="3026" y="2681"/>
                  </a:cubicBezTo>
                  <a:cubicBezTo>
                    <a:pt x="3114" y="2674"/>
                    <a:pt x="3199" y="2654"/>
                    <a:pt x="3281" y="2621"/>
                  </a:cubicBezTo>
                  <a:cubicBezTo>
                    <a:pt x="3369" y="2585"/>
                    <a:pt x="3457" y="2537"/>
                    <a:pt x="3519" y="2463"/>
                  </a:cubicBezTo>
                  <a:cubicBezTo>
                    <a:pt x="3565" y="2406"/>
                    <a:pt x="3597" y="2335"/>
                    <a:pt x="3602" y="2263"/>
                  </a:cubicBezTo>
                  <a:cubicBezTo>
                    <a:pt x="3860" y="2320"/>
                    <a:pt x="4144" y="2216"/>
                    <a:pt x="4299" y="2003"/>
                  </a:cubicBezTo>
                  <a:cubicBezTo>
                    <a:pt x="4384" y="1886"/>
                    <a:pt x="4428" y="1737"/>
                    <a:pt x="4423" y="1593"/>
                  </a:cubicBezTo>
                  <a:close/>
                </a:path>
              </a:pathLst>
            </a:custGeom>
            <a:grpFill/>
            <a:ln w="9525" cap="flat" cmpd="sng">
              <a:solidFill>
                <a:srgbClr val="C7E9F2"/>
              </a:solidFill>
              <a:prstDash val="dash"/>
              <a:round/>
              <a:headEnd type="none" w="med" len="med"/>
              <a:tailEnd type="none" w="med" len="med"/>
            </a:ln>
          </p:spPr>
          <p:txBody>
            <a:bodyPr/>
            <a:p>
              <a:pPr fontAlgn="base"/>
              <a:endParaRPr lang="zh-CN" altLang="en-US" sz="3200" strike="noStrike" noProof="1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53250" name="图片 56" descr="8123cc1214867a53b8be06b1e21428d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24663" y="528638"/>
            <a:ext cx="1095375" cy="1095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3251" name="文本框 8"/>
          <p:cNvSpPr txBox="1"/>
          <p:nvPr/>
        </p:nvSpPr>
        <p:spPr>
          <a:xfrm>
            <a:off x="-223837" y="-55562"/>
            <a:ext cx="2565400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en-US" altLang="zh-CN" sz="280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探究新知</a:t>
            </a:r>
            <a:endParaRPr lang="zh-CN" altLang="en-US" sz="280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509838" y="1463675"/>
            <a:ext cx="4572000" cy="579438"/>
          </a:xfrm>
          <a:prstGeom prst="rect">
            <a:avLst/>
          </a:prstGeom>
          <a:noFill/>
          <a:ln w="38100" algn="ctr">
            <a:noFill/>
            <a:miter lim="800000"/>
          </a:ln>
          <a:effectLst/>
        </p:spPr>
        <p:txBody>
          <a:bodyPr>
            <a:spAutoFit/>
          </a:bodyPr>
          <a:p>
            <a:pPr marR="0" defTabSz="914400" latinLnBrk="1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32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分数乘分数的计算法则</a:t>
            </a:r>
            <a:endParaRPr kumimoji="0" lang="zh-CN" altLang="en-US" sz="3200" b="1" kern="1200" cap="none" spc="0" normalizeH="0" baseline="0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3253" name="文本框 4"/>
          <p:cNvSpPr txBox="1"/>
          <p:nvPr/>
        </p:nvSpPr>
        <p:spPr>
          <a:xfrm>
            <a:off x="673100" y="2095500"/>
            <a:ext cx="7766050" cy="1568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latinLnBrk="1">
              <a:lnSpc>
                <a:spcPct val="150000"/>
              </a:lnSpc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 分数乘分数，用分子相乘的积作分子，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atinLnBrk="1">
              <a:lnSpc>
                <a:spcPct val="150000"/>
              </a:lnSpc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       用分母相乘的积作分母。</a:t>
            </a:r>
            <a:endParaRPr lang="zh-CN" altLang="en-US" sz="32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7" name="内容占位符 2"/>
          <p:cNvSpPr>
            <a:spLocks noGrp="1"/>
          </p:cNvSpPr>
          <p:nvPr/>
        </p:nvSpPr>
        <p:spPr>
          <a:xfrm>
            <a:off x="468313" y="1114425"/>
            <a:ext cx="3371850" cy="62388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1.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只列式，不计算。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55298" name="TextBox 3"/>
          <p:cNvSpPr txBox="1"/>
          <p:nvPr/>
        </p:nvSpPr>
        <p:spPr>
          <a:xfrm>
            <a:off x="973138" y="2211388"/>
            <a:ext cx="1152525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）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55299" name="对象 4"/>
          <p:cNvGraphicFramePr>
            <a:graphicFrameLocks noChangeAspect="1"/>
          </p:cNvGraphicFramePr>
          <p:nvPr/>
        </p:nvGraphicFramePr>
        <p:xfrm>
          <a:off x="1949450" y="1993900"/>
          <a:ext cx="350678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" imgW="1447165" imgH="406400" progId="Equation.DSMT4">
                  <p:embed/>
                </p:oleObj>
              </mc:Choice>
              <mc:Fallback>
                <p:oleObj name="" r:id="rId1" imgW="1447165" imgH="406400" progId="Equation.DSMT4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949450" y="1993900"/>
                        <a:ext cx="3506788" cy="9858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0" name="TextBox 7"/>
          <p:cNvSpPr txBox="1"/>
          <p:nvPr/>
        </p:nvSpPr>
        <p:spPr>
          <a:xfrm>
            <a:off x="1001713" y="3219450"/>
            <a:ext cx="1152525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）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55301" name="对象 8"/>
          <p:cNvGraphicFramePr>
            <a:graphicFrameLocks noChangeAspect="1"/>
          </p:cNvGraphicFramePr>
          <p:nvPr/>
        </p:nvGraphicFramePr>
        <p:xfrm>
          <a:off x="1884363" y="3001963"/>
          <a:ext cx="4214812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3" imgW="1688465" imgH="406400" progId="Equation.DSMT4">
                  <p:embed/>
                </p:oleObj>
              </mc:Choice>
              <mc:Fallback>
                <p:oleObj name="" r:id="rId3" imgW="1688465" imgH="406400" progId="Equation.DSMT4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84363" y="3001963"/>
                        <a:ext cx="4214812" cy="10144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2" name="TextBox 5"/>
          <p:cNvSpPr txBox="1"/>
          <p:nvPr/>
        </p:nvSpPr>
        <p:spPr>
          <a:xfrm>
            <a:off x="2357438" y="3236913"/>
            <a:ext cx="1592262" cy="5699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zh-CN" altLang="en-US" sz="3100" b="1" dirty="0">
                <a:latin typeface="Arial" panose="020B0604020202020204" pitchFamily="34" charset="0"/>
                <a:ea typeface="宋体" panose="02010600030101010101" pitchFamily="2" charset="-122"/>
              </a:rPr>
              <a:t>小时</a:t>
            </a:r>
            <a:endParaRPr lang="zh-CN" altLang="en-US" sz="31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5303" name="TextBox 10"/>
          <p:cNvSpPr txBox="1"/>
          <p:nvPr/>
        </p:nvSpPr>
        <p:spPr>
          <a:xfrm>
            <a:off x="4930775" y="3216275"/>
            <a:ext cx="1231900" cy="5683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/>
            <a:r>
              <a:rPr lang="zh-CN" altLang="en-US" sz="3100" b="1" dirty="0">
                <a:latin typeface="黑体" panose="02010609060101010101" pitchFamily="49" charset="-122"/>
                <a:ea typeface="黑体" panose="02010609060101010101" pitchFamily="49" charset="-122"/>
              </a:rPr>
              <a:t>小时</a:t>
            </a:r>
            <a:endParaRPr lang="zh-CN" altLang="en-US" sz="31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6300788" y="2138363"/>
            <a:ext cx="574675" cy="720725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5305" name="TextBox 9"/>
          <p:cNvSpPr txBox="1"/>
          <p:nvPr/>
        </p:nvSpPr>
        <p:spPr>
          <a:xfrm>
            <a:off x="6875463" y="2201863"/>
            <a:ext cx="720725" cy="5857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3200" b="1" dirty="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7451725" y="2120900"/>
            <a:ext cx="576263" cy="720725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 bwMode="auto">
          <a:xfrm>
            <a:off x="6659563" y="3003550"/>
            <a:ext cx="576263" cy="792163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5308" name="TextBox 18"/>
          <p:cNvSpPr txBox="1"/>
          <p:nvPr/>
        </p:nvSpPr>
        <p:spPr>
          <a:xfrm>
            <a:off x="7235825" y="3138488"/>
            <a:ext cx="720725" cy="584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3200" b="1" dirty="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" name="矩形 19"/>
          <p:cNvSpPr/>
          <p:nvPr/>
        </p:nvSpPr>
        <p:spPr bwMode="auto">
          <a:xfrm>
            <a:off x="7812088" y="3035300"/>
            <a:ext cx="576263" cy="773113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graphicFrame>
        <p:nvGraphicFramePr>
          <p:cNvPr id="15" name="对象 14"/>
          <p:cNvGraphicFramePr>
            <a:graphicFrameLocks noChangeAspect="1"/>
          </p:cNvGraphicFramePr>
          <p:nvPr/>
        </p:nvGraphicFramePr>
        <p:xfrm>
          <a:off x="6445250" y="2019300"/>
          <a:ext cx="31432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5" imgW="139700" imgH="405765" progId="Equation.DSMT4">
                  <p:embed/>
                </p:oleObj>
              </mc:Choice>
              <mc:Fallback>
                <p:oleObj name="" r:id="rId5" imgW="139700" imgH="405765" progId="Equation.DSMT4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45250" y="2019300"/>
                        <a:ext cx="314325" cy="911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/>
          <p:cNvGraphicFramePr>
            <a:graphicFrameLocks noChangeAspect="1"/>
          </p:cNvGraphicFramePr>
          <p:nvPr/>
        </p:nvGraphicFramePr>
        <p:xfrm>
          <a:off x="7559675" y="2024063"/>
          <a:ext cx="342900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7" imgW="152400" imgH="405765" progId="Equation.DSMT4">
                  <p:embed/>
                </p:oleObj>
              </mc:Choice>
              <mc:Fallback>
                <p:oleObj name="" r:id="rId7" imgW="152400" imgH="405765" progId="Equation.DSMT4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59675" y="2024063"/>
                        <a:ext cx="342900" cy="9128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/>
          <p:cNvGraphicFramePr>
            <a:graphicFrameLocks noChangeAspect="1"/>
          </p:cNvGraphicFramePr>
          <p:nvPr/>
        </p:nvGraphicFramePr>
        <p:xfrm>
          <a:off x="6731000" y="2954338"/>
          <a:ext cx="482600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9" imgW="215900" imgH="405765" progId="Equation.DSMT4">
                  <p:embed/>
                </p:oleObj>
              </mc:Choice>
              <mc:Fallback>
                <p:oleObj name="" r:id="rId9" imgW="215900" imgH="405765" progId="Equation.DSMT4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731000" y="2954338"/>
                        <a:ext cx="482600" cy="9128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对象 24"/>
          <p:cNvGraphicFramePr>
            <a:graphicFrameLocks noChangeAspect="1"/>
          </p:cNvGraphicFramePr>
          <p:nvPr/>
        </p:nvGraphicFramePr>
        <p:xfrm>
          <a:off x="7929563" y="2959100"/>
          <a:ext cx="342900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1" imgW="152400" imgH="405765" progId="Equation.DSMT4">
                  <p:embed/>
                </p:oleObj>
              </mc:Choice>
              <mc:Fallback>
                <p:oleObj name="" r:id="rId11" imgW="152400" imgH="405765" progId="Equation.DSMT4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929563" y="2959100"/>
                        <a:ext cx="342900" cy="912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314" name="图片 2"/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1813" y="355600"/>
            <a:ext cx="1417637" cy="571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5315" name="文本框 2"/>
          <p:cNvSpPr txBox="1"/>
          <p:nvPr/>
        </p:nvSpPr>
        <p:spPr>
          <a:xfrm>
            <a:off x="3465513" y="241300"/>
            <a:ext cx="2447925" cy="4000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P4  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做一做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T1)</a:t>
            </a:r>
            <a:endParaRPr lang="en-US" altLang="zh-CN" sz="2000" b="1">
              <a:solidFill>
                <a:srgbClr val="FF877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1" name="内容占位符 1"/>
          <p:cNvSpPr>
            <a:spLocks noGrp="1"/>
          </p:cNvSpPr>
          <p:nvPr/>
        </p:nvSpPr>
        <p:spPr>
          <a:xfrm>
            <a:off x="463550" y="727075"/>
            <a:ext cx="2387600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看图计算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56322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650" y="1420813"/>
            <a:ext cx="2352675" cy="1638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6323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1420813"/>
            <a:ext cx="2314575" cy="1638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6324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5963" y="1420813"/>
            <a:ext cx="2314575" cy="16383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6325" name="对象 3"/>
          <p:cNvGraphicFramePr>
            <a:graphicFrameLocks noChangeAspect="1"/>
          </p:cNvGraphicFramePr>
          <p:nvPr/>
        </p:nvGraphicFramePr>
        <p:xfrm>
          <a:off x="915988" y="3449638"/>
          <a:ext cx="2078037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4" imgW="824865" imgH="406400" progId="Equation.DSMT4">
                  <p:embed/>
                </p:oleObj>
              </mc:Choice>
              <mc:Fallback>
                <p:oleObj name="" r:id="rId4" imgW="824865" imgH="406400" progId="Equation.DSMT4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5988" y="3449638"/>
                        <a:ext cx="2078037" cy="10239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对象 8"/>
          <p:cNvGraphicFramePr>
            <a:graphicFrameLocks noChangeAspect="1"/>
          </p:cNvGraphicFramePr>
          <p:nvPr/>
        </p:nvGraphicFramePr>
        <p:xfrm>
          <a:off x="3482975" y="3449638"/>
          <a:ext cx="2079625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6" imgW="824865" imgH="406400" progId="Equation.DSMT4">
                  <p:embed/>
                </p:oleObj>
              </mc:Choice>
              <mc:Fallback>
                <p:oleObj name="" r:id="rId6" imgW="824865" imgH="406400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82975" y="3449638"/>
                        <a:ext cx="2079625" cy="10239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对象 9"/>
          <p:cNvGraphicFramePr>
            <a:graphicFrameLocks noChangeAspect="1"/>
          </p:cNvGraphicFramePr>
          <p:nvPr/>
        </p:nvGraphicFramePr>
        <p:xfrm>
          <a:off x="6002338" y="3449638"/>
          <a:ext cx="210820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8" imgW="824865" imgH="406400" progId="Equation.DSMT4">
                  <p:embed/>
                </p:oleObj>
              </mc:Choice>
              <mc:Fallback>
                <p:oleObj name="" r:id="rId8" imgW="824865" imgH="406400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02338" y="3449638"/>
                        <a:ext cx="2108200" cy="1038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24100" y="3457575"/>
            <a:ext cx="4318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16163" y="3994150"/>
            <a:ext cx="4318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62513" y="3444875"/>
            <a:ext cx="4318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46625" y="4014788"/>
            <a:ext cx="720725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29500" y="3465513"/>
            <a:ext cx="431800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97738" y="4014788"/>
            <a:ext cx="720725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16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6334" name="文本框 2"/>
          <p:cNvSpPr txBox="1"/>
          <p:nvPr/>
        </p:nvSpPr>
        <p:spPr>
          <a:xfrm>
            <a:off x="2720975" y="241300"/>
            <a:ext cx="4054475" cy="4000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P5  “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上面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做一做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T2)</a:t>
            </a:r>
            <a:endParaRPr lang="en-US" altLang="zh-CN" sz="2000" b="1">
              <a:solidFill>
                <a:srgbClr val="FF877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  <p:bldP spid="14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/>
        </p:nvSpPr>
        <p:spPr>
          <a:xfrm>
            <a:off x="730250" y="627063"/>
            <a:ext cx="8280400" cy="174307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algun Gothic" panose="020B0503020000020004" charset="-127"/>
              </a:defRPr>
            </a:lvl5pPr>
            <a:lvl6pPr marL="25146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900" marR="0" lvl="0" indent="-342900" algn="l" defTabSz="914400" rtl="0" eaLnBrk="0" fontAlgn="base" latinLnBrk="1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3.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一面墙的面积是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20m</a:t>
            </a:r>
            <a:r>
              <a:rPr kumimoji="0" lang="en-US" altLang="zh-CN" sz="2800" b="1" i="0" u="none" strike="noStrike" kern="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已经刷完了这面墙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1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的    。已经刷完的面积是多少平方米？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7346" name="对象 3"/>
          <p:cNvGraphicFramePr>
            <a:graphicFrameLocks noChangeAspect="1"/>
          </p:cNvGraphicFramePr>
          <p:nvPr/>
        </p:nvGraphicFramePr>
        <p:xfrm>
          <a:off x="1450975" y="1139825"/>
          <a:ext cx="338138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" imgW="152400" imgH="405765" progId="Equation.DSMT4">
                  <p:embed/>
                </p:oleObj>
              </mc:Choice>
              <mc:Fallback>
                <p:oleObj name="" r:id="rId1" imgW="152400" imgH="405765" progId="Equation.DSMT4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50975" y="1139825"/>
                        <a:ext cx="338138" cy="900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矩形 4"/>
          <p:cNvSpPr/>
          <p:nvPr/>
        </p:nvSpPr>
        <p:spPr bwMode="auto">
          <a:xfrm>
            <a:off x="5795963" y="2284413"/>
            <a:ext cx="2663825" cy="1223963"/>
          </a:xfrm>
          <a:prstGeom prst="rect">
            <a:avLst/>
          </a:prstGeom>
          <a:pattFill prst="horzBrick">
            <a:fgClr>
              <a:srgbClr val="FFCC99"/>
            </a:fgClr>
            <a:bgClr>
              <a:schemeClr val="bg1"/>
            </a:bgClr>
          </a:patt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5795963" y="2284413"/>
            <a:ext cx="892175" cy="1223963"/>
          </a:xfrm>
          <a:prstGeom prst="rect">
            <a:avLst/>
          </a:prstGeom>
          <a:solidFill>
            <a:srgbClr val="FFCC99">
              <a:alpha val="69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6688138" y="2284413"/>
            <a:ext cx="0" cy="12239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直接连接符 10"/>
          <p:cNvCxnSpPr/>
          <p:nvPr/>
        </p:nvCxnSpPr>
        <p:spPr>
          <a:xfrm>
            <a:off x="7596188" y="2284413"/>
            <a:ext cx="0" cy="12239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TextBox 11"/>
          <p:cNvSpPr txBox="1"/>
          <p:nvPr/>
        </p:nvSpPr>
        <p:spPr>
          <a:xfrm>
            <a:off x="6011863" y="2500313"/>
            <a:ext cx="792162" cy="7080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?</a:t>
            </a:r>
            <a:endParaRPr lang="zh-CN" altLang="en-US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877050" y="3508375"/>
            <a:ext cx="950913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20m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endParaRPr kumimoji="0" lang="en-US" altLang="zh-CN" sz="2800" b="1" i="0" u="none" strike="noStrike" kern="1200" cap="none" spc="0" normalizeH="0" baseline="30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1368425" y="3684588"/>
            <a:ext cx="5886450" cy="896937"/>
            <a:chOff x="2652648" y="3608652"/>
            <a:chExt cx="5886053" cy="896403"/>
          </a:xfrm>
        </p:grpSpPr>
        <p:sp>
          <p:nvSpPr>
            <p:cNvPr id="17" name="矩形 16"/>
            <p:cNvSpPr/>
            <p:nvPr/>
          </p:nvSpPr>
          <p:spPr>
            <a:xfrm>
              <a:off x="2652648" y="3760961"/>
              <a:ext cx="5886053" cy="52165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  <a:cs typeface="黑体" panose="02010609060101010101" pitchFamily="49" charset="-122"/>
                </a:rPr>
                <a:t>答：已经刷完的面积是    平方米。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endParaRPr>
            </a:p>
          </p:txBody>
        </p:sp>
        <p:graphicFrame>
          <p:nvGraphicFramePr>
            <p:cNvPr id="57355" name="对象 17"/>
            <p:cNvGraphicFramePr>
              <a:graphicFrameLocks noChangeAspect="1"/>
            </p:cNvGraphicFramePr>
            <p:nvPr/>
          </p:nvGraphicFramePr>
          <p:xfrm>
            <a:off x="6417806" y="3608652"/>
            <a:ext cx="504998" cy="8964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9" name="" r:id="rId3" imgW="228600" imgH="406400" progId="Equation.DSMT4">
                    <p:embed/>
                  </p:oleObj>
                </mc:Choice>
                <mc:Fallback>
                  <p:oleObj name="" r:id="rId3" imgW="228600" imgH="406400" progId="Equation.DSMT4">
                    <p:embed/>
                    <p:pic>
                      <p:nvPicPr>
                        <p:cNvPr id="0" name="图片 309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417806" y="3608652"/>
                          <a:ext cx="504998" cy="89640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组合 2"/>
          <p:cNvGrpSpPr/>
          <p:nvPr/>
        </p:nvGrpSpPr>
        <p:grpSpPr>
          <a:xfrm>
            <a:off x="1577975" y="2370138"/>
            <a:ext cx="3805238" cy="1036637"/>
            <a:chOff x="2485" y="3733"/>
            <a:chExt cx="5993" cy="1632"/>
          </a:xfrm>
        </p:grpSpPr>
        <p:graphicFrame>
          <p:nvGraphicFramePr>
            <p:cNvPr id="57357" name="对象 13"/>
            <p:cNvGraphicFramePr>
              <a:graphicFrameLocks noChangeAspect="1"/>
            </p:cNvGraphicFramePr>
            <p:nvPr/>
          </p:nvGraphicFramePr>
          <p:xfrm>
            <a:off x="2485" y="3732"/>
            <a:ext cx="1685" cy="16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" r:id="rId5" imgW="419100" imgH="406400" progId="Equation.DSMT4">
                    <p:embed/>
                  </p:oleObj>
                </mc:Choice>
                <mc:Fallback>
                  <p:oleObj name="" r:id="rId5" imgW="419100" imgH="406400" progId="Equation.DSMT4">
                    <p:embed/>
                    <p:pic>
                      <p:nvPicPr>
                        <p:cNvPr id="0" name="图片 309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85" y="3732"/>
                          <a:ext cx="1685" cy="163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358" name="对象 14"/>
            <p:cNvGraphicFramePr>
              <a:graphicFrameLocks noChangeAspect="1"/>
            </p:cNvGraphicFramePr>
            <p:nvPr/>
          </p:nvGraphicFramePr>
          <p:xfrm>
            <a:off x="4255" y="3802"/>
            <a:ext cx="1270" cy="15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0" name="" r:id="rId7" imgW="330200" imgH="406400" progId="Equation.DSMT4">
                    <p:embed/>
                  </p:oleObj>
                </mc:Choice>
                <mc:Fallback>
                  <p:oleObj name="" r:id="rId7" imgW="330200" imgH="406400" progId="Equation.DSMT4">
                    <p:embed/>
                    <p:pic>
                      <p:nvPicPr>
                        <p:cNvPr id="0" name="图片 3099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255" y="3802"/>
                          <a:ext cx="1270" cy="156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359" name="文本框 6"/>
            <p:cNvSpPr txBox="1"/>
            <p:nvPr/>
          </p:nvSpPr>
          <p:spPr>
            <a:xfrm>
              <a:off x="5207" y="4262"/>
              <a:ext cx="327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（平方米）</a:t>
              </a:r>
              <a:endPara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57360" name="文本框 2"/>
          <p:cNvSpPr txBox="1"/>
          <p:nvPr/>
        </p:nvSpPr>
        <p:spPr>
          <a:xfrm>
            <a:off x="2720975" y="241300"/>
            <a:ext cx="4054475" cy="3984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P5  “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上面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做一做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T3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zh-CN" altLang="en-US" sz="2000" b="1">
              <a:solidFill>
                <a:srgbClr val="FF877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8369" name="组合 2"/>
          <p:cNvGrpSpPr/>
          <p:nvPr/>
        </p:nvGrpSpPr>
        <p:grpSpPr>
          <a:xfrm>
            <a:off x="0" y="-20637"/>
            <a:ext cx="2209800" cy="506412"/>
            <a:chOff x="0" y="1"/>
            <a:chExt cx="3480" cy="796"/>
          </a:xfrm>
        </p:grpSpPr>
        <p:sp>
          <p:nvSpPr>
            <p:cNvPr id="10" name="平行四边形 9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2" name="平行四边形 1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58372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巩固运用</a:t>
              </a:r>
              <a:endParaRPr lang="en-US" altLang="zh-CN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58373" name="文本框 4"/>
          <p:cNvSpPr txBox="1"/>
          <p:nvPr/>
        </p:nvSpPr>
        <p:spPr>
          <a:xfrm>
            <a:off x="409575" y="865188"/>
            <a:ext cx="643255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1.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）     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t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的     是多少吨？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58374" name="组合 37"/>
          <p:cNvGrpSpPr/>
          <p:nvPr/>
        </p:nvGrpSpPr>
        <p:grpSpPr>
          <a:xfrm>
            <a:off x="1563688" y="619125"/>
            <a:ext cx="627062" cy="939800"/>
            <a:chOff x="1513" y="1914"/>
            <a:chExt cx="987" cy="1482"/>
          </a:xfrm>
        </p:grpSpPr>
        <p:sp>
          <p:nvSpPr>
            <p:cNvPr id="58375" name="文本框 38"/>
            <p:cNvSpPr txBox="1"/>
            <p:nvPr/>
          </p:nvSpPr>
          <p:spPr>
            <a:xfrm>
              <a:off x="1518" y="1914"/>
              <a:ext cx="981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58376" name="文本框 39"/>
            <p:cNvSpPr txBox="1"/>
            <p:nvPr/>
          </p:nvSpPr>
          <p:spPr>
            <a:xfrm>
              <a:off x="1513" y="2572"/>
              <a:ext cx="987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4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13" name="直接连接符 12"/>
            <p:cNvCxnSpPr/>
            <p:nvPr/>
          </p:nvCxnSpPr>
          <p:spPr>
            <a:xfrm flipV="1">
              <a:off x="1524" y="2667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378" name="组合 37"/>
          <p:cNvGrpSpPr/>
          <p:nvPr/>
        </p:nvGrpSpPr>
        <p:grpSpPr>
          <a:xfrm>
            <a:off x="2566988" y="627063"/>
            <a:ext cx="627062" cy="939800"/>
            <a:chOff x="1513" y="1914"/>
            <a:chExt cx="987" cy="1482"/>
          </a:xfrm>
        </p:grpSpPr>
        <p:sp>
          <p:nvSpPr>
            <p:cNvPr id="58379" name="文本框 38"/>
            <p:cNvSpPr txBox="1"/>
            <p:nvPr/>
          </p:nvSpPr>
          <p:spPr>
            <a:xfrm>
              <a:off x="1518" y="1914"/>
              <a:ext cx="981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58380" name="文本框 39"/>
            <p:cNvSpPr txBox="1"/>
            <p:nvPr/>
          </p:nvSpPr>
          <p:spPr>
            <a:xfrm>
              <a:off x="1513" y="2572"/>
              <a:ext cx="987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5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25" name="直接连接符 24"/>
            <p:cNvCxnSpPr/>
            <p:nvPr/>
          </p:nvCxnSpPr>
          <p:spPr>
            <a:xfrm flipV="1">
              <a:off x="1524" y="2667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组合 2"/>
          <p:cNvGrpSpPr/>
          <p:nvPr/>
        </p:nvGrpSpPr>
        <p:grpSpPr>
          <a:xfrm>
            <a:off x="2039938" y="1638300"/>
            <a:ext cx="3397250" cy="957263"/>
            <a:chOff x="3212" y="2581"/>
            <a:chExt cx="5350" cy="1506"/>
          </a:xfrm>
        </p:grpSpPr>
        <p:grpSp>
          <p:nvGrpSpPr>
            <p:cNvPr id="58383" name="组合 51"/>
            <p:cNvGrpSpPr/>
            <p:nvPr/>
          </p:nvGrpSpPr>
          <p:grpSpPr>
            <a:xfrm>
              <a:off x="3212" y="2602"/>
              <a:ext cx="2410" cy="1485"/>
              <a:chOff x="3212" y="2603"/>
              <a:chExt cx="2409" cy="1484"/>
            </a:xfrm>
          </p:grpSpPr>
          <p:grpSp>
            <p:nvGrpSpPr>
              <p:cNvPr id="58384" name="组合 37"/>
              <p:cNvGrpSpPr/>
              <p:nvPr/>
            </p:nvGrpSpPr>
            <p:grpSpPr>
              <a:xfrm>
                <a:off x="3212" y="2603"/>
                <a:ext cx="987" cy="1478"/>
                <a:chOff x="1513" y="1914"/>
                <a:chExt cx="987" cy="1481"/>
              </a:xfrm>
            </p:grpSpPr>
            <p:sp>
              <p:nvSpPr>
                <p:cNvPr id="58385" name="文本框 38"/>
                <p:cNvSpPr txBox="1"/>
                <p:nvPr/>
              </p:nvSpPr>
              <p:spPr>
                <a:xfrm>
                  <a:off x="1518" y="1914"/>
                  <a:ext cx="981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58386" name="文本框 39"/>
                <p:cNvSpPr txBox="1"/>
                <p:nvPr/>
              </p:nvSpPr>
              <p:spPr>
                <a:xfrm>
                  <a:off x="1513" y="2572"/>
                  <a:ext cx="987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4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cxnSp>
              <p:nvCxnSpPr>
                <p:cNvPr id="30" name="直接连接符 29"/>
                <p:cNvCxnSpPr/>
                <p:nvPr/>
              </p:nvCxnSpPr>
              <p:spPr>
                <a:xfrm flipV="1">
                  <a:off x="1524" y="2667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388" name="组合 37"/>
              <p:cNvGrpSpPr/>
              <p:nvPr/>
            </p:nvGrpSpPr>
            <p:grpSpPr>
              <a:xfrm>
                <a:off x="4591" y="2619"/>
                <a:ext cx="1030" cy="1467"/>
                <a:chOff x="1502" y="1969"/>
                <a:chExt cx="1030" cy="1470"/>
              </a:xfrm>
            </p:grpSpPr>
            <p:sp>
              <p:nvSpPr>
                <p:cNvPr id="58389" name="文本框 38"/>
                <p:cNvSpPr txBox="1"/>
                <p:nvPr/>
              </p:nvSpPr>
              <p:spPr>
                <a:xfrm>
                  <a:off x="1551" y="1969"/>
                  <a:ext cx="981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58390" name="文本框 39"/>
                <p:cNvSpPr txBox="1"/>
                <p:nvPr/>
              </p:nvSpPr>
              <p:spPr>
                <a:xfrm>
                  <a:off x="1524" y="2616"/>
                  <a:ext cx="987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cxnSp>
              <p:nvCxnSpPr>
                <p:cNvPr id="34" name="直接连接符 33"/>
                <p:cNvCxnSpPr/>
                <p:nvPr/>
              </p:nvCxnSpPr>
              <p:spPr>
                <a:xfrm flipV="1">
                  <a:off x="1502" y="2711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392" name="文本框 34"/>
              <p:cNvSpPr txBox="1"/>
              <p:nvPr/>
            </p:nvSpPr>
            <p:spPr>
              <a:xfrm>
                <a:off x="3751" y="3053"/>
                <a:ext cx="449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×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58393" name="组合 53"/>
            <p:cNvGrpSpPr/>
            <p:nvPr/>
          </p:nvGrpSpPr>
          <p:grpSpPr>
            <a:xfrm>
              <a:off x="5403" y="2581"/>
              <a:ext cx="3159" cy="1480"/>
              <a:chOff x="7948" y="2646"/>
              <a:chExt cx="3160" cy="1477"/>
            </a:xfrm>
          </p:grpSpPr>
          <p:sp>
            <p:nvSpPr>
              <p:cNvPr id="58394" name="文本框 45"/>
              <p:cNvSpPr txBox="1"/>
              <p:nvPr/>
            </p:nvSpPr>
            <p:spPr>
              <a:xfrm>
                <a:off x="7948" y="3061"/>
                <a:ext cx="1354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=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grpSp>
            <p:nvGrpSpPr>
              <p:cNvPr id="58395" name="组合 37"/>
              <p:cNvGrpSpPr/>
              <p:nvPr/>
            </p:nvGrpSpPr>
            <p:grpSpPr>
              <a:xfrm>
                <a:off x="8610" y="2646"/>
                <a:ext cx="1105" cy="1477"/>
                <a:chOff x="1394" y="1914"/>
                <a:chExt cx="1105" cy="1480"/>
              </a:xfrm>
            </p:grpSpPr>
            <p:sp>
              <p:nvSpPr>
                <p:cNvPr id="58396" name="文本框 38"/>
                <p:cNvSpPr txBox="1"/>
                <p:nvPr/>
              </p:nvSpPr>
              <p:spPr>
                <a:xfrm>
                  <a:off x="1518" y="1914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58397" name="文本框 39"/>
                <p:cNvSpPr txBox="1"/>
                <p:nvPr/>
              </p:nvSpPr>
              <p:spPr>
                <a:xfrm>
                  <a:off x="1394" y="2572"/>
                  <a:ext cx="987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20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cxnSp>
              <p:nvCxnSpPr>
                <p:cNvPr id="50" name="直接连接符 49"/>
                <p:cNvCxnSpPr/>
                <p:nvPr/>
              </p:nvCxnSpPr>
              <p:spPr>
                <a:xfrm flipV="1">
                  <a:off x="1524" y="2667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399" name="文本框 50"/>
              <p:cNvSpPr txBox="1"/>
              <p:nvPr/>
            </p:nvSpPr>
            <p:spPr>
              <a:xfrm>
                <a:off x="9219" y="3023"/>
                <a:ext cx="1889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（吨）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</p:grpSp>
      </p:grpSp>
      <p:sp>
        <p:nvSpPr>
          <p:cNvPr id="58400" name="文本框 54"/>
          <p:cNvSpPr txBox="1"/>
          <p:nvPr/>
        </p:nvSpPr>
        <p:spPr>
          <a:xfrm>
            <a:off x="409575" y="2813050"/>
            <a:ext cx="643255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  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）    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m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的      是多少米？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58401" name="组合 37"/>
          <p:cNvGrpSpPr/>
          <p:nvPr/>
        </p:nvGrpSpPr>
        <p:grpSpPr>
          <a:xfrm>
            <a:off x="1473200" y="2597150"/>
            <a:ext cx="627063" cy="938213"/>
            <a:chOff x="1513" y="1914"/>
            <a:chExt cx="987" cy="1480"/>
          </a:xfrm>
        </p:grpSpPr>
        <p:sp>
          <p:nvSpPr>
            <p:cNvPr id="58402" name="文本框 38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58403" name="文本框 39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8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59" name="直接连接符 58"/>
            <p:cNvCxnSpPr/>
            <p:nvPr/>
          </p:nvCxnSpPr>
          <p:spPr>
            <a:xfrm>
              <a:off x="1524" y="2667"/>
              <a:ext cx="53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405" name="组合 37"/>
          <p:cNvGrpSpPr/>
          <p:nvPr/>
        </p:nvGrpSpPr>
        <p:grpSpPr>
          <a:xfrm>
            <a:off x="2641600" y="2605088"/>
            <a:ext cx="627063" cy="938212"/>
            <a:chOff x="1513" y="1914"/>
            <a:chExt cx="987" cy="1480"/>
          </a:xfrm>
        </p:grpSpPr>
        <p:sp>
          <p:nvSpPr>
            <p:cNvPr id="58406" name="文本框 38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58407" name="文本框 39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4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63" name="直接连接符 62"/>
            <p:cNvCxnSpPr/>
            <p:nvPr/>
          </p:nvCxnSpPr>
          <p:spPr>
            <a:xfrm>
              <a:off x="1524" y="2667"/>
              <a:ext cx="569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组合 4"/>
          <p:cNvGrpSpPr/>
          <p:nvPr/>
        </p:nvGrpSpPr>
        <p:grpSpPr>
          <a:xfrm>
            <a:off x="2016125" y="3592513"/>
            <a:ext cx="3076575" cy="944562"/>
            <a:chOff x="3175" y="5658"/>
            <a:chExt cx="4846" cy="1486"/>
          </a:xfrm>
        </p:grpSpPr>
        <p:grpSp>
          <p:nvGrpSpPr>
            <p:cNvPr id="58410" name="组合 63"/>
            <p:cNvGrpSpPr/>
            <p:nvPr/>
          </p:nvGrpSpPr>
          <p:grpSpPr>
            <a:xfrm>
              <a:off x="3175" y="5657"/>
              <a:ext cx="2407" cy="1487"/>
              <a:chOff x="3213" y="2603"/>
              <a:chExt cx="2409" cy="1485"/>
            </a:xfrm>
          </p:grpSpPr>
          <p:grpSp>
            <p:nvGrpSpPr>
              <p:cNvPr id="58411" name="组合 37"/>
              <p:cNvGrpSpPr/>
              <p:nvPr/>
            </p:nvGrpSpPr>
            <p:grpSpPr>
              <a:xfrm>
                <a:off x="3213" y="2603"/>
                <a:ext cx="987" cy="1479"/>
                <a:chOff x="1513" y="1914"/>
                <a:chExt cx="987" cy="1481"/>
              </a:xfrm>
            </p:grpSpPr>
            <p:sp>
              <p:nvSpPr>
                <p:cNvPr id="58412" name="文本框 38"/>
                <p:cNvSpPr txBox="1"/>
                <p:nvPr/>
              </p:nvSpPr>
              <p:spPr>
                <a:xfrm>
                  <a:off x="1518" y="1914"/>
                  <a:ext cx="981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58413" name="文本框 39"/>
                <p:cNvSpPr txBox="1"/>
                <p:nvPr/>
              </p:nvSpPr>
              <p:spPr>
                <a:xfrm>
                  <a:off x="1513" y="2572"/>
                  <a:ext cx="987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8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cxnSp>
              <p:nvCxnSpPr>
                <p:cNvPr id="68" name="直接连接符 67"/>
                <p:cNvCxnSpPr/>
                <p:nvPr/>
              </p:nvCxnSpPr>
              <p:spPr>
                <a:xfrm flipV="1">
                  <a:off x="1524" y="2667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415" name="组合 37"/>
              <p:cNvGrpSpPr/>
              <p:nvPr/>
            </p:nvGrpSpPr>
            <p:grpSpPr>
              <a:xfrm>
                <a:off x="4603" y="2619"/>
                <a:ext cx="1019" cy="1468"/>
                <a:chOff x="1513" y="1969"/>
                <a:chExt cx="1019" cy="1470"/>
              </a:xfrm>
            </p:grpSpPr>
            <p:sp>
              <p:nvSpPr>
                <p:cNvPr id="58416" name="文本框 38"/>
                <p:cNvSpPr txBox="1"/>
                <p:nvPr/>
              </p:nvSpPr>
              <p:spPr>
                <a:xfrm>
                  <a:off x="1551" y="1969"/>
                  <a:ext cx="981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58417" name="文本框 39"/>
                <p:cNvSpPr txBox="1"/>
                <p:nvPr/>
              </p:nvSpPr>
              <p:spPr>
                <a:xfrm>
                  <a:off x="1513" y="2616"/>
                  <a:ext cx="987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4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cxnSp>
              <p:nvCxnSpPr>
                <p:cNvPr id="72" name="直接连接符 71"/>
                <p:cNvCxnSpPr/>
                <p:nvPr/>
              </p:nvCxnSpPr>
              <p:spPr>
                <a:xfrm flipV="1">
                  <a:off x="1524" y="2711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419" name="文本框 72"/>
              <p:cNvSpPr txBox="1"/>
              <p:nvPr/>
            </p:nvSpPr>
            <p:spPr>
              <a:xfrm>
                <a:off x="3751" y="3053"/>
                <a:ext cx="449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×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58420" name="组合 79"/>
            <p:cNvGrpSpPr/>
            <p:nvPr/>
          </p:nvGrpSpPr>
          <p:grpSpPr>
            <a:xfrm>
              <a:off x="5299" y="5751"/>
              <a:ext cx="2722" cy="1380"/>
              <a:chOff x="7948" y="2788"/>
              <a:chExt cx="2724" cy="1382"/>
            </a:xfrm>
          </p:grpSpPr>
          <p:sp>
            <p:nvSpPr>
              <p:cNvPr id="58421" name="文本框 80"/>
              <p:cNvSpPr txBox="1"/>
              <p:nvPr/>
            </p:nvSpPr>
            <p:spPr>
              <a:xfrm>
                <a:off x="7948" y="3061"/>
                <a:ext cx="1354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=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grpSp>
            <p:nvGrpSpPr>
              <p:cNvPr id="58422" name="组合 37"/>
              <p:cNvGrpSpPr/>
              <p:nvPr/>
            </p:nvGrpSpPr>
            <p:grpSpPr>
              <a:xfrm>
                <a:off x="8611" y="2788"/>
                <a:ext cx="1083" cy="1381"/>
                <a:chOff x="1394" y="2057"/>
                <a:chExt cx="1083" cy="1383"/>
              </a:xfrm>
            </p:grpSpPr>
            <p:sp>
              <p:nvSpPr>
                <p:cNvPr id="58423" name="文本框 38"/>
                <p:cNvSpPr txBox="1"/>
                <p:nvPr/>
              </p:nvSpPr>
              <p:spPr>
                <a:xfrm>
                  <a:off x="1496" y="2057"/>
                  <a:ext cx="981" cy="82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9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58424" name="文本框 39"/>
                <p:cNvSpPr txBox="1"/>
                <p:nvPr/>
              </p:nvSpPr>
              <p:spPr>
                <a:xfrm>
                  <a:off x="1394" y="2616"/>
                  <a:ext cx="987" cy="82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32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cxnSp>
              <p:nvCxnSpPr>
                <p:cNvPr id="85" name="直接连接符 84"/>
                <p:cNvCxnSpPr/>
                <p:nvPr/>
              </p:nvCxnSpPr>
              <p:spPr>
                <a:xfrm flipV="1">
                  <a:off x="1436" y="2755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426" name="文本框 85"/>
              <p:cNvSpPr txBox="1"/>
              <p:nvPr/>
            </p:nvSpPr>
            <p:spPr>
              <a:xfrm>
                <a:off x="9137" y="3151"/>
                <a:ext cx="1535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（米）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</p:grpSp>
      </p:grpSp>
      <p:sp>
        <p:nvSpPr>
          <p:cNvPr id="58427" name="文本框 2"/>
          <p:cNvSpPr txBox="1"/>
          <p:nvPr/>
        </p:nvSpPr>
        <p:spPr>
          <a:xfrm>
            <a:off x="3532188" y="123825"/>
            <a:ext cx="2447925" cy="3984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P6  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练习一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T4)</a:t>
            </a:r>
            <a:endParaRPr lang="en-US" altLang="zh-CN" sz="2000" b="1">
              <a:solidFill>
                <a:srgbClr val="FF877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7" name="文本框 3"/>
          <p:cNvSpPr txBox="1"/>
          <p:nvPr/>
        </p:nvSpPr>
        <p:spPr>
          <a:xfrm>
            <a:off x="428625" y="711200"/>
            <a:ext cx="8537575" cy="13404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2.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取某种农药       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kg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，加水稀释后可喷洒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公顷的菜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>
              <a:lnSpc>
                <a:spcPct val="19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  地。喷洒       公顷菜地需要多少千克农药？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60418" name="组合 37"/>
          <p:cNvGrpSpPr/>
          <p:nvPr/>
        </p:nvGrpSpPr>
        <p:grpSpPr>
          <a:xfrm>
            <a:off x="2663825" y="514350"/>
            <a:ext cx="627063" cy="939800"/>
            <a:chOff x="1513" y="1914"/>
            <a:chExt cx="987" cy="1482"/>
          </a:xfrm>
        </p:grpSpPr>
        <p:sp>
          <p:nvSpPr>
            <p:cNvPr id="60419" name="文本框 38"/>
            <p:cNvSpPr txBox="1"/>
            <p:nvPr/>
          </p:nvSpPr>
          <p:spPr>
            <a:xfrm>
              <a:off x="1518" y="1914"/>
              <a:ext cx="981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60420" name="文本框 39"/>
            <p:cNvSpPr txBox="1"/>
            <p:nvPr/>
          </p:nvSpPr>
          <p:spPr>
            <a:xfrm>
              <a:off x="1513" y="2572"/>
              <a:ext cx="987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13" name="直接连接符 12"/>
            <p:cNvCxnSpPr/>
            <p:nvPr/>
          </p:nvCxnSpPr>
          <p:spPr>
            <a:xfrm flipV="1">
              <a:off x="1524" y="2667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422" name="组合 37"/>
          <p:cNvGrpSpPr/>
          <p:nvPr/>
        </p:nvGrpSpPr>
        <p:grpSpPr>
          <a:xfrm>
            <a:off x="2249488" y="1228725"/>
            <a:ext cx="627062" cy="939800"/>
            <a:chOff x="1513" y="1914"/>
            <a:chExt cx="987" cy="1480"/>
          </a:xfrm>
        </p:grpSpPr>
        <p:sp>
          <p:nvSpPr>
            <p:cNvPr id="60423" name="文本框 38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60424" name="文本框 39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5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18" name="直接连接符 17"/>
            <p:cNvCxnSpPr/>
            <p:nvPr/>
          </p:nvCxnSpPr>
          <p:spPr>
            <a:xfrm flipV="1">
              <a:off x="1524" y="2667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组合 1"/>
          <p:cNvGrpSpPr/>
          <p:nvPr/>
        </p:nvGrpSpPr>
        <p:grpSpPr>
          <a:xfrm>
            <a:off x="2579688" y="2424113"/>
            <a:ext cx="4225925" cy="958850"/>
            <a:chOff x="4063" y="3818"/>
            <a:chExt cx="6654" cy="1510"/>
          </a:xfrm>
        </p:grpSpPr>
        <p:grpSp>
          <p:nvGrpSpPr>
            <p:cNvPr id="60427" name="组合 63"/>
            <p:cNvGrpSpPr/>
            <p:nvPr/>
          </p:nvGrpSpPr>
          <p:grpSpPr>
            <a:xfrm>
              <a:off x="4063" y="3817"/>
              <a:ext cx="2375" cy="1495"/>
              <a:chOff x="3213" y="2603"/>
              <a:chExt cx="2377" cy="1497"/>
            </a:xfrm>
          </p:grpSpPr>
          <p:grpSp>
            <p:nvGrpSpPr>
              <p:cNvPr id="60428" name="组合 37"/>
              <p:cNvGrpSpPr/>
              <p:nvPr/>
            </p:nvGrpSpPr>
            <p:grpSpPr>
              <a:xfrm>
                <a:off x="3213" y="2603"/>
                <a:ext cx="987" cy="1480"/>
                <a:chOff x="1513" y="1914"/>
                <a:chExt cx="987" cy="1482"/>
              </a:xfrm>
            </p:grpSpPr>
            <p:sp>
              <p:nvSpPr>
                <p:cNvPr id="60429" name="文本框 38"/>
                <p:cNvSpPr txBox="1"/>
                <p:nvPr/>
              </p:nvSpPr>
              <p:spPr>
                <a:xfrm>
                  <a:off x="1518" y="1914"/>
                  <a:ext cx="981" cy="82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60430" name="文本框 39"/>
                <p:cNvSpPr txBox="1"/>
                <p:nvPr/>
              </p:nvSpPr>
              <p:spPr>
                <a:xfrm>
                  <a:off x="1513" y="2572"/>
                  <a:ext cx="987" cy="82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2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cxnSp>
              <p:nvCxnSpPr>
                <p:cNvPr id="68" name="直接连接符 67"/>
                <p:cNvCxnSpPr/>
                <p:nvPr/>
              </p:nvCxnSpPr>
              <p:spPr>
                <a:xfrm flipV="1">
                  <a:off x="1524" y="2667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432" name="组合 37"/>
              <p:cNvGrpSpPr/>
              <p:nvPr/>
            </p:nvGrpSpPr>
            <p:grpSpPr>
              <a:xfrm>
                <a:off x="4603" y="2619"/>
                <a:ext cx="987" cy="1480"/>
                <a:chOff x="1513" y="1969"/>
                <a:chExt cx="987" cy="1482"/>
              </a:xfrm>
            </p:grpSpPr>
            <p:sp>
              <p:nvSpPr>
                <p:cNvPr id="60433" name="文本框 38"/>
                <p:cNvSpPr txBox="1"/>
                <p:nvPr/>
              </p:nvSpPr>
              <p:spPr>
                <a:xfrm>
                  <a:off x="1518" y="1969"/>
                  <a:ext cx="981" cy="82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60434" name="文本框 39"/>
                <p:cNvSpPr txBox="1"/>
                <p:nvPr/>
              </p:nvSpPr>
              <p:spPr>
                <a:xfrm>
                  <a:off x="1513" y="2627"/>
                  <a:ext cx="987" cy="82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cxnSp>
              <p:nvCxnSpPr>
                <p:cNvPr id="72" name="直接连接符 71"/>
                <p:cNvCxnSpPr/>
                <p:nvPr/>
              </p:nvCxnSpPr>
              <p:spPr>
                <a:xfrm flipV="1">
                  <a:off x="1524" y="2740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436" name="文本框 72"/>
              <p:cNvSpPr txBox="1"/>
              <p:nvPr/>
            </p:nvSpPr>
            <p:spPr>
              <a:xfrm>
                <a:off x="3751" y="3053"/>
                <a:ext cx="449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×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60437" name="组合 79"/>
            <p:cNvGrpSpPr/>
            <p:nvPr/>
          </p:nvGrpSpPr>
          <p:grpSpPr>
            <a:xfrm>
              <a:off x="6386" y="3848"/>
              <a:ext cx="4330" cy="1480"/>
              <a:chOff x="7948" y="2711"/>
              <a:chExt cx="4330" cy="1481"/>
            </a:xfrm>
          </p:grpSpPr>
          <p:sp>
            <p:nvSpPr>
              <p:cNvPr id="60438" name="文本框 80"/>
              <p:cNvSpPr txBox="1"/>
              <p:nvPr/>
            </p:nvSpPr>
            <p:spPr>
              <a:xfrm>
                <a:off x="7948" y="3061"/>
                <a:ext cx="1354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=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grpSp>
            <p:nvGrpSpPr>
              <p:cNvPr id="60439" name="组合 37"/>
              <p:cNvGrpSpPr/>
              <p:nvPr/>
            </p:nvGrpSpPr>
            <p:grpSpPr>
              <a:xfrm>
                <a:off x="8620" y="2711"/>
                <a:ext cx="1096" cy="1480"/>
                <a:chOff x="1403" y="1980"/>
                <a:chExt cx="1096" cy="1482"/>
              </a:xfrm>
            </p:grpSpPr>
            <p:sp>
              <p:nvSpPr>
                <p:cNvPr id="60440" name="文本框 38"/>
                <p:cNvSpPr txBox="1"/>
                <p:nvPr/>
              </p:nvSpPr>
              <p:spPr>
                <a:xfrm>
                  <a:off x="1518" y="1980"/>
                  <a:ext cx="981" cy="82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60441" name="文本框 39"/>
                <p:cNvSpPr txBox="1"/>
                <p:nvPr/>
              </p:nvSpPr>
              <p:spPr>
                <a:xfrm>
                  <a:off x="1403" y="2638"/>
                  <a:ext cx="987" cy="82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黑体" panose="02010609060101010101" pitchFamily="49" charset="-122"/>
                    </a:rPr>
                    <a:t>10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endParaRPr>
                </a:p>
              </p:txBody>
            </p:sp>
            <p:cxnSp>
              <p:nvCxnSpPr>
                <p:cNvPr id="85" name="直接连接符 84"/>
                <p:cNvCxnSpPr/>
                <p:nvPr/>
              </p:nvCxnSpPr>
              <p:spPr>
                <a:xfrm flipV="1">
                  <a:off x="1524" y="2733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443" name="文本框 85"/>
              <p:cNvSpPr txBox="1"/>
              <p:nvPr/>
            </p:nvSpPr>
            <p:spPr>
              <a:xfrm>
                <a:off x="9457" y="3023"/>
                <a:ext cx="2821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（千克）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39" name="组合 38"/>
          <p:cNvGrpSpPr/>
          <p:nvPr/>
        </p:nvGrpSpPr>
        <p:grpSpPr>
          <a:xfrm>
            <a:off x="1098550" y="3592513"/>
            <a:ext cx="7867650" cy="939165"/>
            <a:chOff x="1772" y="5914"/>
            <a:chExt cx="12390" cy="1480"/>
          </a:xfrm>
        </p:grpSpPr>
        <p:sp>
          <p:nvSpPr>
            <p:cNvPr id="60445" name="文本框 28"/>
            <p:cNvSpPr txBox="1"/>
            <p:nvPr/>
          </p:nvSpPr>
          <p:spPr>
            <a:xfrm>
              <a:off x="1772" y="6245"/>
              <a:ext cx="12390" cy="8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答：喷洒   公顷菜地需要   千克农药。</a:t>
              </a:r>
              <a:endPara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grpSp>
          <p:nvGrpSpPr>
            <p:cNvPr id="60446" name="组合 37"/>
            <p:cNvGrpSpPr/>
            <p:nvPr/>
          </p:nvGrpSpPr>
          <p:grpSpPr>
            <a:xfrm>
              <a:off x="4261" y="5914"/>
              <a:ext cx="1042" cy="1480"/>
              <a:chOff x="1458" y="2013"/>
              <a:chExt cx="1042" cy="1483"/>
            </a:xfrm>
          </p:grpSpPr>
          <p:sp>
            <p:nvSpPr>
              <p:cNvPr id="60447" name="文本框 38"/>
              <p:cNvSpPr txBox="1"/>
              <p:nvPr/>
            </p:nvSpPr>
            <p:spPr>
              <a:xfrm>
                <a:off x="1518" y="2013"/>
                <a:ext cx="981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60448" name="文本框 39"/>
              <p:cNvSpPr txBox="1"/>
              <p:nvPr/>
            </p:nvSpPr>
            <p:spPr>
              <a:xfrm>
                <a:off x="1513" y="2673"/>
                <a:ext cx="987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33" name="直接连接符 32"/>
              <p:cNvCxnSpPr/>
              <p:nvPr/>
            </p:nvCxnSpPr>
            <p:spPr>
              <a:xfrm flipV="1">
                <a:off x="1458" y="2733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450" name="组合 37"/>
            <p:cNvGrpSpPr/>
            <p:nvPr/>
          </p:nvGrpSpPr>
          <p:grpSpPr>
            <a:xfrm>
              <a:off x="8431" y="5914"/>
              <a:ext cx="1117" cy="1480"/>
              <a:chOff x="787" y="1932"/>
              <a:chExt cx="1117" cy="1483"/>
            </a:xfrm>
          </p:grpSpPr>
          <p:sp>
            <p:nvSpPr>
              <p:cNvPr id="60451" name="文本框 38"/>
              <p:cNvSpPr txBox="1"/>
              <p:nvPr/>
            </p:nvSpPr>
            <p:spPr>
              <a:xfrm>
                <a:off x="923" y="1932"/>
                <a:ext cx="981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60452" name="文本框 39"/>
              <p:cNvSpPr txBox="1"/>
              <p:nvPr/>
            </p:nvSpPr>
            <p:spPr>
              <a:xfrm>
                <a:off x="787" y="2592"/>
                <a:ext cx="987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10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38" name="直接连接符 37"/>
              <p:cNvCxnSpPr/>
              <p:nvPr/>
            </p:nvCxnSpPr>
            <p:spPr>
              <a:xfrm flipV="1">
                <a:off x="846" y="2674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454" name="文本框 2"/>
          <p:cNvSpPr txBox="1"/>
          <p:nvPr/>
        </p:nvSpPr>
        <p:spPr>
          <a:xfrm>
            <a:off x="3532188" y="123825"/>
            <a:ext cx="2447925" cy="3984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P6  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练习一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T5)</a:t>
            </a:r>
            <a:endParaRPr lang="en-US" altLang="zh-CN" sz="2000" b="1">
              <a:solidFill>
                <a:srgbClr val="FF877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2465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62468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62469" name="图片 8" descr="老师3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407150" y="1998663"/>
            <a:ext cx="1592263" cy="25923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9FDC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62471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4000" b="1">
                <a:latin typeface="楷体" panose="02010609060101010101" pitchFamily="49" charset="-122"/>
                <a:ea typeface="楷体" panose="02010609060101010101" pitchFamily="49" charset="-122"/>
              </a:rPr>
              <a:t>通过这节课的学习，</a:t>
            </a:r>
            <a:endParaRPr lang="zh-CN" altLang="en-US" sz="40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000" b="1">
                <a:latin typeface="楷体" panose="02010609060101010101" pitchFamily="49" charset="-122"/>
                <a:ea typeface="楷体" panose="02010609060101010101" pitchFamily="49" charset="-122"/>
              </a:rPr>
              <a:t>你有什么收获</a:t>
            </a:r>
            <a:r>
              <a:rPr lang="en-US" altLang="zh-CN" sz="4000" b="1">
                <a:latin typeface="楷体" panose="02010609060101010101" pitchFamily="49" charset="-122"/>
                <a:ea typeface="楷体" panose="02010609060101010101" pitchFamily="49" charset="-122"/>
              </a:rPr>
              <a:t>?</a:t>
            </a:r>
            <a:endParaRPr lang="en-US" altLang="zh-CN" sz="40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3" name="文本框 22"/>
          <p:cNvSpPr txBox="1"/>
          <p:nvPr/>
        </p:nvSpPr>
        <p:spPr>
          <a:xfrm>
            <a:off x="779463" y="1901825"/>
            <a:ext cx="4081462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10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×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38914" name="文本框 22"/>
          <p:cNvSpPr txBox="1"/>
          <p:nvPr/>
        </p:nvSpPr>
        <p:spPr>
          <a:xfrm>
            <a:off x="4986338" y="1892300"/>
            <a:ext cx="139065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38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×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38915" name="组合 37"/>
          <p:cNvGrpSpPr/>
          <p:nvPr/>
        </p:nvGrpSpPr>
        <p:grpSpPr>
          <a:xfrm>
            <a:off x="5794375" y="1660525"/>
            <a:ext cx="1150938" cy="1009650"/>
            <a:chOff x="1258" y="1803"/>
            <a:chExt cx="1811" cy="1591"/>
          </a:xfrm>
        </p:grpSpPr>
        <p:sp>
          <p:nvSpPr>
            <p:cNvPr id="38916" name="文本框 38"/>
            <p:cNvSpPr txBox="1"/>
            <p:nvPr/>
          </p:nvSpPr>
          <p:spPr>
            <a:xfrm>
              <a:off x="1497" y="1803"/>
              <a:ext cx="157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4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38917" name="文本框 39"/>
            <p:cNvSpPr txBox="1"/>
            <p:nvPr/>
          </p:nvSpPr>
          <p:spPr>
            <a:xfrm>
              <a:off x="1258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19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35" name="直接连接符 34"/>
            <p:cNvCxnSpPr/>
            <p:nvPr/>
          </p:nvCxnSpPr>
          <p:spPr>
            <a:xfrm flipV="1">
              <a:off x="1493" y="2631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919" name="文本框 31"/>
          <p:cNvSpPr txBox="1"/>
          <p:nvPr/>
        </p:nvSpPr>
        <p:spPr>
          <a:xfrm>
            <a:off x="5427663" y="3375025"/>
            <a:ext cx="1865312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×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51</a:t>
            </a:r>
            <a:endParaRPr lang="en-US" altLang="zh-CN" sz="28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38920" name="内容占位符 1"/>
          <p:cNvSpPr>
            <a:spLocks noGrp="1"/>
          </p:cNvSpPr>
          <p:nvPr/>
        </p:nvSpPr>
        <p:spPr>
          <a:xfrm>
            <a:off x="498475" y="1098550"/>
            <a:ext cx="1333500" cy="47148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eaLnBrk="0" latinLnBrk="1" hangingPunct="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计算。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2144713" y="1873250"/>
            <a:ext cx="1130300" cy="522288"/>
            <a:chOff x="3377" y="2830"/>
            <a:chExt cx="1782" cy="822"/>
          </a:xfrm>
        </p:grpSpPr>
        <p:sp>
          <p:nvSpPr>
            <p:cNvPr id="38922" name="TextBox 3"/>
            <p:cNvSpPr txBox="1"/>
            <p:nvPr/>
          </p:nvSpPr>
          <p:spPr>
            <a:xfrm>
              <a:off x="3377" y="2830"/>
              <a:ext cx="79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=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38923" name="TextBox 15"/>
            <p:cNvSpPr txBox="1"/>
            <p:nvPr/>
          </p:nvSpPr>
          <p:spPr>
            <a:xfrm>
              <a:off x="3782" y="2830"/>
              <a:ext cx="137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4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2160588" y="3375025"/>
            <a:ext cx="1125537" cy="527050"/>
            <a:chOff x="3385" y="4289"/>
            <a:chExt cx="1774" cy="830"/>
          </a:xfrm>
        </p:grpSpPr>
        <p:sp>
          <p:nvSpPr>
            <p:cNvPr id="38925" name="TextBox 8"/>
            <p:cNvSpPr txBox="1"/>
            <p:nvPr/>
          </p:nvSpPr>
          <p:spPr>
            <a:xfrm>
              <a:off x="3385" y="4297"/>
              <a:ext cx="79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=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38926" name="TextBox 18"/>
            <p:cNvSpPr txBox="1"/>
            <p:nvPr/>
          </p:nvSpPr>
          <p:spPr>
            <a:xfrm>
              <a:off x="3782" y="4289"/>
              <a:ext cx="137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35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38927" name="组合 37"/>
          <p:cNvGrpSpPr/>
          <p:nvPr/>
        </p:nvGrpSpPr>
        <p:grpSpPr>
          <a:xfrm>
            <a:off x="1736725" y="1670050"/>
            <a:ext cx="1001713" cy="1009650"/>
            <a:chOff x="1493" y="1803"/>
            <a:chExt cx="1576" cy="1591"/>
          </a:xfrm>
        </p:grpSpPr>
        <p:sp>
          <p:nvSpPr>
            <p:cNvPr id="38928" name="文本框 38"/>
            <p:cNvSpPr txBox="1"/>
            <p:nvPr/>
          </p:nvSpPr>
          <p:spPr>
            <a:xfrm>
              <a:off x="1497" y="1803"/>
              <a:ext cx="157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38929" name="文本框 39"/>
            <p:cNvSpPr txBox="1"/>
            <p:nvPr/>
          </p:nvSpPr>
          <p:spPr>
            <a:xfrm>
              <a:off x="1496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5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27" name="直接连接符 26"/>
            <p:cNvCxnSpPr/>
            <p:nvPr/>
          </p:nvCxnSpPr>
          <p:spPr>
            <a:xfrm flipV="1">
              <a:off x="1493" y="2631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931" name="组合 37"/>
          <p:cNvGrpSpPr/>
          <p:nvPr/>
        </p:nvGrpSpPr>
        <p:grpSpPr>
          <a:xfrm>
            <a:off x="928688" y="3101975"/>
            <a:ext cx="1001712" cy="1009650"/>
            <a:chOff x="1493" y="1803"/>
            <a:chExt cx="1576" cy="1591"/>
          </a:xfrm>
        </p:grpSpPr>
        <p:sp>
          <p:nvSpPr>
            <p:cNvPr id="38932" name="文本框 38"/>
            <p:cNvSpPr txBox="1"/>
            <p:nvPr/>
          </p:nvSpPr>
          <p:spPr>
            <a:xfrm>
              <a:off x="1497" y="1803"/>
              <a:ext cx="157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5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38933" name="文本框 39"/>
            <p:cNvSpPr txBox="1"/>
            <p:nvPr/>
          </p:nvSpPr>
          <p:spPr>
            <a:xfrm>
              <a:off x="1496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6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31" name="直接连接符 30"/>
            <p:cNvCxnSpPr/>
            <p:nvPr/>
          </p:nvCxnSpPr>
          <p:spPr>
            <a:xfrm flipV="1">
              <a:off x="1493" y="2631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935" name="文本框 31"/>
          <p:cNvSpPr txBox="1"/>
          <p:nvPr/>
        </p:nvSpPr>
        <p:spPr>
          <a:xfrm>
            <a:off x="1287463" y="3367088"/>
            <a:ext cx="1173162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×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42</a:t>
            </a:r>
            <a:endParaRPr lang="en-US" altLang="zh-CN" sz="28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38936" name="组合 10"/>
          <p:cNvGrpSpPr/>
          <p:nvPr/>
        </p:nvGrpSpPr>
        <p:grpSpPr>
          <a:xfrm>
            <a:off x="0" y="0"/>
            <a:ext cx="2209800" cy="922338"/>
            <a:chOff x="0" y="1"/>
            <a:chExt cx="3480" cy="1451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" name="平行四边形 2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8939" name="文本框 62"/>
            <p:cNvSpPr txBox="1"/>
            <p:nvPr/>
          </p:nvSpPr>
          <p:spPr>
            <a:xfrm>
              <a:off x="502" y="1"/>
              <a:ext cx="2534" cy="145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复习导入入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6357938" y="1927225"/>
            <a:ext cx="1179512" cy="549275"/>
            <a:chOff x="3377" y="2830"/>
            <a:chExt cx="1859" cy="866"/>
          </a:xfrm>
        </p:grpSpPr>
        <p:sp>
          <p:nvSpPr>
            <p:cNvPr id="38941" name="TextBox 3"/>
            <p:cNvSpPr txBox="1"/>
            <p:nvPr/>
          </p:nvSpPr>
          <p:spPr>
            <a:xfrm>
              <a:off x="3377" y="2830"/>
              <a:ext cx="79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=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38942" name="TextBox 15"/>
            <p:cNvSpPr txBox="1"/>
            <p:nvPr/>
          </p:nvSpPr>
          <p:spPr>
            <a:xfrm>
              <a:off x="3859" y="2874"/>
              <a:ext cx="137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8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6280150" y="3367088"/>
            <a:ext cx="1127125" cy="538162"/>
            <a:chOff x="3385" y="4297"/>
            <a:chExt cx="1774" cy="849"/>
          </a:xfrm>
        </p:grpSpPr>
        <p:sp>
          <p:nvSpPr>
            <p:cNvPr id="38944" name="TextBox 8"/>
            <p:cNvSpPr txBox="1"/>
            <p:nvPr/>
          </p:nvSpPr>
          <p:spPr>
            <a:xfrm>
              <a:off x="3385" y="4297"/>
              <a:ext cx="795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=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38945" name="TextBox 18"/>
            <p:cNvSpPr txBox="1"/>
            <p:nvPr/>
          </p:nvSpPr>
          <p:spPr>
            <a:xfrm>
              <a:off x="3782" y="4322"/>
              <a:ext cx="1377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15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38946" name="组合 37"/>
          <p:cNvGrpSpPr/>
          <p:nvPr/>
        </p:nvGrpSpPr>
        <p:grpSpPr>
          <a:xfrm>
            <a:off x="4943475" y="3127375"/>
            <a:ext cx="1074738" cy="1009650"/>
            <a:chOff x="1377" y="1803"/>
            <a:chExt cx="1692" cy="1591"/>
          </a:xfrm>
        </p:grpSpPr>
        <p:sp>
          <p:nvSpPr>
            <p:cNvPr id="38947" name="文本框 38"/>
            <p:cNvSpPr txBox="1"/>
            <p:nvPr/>
          </p:nvSpPr>
          <p:spPr>
            <a:xfrm>
              <a:off x="1497" y="1803"/>
              <a:ext cx="157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5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38948" name="文本框 39"/>
            <p:cNvSpPr txBox="1"/>
            <p:nvPr/>
          </p:nvSpPr>
          <p:spPr>
            <a:xfrm>
              <a:off x="1377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17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41" name="直接连接符 40"/>
            <p:cNvCxnSpPr/>
            <p:nvPr/>
          </p:nvCxnSpPr>
          <p:spPr>
            <a:xfrm flipV="1">
              <a:off x="1493" y="2631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组合 1"/>
          <p:cNvGrpSpPr/>
          <p:nvPr/>
        </p:nvGrpSpPr>
        <p:grpSpPr>
          <a:xfrm>
            <a:off x="863600" y="1519238"/>
            <a:ext cx="509588" cy="795337"/>
            <a:chOff x="3454" y="3428"/>
            <a:chExt cx="803" cy="1252"/>
          </a:xfrm>
        </p:grpSpPr>
        <p:sp>
          <p:nvSpPr>
            <p:cNvPr id="38951" name="Line 8"/>
            <p:cNvSpPr/>
            <p:nvPr/>
          </p:nvSpPr>
          <p:spPr>
            <a:xfrm>
              <a:off x="3552" y="4325"/>
              <a:ext cx="705" cy="355"/>
            </a:xfrm>
            <a:prstGeom prst="line">
              <a:avLst/>
            </a:prstGeom>
            <a:ln w="1905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952" name="Text Box 10"/>
            <p:cNvSpPr txBox="1"/>
            <p:nvPr/>
          </p:nvSpPr>
          <p:spPr>
            <a:xfrm>
              <a:off x="3454" y="3428"/>
              <a:ext cx="56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latinLnBrk="1" hangingPunct="0"/>
              <a:r>
                <a:rPr lang="en-US" altLang="zh-CN" sz="2800" b="1" dirty="0">
                  <a:solidFill>
                    <a:srgbClr val="FF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  <a:endParaRPr lang="en-US" altLang="zh-CN" sz="2800" b="1" dirty="0">
                <a:solidFill>
                  <a:srgbClr val="FF00FF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1717675" y="2314575"/>
            <a:ext cx="422275" cy="695325"/>
            <a:chOff x="3815" y="4159"/>
            <a:chExt cx="664" cy="1095"/>
          </a:xfrm>
        </p:grpSpPr>
        <p:sp>
          <p:nvSpPr>
            <p:cNvPr id="38954" name="Line 8"/>
            <p:cNvSpPr/>
            <p:nvPr/>
          </p:nvSpPr>
          <p:spPr>
            <a:xfrm>
              <a:off x="3815" y="4159"/>
              <a:ext cx="664" cy="269"/>
            </a:xfrm>
            <a:prstGeom prst="line">
              <a:avLst/>
            </a:prstGeom>
            <a:ln w="1905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955" name="Text Box 10"/>
            <p:cNvSpPr txBox="1"/>
            <p:nvPr/>
          </p:nvSpPr>
          <p:spPr>
            <a:xfrm>
              <a:off x="3910" y="4433"/>
              <a:ext cx="528" cy="82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eaLnBrk="0" latinLnBrk="1" hangingPunct="0"/>
              <a:r>
                <a:rPr lang="en-US" altLang="zh-CN" sz="2800" b="1" dirty="0">
                  <a:solidFill>
                    <a:srgbClr val="FF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b="1" dirty="0">
                <a:solidFill>
                  <a:srgbClr val="FF00FF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097463" y="1503363"/>
            <a:ext cx="482600" cy="801687"/>
            <a:chOff x="3497" y="3417"/>
            <a:chExt cx="760" cy="1263"/>
          </a:xfrm>
        </p:grpSpPr>
        <p:sp>
          <p:nvSpPr>
            <p:cNvPr id="38957" name="Line 8"/>
            <p:cNvSpPr/>
            <p:nvPr/>
          </p:nvSpPr>
          <p:spPr>
            <a:xfrm>
              <a:off x="3552" y="4325"/>
              <a:ext cx="705" cy="355"/>
            </a:xfrm>
            <a:prstGeom prst="line">
              <a:avLst/>
            </a:prstGeom>
            <a:ln w="1905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958" name="Text Box 10"/>
            <p:cNvSpPr txBox="1"/>
            <p:nvPr/>
          </p:nvSpPr>
          <p:spPr>
            <a:xfrm>
              <a:off x="3497" y="3417"/>
              <a:ext cx="56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latinLnBrk="1" hangingPunct="0"/>
              <a:r>
                <a:rPr lang="en-US" altLang="zh-CN" sz="2800" b="1" dirty="0">
                  <a:solidFill>
                    <a:srgbClr val="FF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  <a:endParaRPr lang="en-US" altLang="zh-CN" sz="2800" b="1" dirty="0">
                <a:solidFill>
                  <a:srgbClr val="FF00FF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5926138" y="2305050"/>
            <a:ext cx="420687" cy="696913"/>
            <a:chOff x="3815" y="4159"/>
            <a:chExt cx="664" cy="1095"/>
          </a:xfrm>
        </p:grpSpPr>
        <p:sp>
          <p:nvSpPr>
            <p:cNvPr id="38960" name="Line 8"/>
            <p:cNvSpPr/>
            <p:nvPr/>
          </p:nvSpPr>
          <p:spPr>
            <a:xfrm>
              <a:off x="3815" y="4159"/>
              <a:ext cx="664" cy="269"/>
            </a:xfrm>
            <a:prstGeom prst="line">
              <a:avLst/>
            </a:prstGeom>
            <a:ln w="1905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961" name="Text Box 10"/>
            <p:cNvSpPr txBox="1"/>
            <p:nvPr/>
          </p:nvSpPr>
          <p:spPr>
            <a:xfrm>
              <a:off x="3910" y="4433"/>
              <a:ext cx="528" cy="82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eaLnBrk="0" latinLnBrk="1" hangingPunct="0"/>
              <a:r>
                <a:rPr lang="en-US" altLang="zh-CN" sz="2800" b="1" dirty="0">
                  <a:solidFill>
                    <a:srgbClr val="FF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b="1" dirty="0">
                <a:solidFill>
                  <a:srgbClr val="FF00FF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868363" y="3768725"/>
            <a:ext cx="447675" cy="666750"/>
            <a:chOff x="3552" y="4325"/>
            <a:chExt cx="705" cy="1051"/>
          </a:xfrm>
        </p:grpSpPr>
        <p:sp>
          <p:nvSpPr>
            <p:cNvPr id="38963" name="Line 8"/>
            <p:cNvSpPr/>
            <p:nvPr/>
          </p:nvSpPr>
          <p:spPr>
            <a:xfrm>
              <a:off x="3552" y="4325"/>
              <a:ext cx="705" cy="355"/>
            </a:xfrm>
            <a:prstGeom prst="line">
              <a:avLst/>
            </a:prstGeom>
            <a:ln w="1905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964" name="Text Box 10"/>
            <p:cNvSpPr txBox="1"/>
            <p:nvPr/>
          </p:nvSpPr>
          <p:spPr>
            <a:xfrm>
              <a:off x="3553" y="4552"/>
              <a:ext cx="568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latinLnBrk="1" hangingPunct="0"/>
              <a:r>
                <a:rPr lang="en-US" altLang="zh-CN" sz="2800" b="1" dirty="0">
                  <a:solidFill>
                    <a:srgbClr val="FF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b="1" dirty="0">
                <a:solidFill>
                  <a:srgbClr val="FF00FF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1771650" y="2986088"/>
            <a:ext cx="420688" cy="720725"/>
            <a:chOff x="3815" y="3294"/>
            <a:chExt cx="664" cy="1134"/>
          </a:xfrm>
        </p:grpSpPr>
        <p:sp>
          <p:nvSpPr>
            <p:cNvPr id="38966" name="Line 8"/>
            <p:cNvSpPr/>
            <p:nvPr/>
          </p:nvSpPr>
          <p:spPr>
            <a:xfrm>
              <a:off x="3815" y="4159"/>
              <a:ext cx="664" cy="269"/>
            </a:xfrm>
            <a:prstGeom prst="line">
              <a:avLst/>
            </a:prstGeom>
            <a:ln w="1905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967" name="Text Box 10"/>
            <p:cNvSpPr txBox="1"/>
            <p:nvPr/>
          </p:nvSpPr>
          <p:spPr>
            <a:xfrm>
              <a:off x="3840" y="3294"/>
              <a:ext cx="528" cy="82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eaLnBrk="0" latinLnBrk="1" hangingPunct="0"/>
              <a:r>
                <a:rPr lang="en-US" altLang="zh-CN" sz="2800" b="1" dirty="0">
                  <a:solidFill>
                    <a:srgbClr val="FF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7</a:t>
              </a:r>
              <a:endParaRPr lang="en-US" altLang="zh-CN" sz="2800" b="1" dirty="0">
                <a:solidFill>
                  <a:srgbClr val="FF00FF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4986338" y="3749675"/>
            <a:ext cx="447675" cy="741363"/>
            <a:chOff x="3552" y="4325"/>
            <a:chExt cx="705" cy="1169"/>
          </a:xfrm>
        </p:grpSpPr>
        <p:sp>
          <p:nvSpPr>
            <p:cNvPr id="38969" name="Line 8"/>
            <p:cNvSpPr/>
            <p:nvPr/>
          </p:nvSpPr>
          <p:spPr>
            <a:xfrm>
              <a:off x="3552" y="4325"/>
              <a:ext cx="705" cy="355"/>
            </a:xfrm>
            <a:prstGeom prst="line">
              <a:avLst/>
            </a:prstGeom>
            <a:ln w="1905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970" name="Text Box 10"/>
            <p:cNvSpPr txBox="1"/>
            <p:nvPr/>
          </p:nvSpPr>
          <p:spPr>
            <a:xfrm>
              <a:off x="3672" y="4671"/>
              <a:ext cx="568" cy="8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latinLnBrk="1" hangingPunct="0"/>
              <a:r>
                <a:rPr lang="en-US" altLang="zh-CN" sz="2800" b="1" dirty="0">
                  <a:solidFill>
                    <a:srgbClr val="FF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b="1" dirty="0">
                <a:solidFill>
                  <a:srgbClr val="FF00FF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5884863" y="2986088"/>
            <a:ext cx="422275" cy="722312"/>
            <a:chOff x="3813" y="3289"/>
            <a:chExt cx="666" cy="1139"/>
          </a:xfrm>
        </p:grpSpPr>
        <p:sp>
          <p:nvSpPr>
            <p:cNvPr id="38972" name="Line 8"/>
            <p:cNvSpPr/>
            <p:nvPr/>
          </p:nvSpPr>
          <p:spPr>
            <a:xfrm>
              <a:off x="3815" y="4159"/>
              <a:ext cx="664" cy="269"/>
            </a:xfrm>
            <a:prstGeom prst="line">
              <a:avLst/>
            </a:prstGeom>
            <a:ln w="1905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973" name="Text Box 10"/>
            <p:cNvSpPr txBox="1"/>
            <p:nvPr/>
          </p:nvSpPr>
          <p:spPr>
            <a:xfrm>
              <a:off x="3813" y="3289"/>
              <a:ext cx="528" cy="8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eaLnBrk="0" latinLnBrk="1" hangingPunct="0"/>
              <a:r>
                <a:rPr lang="en-US" altLang="zh-CN" sz="2800" b="1" dirty="0">
                  <a:solidFill>
                    <a:srgbClr val="FF00FF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  <a:endParaRPr lang="en-US" altLang="zh-CN" sz="2800" b="1" dirty="0">
                <a:solidFill>
                  <a:srgbClr val="FF00FF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89" name="Rectangle 2"/>
          <p:cNvSpPr/>
          <p:nvPr/>
        </p:nvSpPr>
        <p:spPr>
          <a:xfrm>
            <a:off x="766763" y="1574800"/>
            <a:ext cx="8129587" cy="15240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从课后习题中选取；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完成练习册本课时的习题。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63490" name="组合 2"/>
          <p:cNvGrpSpPr/>
          <p:nvPr/>
        </p:nvGrpSpPr>
        <p:grpSpPr>
          <a:xfrm>
            <a:off x="-7937" y="0"/>
            <a:ext cx="2209800" cy="508000"/>
            <a:chOff x="0" y="1"/>
            <a:chExt cx="3480" cy="798"/>
          </a:xfrm>
        </p:grpSpPr>
        <p:sp>
          <p:nvSpPr>
            <p:cNvPr id="10" name="平行四边形 9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2" name="平行四边形 1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63493" name="文本框 62"/>
            <p:cNvSpPr txBox="1"/>
            <p:nvPr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课后作业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71" name="Text Box 13"/>
          <p:cNvSpPr txBox="1"/>
          <p:nvPr/>
        </p:nvSpPr>
        <p:spPr>
          <a:xfrm>
            <a:off x="761683" y="3220085"/>
            <a:ext cx="5578475" cy="6508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1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）种土豆的面积是多少公顷？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73175" y="541338"/>
            <a:ext cx="5835650" cy="682625"/>
          </a:xfrm>
          <a:prstGeom prst="rect">
            <a:avLst/>
          </a:prstGeom>
        </p:spPr>
        <p:txBody>
          <a:bodyPr wrap="square">
            <a:spAutoFit/>
          </a:bodyPr>
          <a:p>
            <a:pPr marL="342900" marR="0" lvl="0" indent="-342900" algn="l" defTabSz="914400" rtl="0" eaLnBrk="1" fontAlgn="base" latinLnBrk="1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A04EC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</a:t>
            </a: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DDA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</a:t>
            </a: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知识点</a:t>
            </a:r>
            <a:r>
              <a:rPr kumimoji="0" lang="en-US" altLang="zh-CN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</a:t>
            </a: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：分数乘分数的意义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grpSp>
        <p:nvGrpSpPr>
          <p:cNvPr id="40973" name="组合 17"/>
          <p:cNvGrpSpPr/>
          <p:nvPr/>
        </p:nvGrpSpPr>
        <p:grpSpPr>
          <a:xfrm>
            <a:off x="0" y="-20637"/>
            <a:ext cx="2209800" cy="508000"/>
            <a:chOff x="0" y="1"/>
            <a:chExt cx="3480" cy="798"/>
          </a:xfrm>
        </p:grpSpPr>
        <p:sp>
          <p:nvSpPr>
            <p:cNvPr id="20" name="平行四边形 19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26" name="平行四边形 25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0976" name="文本框 62"/>
            <p:cNvSpPr txBox="1"/>
            <p:nvPr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探究新知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40977" name="文本框 5"/>
          <p:cNvSpPr txBox="1"/>
          <p:nvPr/>
        </p:nvSpPr>
        <p:spPr>
          <a:xfrm>
            <a:off x="3651250" y="79375"/>
            <a:ext cx="1841500" cy="3984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P3  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例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3)</a:t>
            </a:r>
            <a:endParaRPr lang="en-US" altLang="zh-CN" sz="2000" b="1">
              <a:solidFill>
                <a:srgbClr val="FF877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40978" name="图片 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5625" y="1493520"/>
            <a:ext cx="573088" cy="4778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椭圆 3"/>
          <p:cNvSpPr/>
          <p:nvPr/>
        </p:nvSpPr>
        <p:spPr>
          <a:xfrm>
            <a:off x="4286568" y="1274128"/>
            <a:ext cx="357188" cy="9826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170" name="内容占位符 1"/>
          <p:cNvSpPr>
            <a:spLocks noGrp="1"/>
          </p:cNvSpPr>
          <p:nvPr/>
        </p:nvSpPr>
        <p:spPr bwMode="auto">
          <a:xfrm>
            <a:off x="1547817" y="1523891"/>
            <a:ext cx="7744325" cy="1383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latin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李伯伯家有一块  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公顷的地。这块地的    </a:t>
            </a:r>
            <a:endParaRPr lang="en-US" altLang="zh-CN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L="0" indent="0" eaLnBrk="1" latin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L="0" indent="0" eaLnBrk="1" latin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种土豆， 种玉米。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graphicFrame>
        <p:nvGraphicFramePr>
          <p:cNvPr id="16387" name="对象 1"/>
          <p:cNvGraphicFramePr>
            <a:graphicFrameLocks noChangeAspect="1"/>
          </p:cNvGraphicFramePr>
          <p:nvPr/>
        </p:nvGraphicFramePr>
        <p:xfrm>
          <a:off x="4288790" y="1307465"/>
          <a:ext cx="37655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2" imgW="152400" imgH="405765" progId="Equation.DSMT4">
                  <p:embed/>
                </p:oleObj>
              </mc:Choice>
              <mc:Fallback>
                <p:oleObj name="" r:id="rId2" imgW="152400" imgH="405765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790" y="1307465"/>
                        <a:ext cx="376555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对象 2"/>
          <p:cNvGraphicFramePr>
            <a:graphicFrameLocks noChangeAspect="1"/>
          </p:cNvGraphicFramePr>
          <p:nvPr/>
        </p:nvGraphicFramePr>
        <p:xfrm>
          <a:off x="7894955" y="1430655"/>
          <a:ext cx="244475" cy="647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4" imgW="177800" imgH="469900" progId="Equation.DSMT4">
                  <p:embed/>
                </p:oleObj>
              </mc:Choice>
              <mc:Fallback>
                <p:oleObj name="" r:id="rId4" imgW="177800" imgH="4699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4955" y="1430655"/>
                        <a:ext cx="244475" cy="6470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9" name="对象 21"/>
          <p:cNvGraphicFramePr>
            <a:graphicFrameLocks noChangeAspect="1"/>
          </p:cNvGraphicFramePr>
          <p:nvPr/>
        </p:nvGraphicFramePr>
        <p:xfrm>
          <a:off x="2971800" y="2332990"/>
          <a:ext cx="245745" cy="607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6" imgW="190500" imgH="469900" progId="Equation.DSMT4">
                  <p:embed/>
                </p:oleObj>
              </mc:Choice>
              <mc:Fallback>
                <p:oleObj name="" r:id="rId6" imgW="190500" imgH="469900" progId="Equation.DSMT4">
                  <p:embed/>
                  <p:pic>
                    <p:nvPicPr>
                      <p:cNvPr id="0" name="对象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332990"/>
                        <a:ext cx="245745" cy="607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任意多边形 22"/>
          <p:cNvSpPr>
            <a:spLocks noChangeArrowheads="1"/>
          </p:cNvSpPr>
          <p:nvPr/>
        </p:nvSpPr>
        <p:spPr bwMode="auto">
          <a:xfrm>
            <a:off x="7386260" y="2165950"/>
            <a:ext cx="238125" cy="76200"/>
          </a:xfrm>
          <a:custGeom>
            <a:avLst/>
            <a:gdLst>
              <a:gd name="T0" fmla="*/ 0 w 238125"/>
              <a:gd name="T1" fmla="*/ 0 h 76468"/>
              <a:gd name="T2" fmla="*/ 57150 w 238125"/>
              <a:gd name="T3" fmla="*/ 74613 h 76468"/>
              <a:gd name="T4" fmla="*/ 95250 w 238125"/>
              <a:gd name="T5" fmla="*/ 65285 h 76468"/>
              <a:gd name="T6" fmla="*/ 123825 w 238125"/>
              <a:gd name="T7" fmla="*/ 46632 h 76468"/>
              <a:gd name="T8" fmla="*/ 190500 w 238125"/>
              <a:gd name="T9" fmla="*/ 65285 h 76468"/>
              <a:gd name="T10" fmla="*/ 238125 w 238125"/>
              <a:gd name="T11" fmla="*/ 37305 h 764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38125" h="76468">
                <a:moveTo>
                  <a:pt x="0" y="0"/>
                </a:moveTo>
                <a:cubicBezTo>
                  <a:pt x="9400" y="18800"/>
                  <a:pt x="23912" y="71452"/>
                  <a:pt x="57150" y="76200"/>
                </a:cubicBezTo>
                <a:cubicBezTo>
                  <a:pt x="70109" y="78051"/>
                  <a:pt x="82550" y="69850"/>
                  <a:pt x="95250" y="66675"/>
                </a:cubicBezTo>
                <a:cubicBezTo>
                  <a:pt x="104775" y="60325"/>
                  <a:pt x="112492" y="49244"/>
                  <a:pt x="123825" y="47625"/>
                </a:cubicBezTo>
                <a:cubicBezTo>
                  <a:pt x="132197" y="46429"/>
                  <a:pt x="179777" y="63101"/>
                  <a:pt x="190500" y="66675"/>
                </a:cubicBezTo>
                <a:cubicBezTo>
                  <a:pt x="235488" y="55428"/>
                  <a:pt x="222746" y="68859"/>
                  <a:pt x="238125" y="38100"/>
                </a:cubicBez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7884368" y="1430293"/>
            <a:ext cx="292100" cy="8064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2971820" y="2232541"/>
            <a:ext cx="292100" cy="8080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" name="矩形: 圆角 1"/>
          <p:cNvSpPr/>
          <p:nvPr/>
        </p:nvSpPr>
        <p:spPr>
          <a:xfrm>
            <a:off x="6443980" y="1574165"/>
            <a:ext cx="1106805" cy="43688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8" name="直接箭头连接符 7"/>
          <p:cNvCxnSpPr>
            <a:stCxn id="6" idx="2"/>
          </p:cNvCxnSpPr>
          <p:nvPr/>
        </p:nvCxnSpPr>
        <p:spPr>
          <a:xfrm flipH="1">
            <a:off x="6934418" y="2011189"/>
            <a:ext cx="63500" cy="482600"/>
          </a:xfrm>
          <a:prstGeom prst="straightConnector1">
            <a:avLst/>
          </a:pr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5" name="组合 24"/>
          <p:cNvGrpSpPr/>
          <p:nvPr/>
        </p:nvGrpSpPr>
        <p:grpSpPr bwMode="auto">
          <a:xfrm>
            <a:off x="5790932" y="2333273"/>
            <a:ext cx="2784475" cy="654050"/>
            <a:chOff x="5416187" y="3870023"/>
            <a:chExt cx="2784344" cy="654511"/>
          </a:xfrm>
        </p:grpSpPr>
        <p:sp>
          <p:nvSpPr>
            <p:cNvPr id="9" name="文本框 8"/>
            <p:cNvSpPr txBox="1"/>
            <p:nvPr/>
          </p:nvSpPr>
          <p:spPr>
            <a:xfrm>
              <a:off x="5600328" y="4022530"/>
              <a:ext cx="2600203" cy="40033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CN" altLang="en-US" sz="2000" b="1" dirty="0">
                  <a:solidFill>
                    <a:srgbClr val="FF0000"/>
                  </a:solidFill>
                  <a:latin typeface="+mn-lt"/>
                  <a:ea typeface="楷体" panose="02010609060101010101" pitchFamily="49" charset="-122"/>
                </a:rPr>
                <a:t>公顷是单位“</a:t>
              </a:r>
              <a:r>
                <a:rPr lang="en-US" altLang="zh-CN" sz="2000" b="1" dirty="0">
                  <a:solidFill>
                    <a:srgbClr val="FF0000"/>
                  </a:solidFill>
                  <a:latin typeface="+mn-lt"/>
                  <a:ea typeface="楷体" panose="02010609060101010101" pitchFamily="49" charset="-122"/>
                </a:rPr>
                <a:t>1</a:t>
              </a:r>
              <a:r>
                <a:rPr lang="zh-CN" altLang="en-US" sz="2000" b="1" dirty="0">
                  <a:solidFill>
                    <a:srgbClr val="FF0000"/>
                  </a:solidFill>
                  <a:latin typeface="+mn-lt"/>
                  <a:ea typeface="楷体" panose="02010609060101010101" pitchFamily="49" charset="-122"/>
                </a:rPr>
                <a:t>”。</a:t>
              </a:r>
              <a:endParaRPr lang="zh-CN" altLang="en-US" sz="2000" b="1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endParaRPr>
            </a:p>
          </p:txBody>
        </p:sp>
        <p:graphicFrame>
          <p:nvGraphicFramePr>
            <p:cNvPr id="16405" name="对象 1"/>
            <p:cNvGraphicFramePr>
              <a:graphicFrameLocks noChangeAspect="1"/>
            </p:cNvGraphicFramePr>
            <p:nvPr/>
          </p:nvGraphicFramePr>
          <p:xfrm>
            <a:off x="5416187" y="3870023"/>
            <a:ext cx="246051" cy="654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8" name="Equation" r:id="rId8" imgW="152400" imgH="405765" progId="Equation.DSMT4">
                    <p:embed/>
                  </p:oleObj>
                </mc:Choice>
                <mc:Fallback>
                  <p:oleObj name="Equation" r:id="rId8" imgW="152400" imgH="405765" progId="Equation.DSMT4">
                    <p:embed/>
                    <p:pic>
                      <p:nvPicPr>
                        <p:cNvPr id="0" name="对象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6187" y="3870023"/>
                          <a:ext cx="246051" cy="6545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1" grpId="0"/>
      <p:bldP spid="4" grpId="0" bldLvl="0" animBg="1"/>
      <p:bldP spid="2" grpId="0" bldLvl="0" animBg="1"/>
      <p:bldP spid="3" grpId="0" bldLvl="0" animBg="1"/>
      <p:bldP spid="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>
            <a:off x="285750" y="3403600"/>
            <a:ext cx="8540750" cy="1530350"/>
            <a:chOff x="450" y="5360"/>
            <a:chExt cx="13450" cy="2410"/>
          </a:xfrm>
        </p:grpSpPr>
        <p:grpSp>
          <p:nvGrpSpPr>
            <p:cNvPr id="43" name="组合 42"/>
            <p:cNvGrpSpPr/>
            <p:nvPr/>
          </p:nvGrpSpPr>
          <p:grpSpPr>
            <a:xfrm>
              <a:off x="450" y="5360"/>
              <a:ext cx="13450" cy="2410"/>
              <a:chOff x="365" y="5361"/>
              <a:chExt cx="13450" cy="2408"/>
            </a:xfrm>
          </p:grpSpPr>
          <p:sp>
            <p:nvSpPr>
              <p:cNvPr id="9" name="圆角矩形 8"/>
              <p:cNvSpPr/>
              <p:nvPr/>
            </p:nvSpPr>
            <p:spPr>
              <a:xfrm>
                <a:off x="2404" y="5440"/>
                <a:ext cx="4782" cy="210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base"/>
                <a:endParaRPr lang="zh-CN" altLang="en-US" strike="noStrike" noProof="1"/>
              </a:p>
            </p:txBody>
          </p:sp>
          <p:sp>
            <p:nvSpPr>
              <p:cNvPr id="12" name="圆角矩形 11"/>
              <p:cNvSpPr/>
              <p:nvPr/>
            </p:nvSpPr>
            <p:spPr>
              <a:xfrm>
                <a:off x="8792" y="5402"/>
                <a:ext cx="4782" cy="2106"/>
              </a:xfrm>
              <a:prstGeom prst="roundRect">
                <a:avLst/>
              </a:prstGeom>
              <a:solidFill>
                <a:srgbClr val="FCD9DD"/>
              </a:solidFill>
              <a:ln w="158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base"/>
                <a:endParaRPr lang="zh-CN" altLang="en-US" strike="noStrike" noProof="1"/>
              </a:p>
            </p:txBody>
          </p:sp>
          <p:grpSp>
            <p:nvGrpSpPr>
              <p:cNvPr id="41988" name="组合 41"/>
              <p:cNvGrpSpPr/>
              <p:nvPr/>
            </p:nvGrpSpPr>
            <p:grpSpPr>
              <a:xfrm>
                <a:off x="365" y="5361"/>
                <a:ext cx="13450" cy="2210"/>
                <a:chOff x="365" y="5361"/>
                <a:chExt cx="13450" cy="2210"/>
              </a:xfrm>
            </p:grpSpPr>
            <p:sp>
              <p:nvSpPr>
                <p:cNvPr id="41989" name="文本框 7"/>
                <p:cNvSpPr txBox="1"/>
                <p:nvPr/>
              </p:nvSpPr>
              <p:spPr>
                <a:xfrm>
                  <a:off x="365" y="5740"/>
                  <a:ext cx="1780" cy="82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zh-CN" altLang="en-US" sz="2800" b="1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分析：</a:t>
                  </a:r>
                  <a:endPara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41990" name="文本框 9"/>
                <p:cNvSpPr txBox="1"/>
                <p:nvPr/>
              </p:nvSpPr>
              <p:spPr>
                <a:xfrm>
                  <a:off x="2346" y="5393"/>
                  <a:ext cx="5006" cy="2178"/>
                </a:xfrm>
                <a:prstGeom prst="rect">
                  <a:avLst/>
                </a:prstGeom>
                <a:solidFill>
                  <a:srgbClr val="FCD9DD"/>
                </a:solidFill>
                <a:ln w="15875" cap="flat" cmpd="sng">
                  <a:solidFill>
                    <a:srgbClr val="C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zh-CN" altLang="en-US" sz="280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要求种土豆的面积是多少，就是求</a:t>
                  </a:r>
                  <a:endParaRPr lang="zh-CN" altLang="en-US" sz="280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  <a:p>
                  <a:r>
                    <a:rPr lang="zh-CN" altLang="en-US" sz="280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公顷的  是多少。</a:t>
                  </a:r>
                  <a:endParaRPr lang="zh-CN" altLang="en-US" sz="280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  <p:cxnSp>
              <p:nvCxnSpPr>
                <p:cNvPr id="11" name="直接箭头连接符 10"/>
                <p:cNvCxnSpPr/>
                <p:nvPr/>
              </p:nvCxnSpPr>
              <p:spPr>
                <a:xfrm>
                  <a:off x="7471" y="6483"/>
                  <a:ext cx="1144" cy="0"/>
                </a:xfrm>
                <a:prstGeom prst="straightConnector1">
                  <a:avLst/>
                </a:prstGeom>
                <a:ln w="85725" cmpd="sng">
                  <a:solidFill>
                    <a:schemeClr val="accent6">
                      <a:lumMod val="40000"/>
                      <a:lumOff val="60000"/>
                    </a:schemeClr>
                  </a:solidFill>
                  <a:prstDash val="solid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992" name="文本框 12"/>
                <p:cNvSpPr txBox="1"/>
                <p:nvPr/>
              </p:nvSpPr>
              <p:spPr>
                <a:xfrm>
                  <a:off x="8809" y="5361"/>
                  <a:ext cx="5006" cy="210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pPr>
                    <a:lnSpc>
                      <a:spcPct val="140000"/>
                    </a:lnSpc>
                  </a:pPr>
                  <a:r>
                    <a:rPr lang="zh-CN" altLang="en-US" sz="280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用乘法计算，列式为      。</a:t>
                  </a:r>
                  <a:endParaRPr lang="zh-CN" altLang="en-US" sz="280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p:grpSp>
          <p:grpSp>
            <p:nvGrpSpPr>
              <p:cNvPr id="41993" name="组合 37"/>
              <p:cNvGrpSpPr/>
              <p:nvPr/>
            </p:nvGrpSpPr>
            <p:grpSpPr>
              <a:xfrm>
                <a:off x="10467" y="6233"/>
                <a:ext cx="1575" cy="1317"/>
                <a:chOff x="1486" y="1979"/>
                <a:chExt cx="1572" cy="1318"/>
              </a:xfrm>
            </p:grpSpPr>
            <p:sp>
              <p:nvSpPr>
                <p:cNvPr id="41994" name="文本框 38"/>
                <p:cNvSpPr txBox="1"/>
                <p:nvPr/>
              </p:nvSpPr>
              <p:spPr>
                <a:xfrm>
                  <a:off x="1486" y="1979"/>
                  <a:ext cx="1572" cy="72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41995" name="文本框 39"/>
                <p:cNvSpPr txBox="1"/>
                <p:nvPr/>
              </p:nvSpPr>
              <p:spPr>
                <a:xfrm>
                  <a:off x="1496" y="2572"/>
                  <a:ext cx="987" cy="72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5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27" name="直接连接符 26"/>
                <p:cNvCxnSpPr/>
                <p:nvPr/>
              </p:nvCxnSpPr>
              <p:spPr>
                <a:xfrm>
                  <a:off x="1493" y="2631"/>
                  <a:ext cx="479" cy="0"/>
                </a:xfrm>
                <a:prstGeom prst="line">
                  <a:avLst/>
                </a:prstGeom>
                <a:ln w="25400" cmpd="sng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997" name="组合 37"/>
              <p:cNvGrpSpPr/>
              <p:nvPr/>
            </p:nvGrpSpPr>
            <p:grpSpPr>
              <a:xfrm>
                <a:off x="9492" y="6259"/>
                <a:ext cx="988" cy="1306"/>
                <a:chOff x="1703" y="1990"/>
                <a:chExt cx="987" cy="1307"/>
              </a:xfrm>
            </p:grpSpPr>
            <p:sp>
              <p:nvSpPr>
                <p:cNvPr id="41998" name="文本框 38"/>
                <p:cNvSpPr txBox="1"/>
                <p:nvPr/>
              </p:nvSpPr>
              <p:spPr>
                <a:xfrm>
                  <a:off x="1724" y="1990"/>
                  <a:ext cx="669" cy="72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41999" name="文本框 39"/>
                <p:cNvSpPr txBox="1"/>
                <p:nvPr/>
              </p:nvSpPr>
              <p:spPr>
                <a:xfrm>
                  <a:off x="1703" y="2572"/>
                  <a:ext cx="987" cy="72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2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19" name="直接连接符 18"/>
                <p:cNvCxnSpPr/>
                <p:nvPr/>
              </p:nvCxnSpPr>
              <p:spPr>
                <a:xfrm>
                  <a:off x="1731" y="2631"/>
                  <a:ext cx="496" cy="0"/>
                </a:xfrm>
                <a:prstGeom prst="line">
                  <a:avLst/>
                </a:prstGeom>
                <a:ln w="25400" cmpd="sng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2001" name="文本框 19"/>
              <p:cNvSpPr txBox="1"/>
              <p:nvPr/>
            </p:nvSpPr>
            <p:spPr>
              <a:xfrm>
                <a:off x="9823" y="6511"/>
                <a:ext cx="56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>
                    <a:latin typeface="黑体" panose="02010609060101010101" pitchFamily="49" charset="-122"/>
                    <a:ea typeface="黑体" panose="02010609060101010101" pitchFamily="49" charset="-122"/>
                  </a:rPr>
                  <a:t>×</a:t>
                </a:r>
                <a:endParaRPr lang="zh-CN" altLang="en-US" sz="280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grpSp>
            <p:nvGrpSpPr>
              <p:cNvPr id="42002" name="组合 37"/>
              <p:cNvGrpSpPr/>
              <p:nvPr/>
            </p:nvGrpSpPr>
            <p:grpSpPr>
              <a:xfrm>
                <a:off x="6381" y="5884"/>
                <a:ext cx="1575" cy="1209"/>
                <a:chOff x="1486" y="2087"/>
                <a:chExt cx="1572" cy="1211"/>
              </a:xfrm>
            </p:grpSpPr>
            <p:sp>
              <p:nvSpPr>
                <p:cNvPr id="42003" name="文本框 38"/>
                <p:cNvSpPr txBox="1"/>
                <p:nvPr/>
              </p:nvSpPr>
              <p:spPr>
                <a:xfrm>
                  <a:off x="1486" y="2087"/>
                  <a:ext cx="1572" cy="72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42004" name="文本框 39"/>
                <p:cNvSpPr txBox="1"/>
                <p:nvPr/>
              </p:nvSpPr>
              <p:spPr>
                <a:xfrm>
                  <a:off x="1496" y="2572"/>
                  <a:ext cx="987" cy="72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2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</p:grpSp>
          <p:grpSp>
            <p:nvGrpSpPr>
              <p:cNvPr id="42005" name="组合 37"/>
              <p:cNvGrpSpPr/>
              <p:nvPr/>
            </p:nvGrpSpPr>
            <p:grpSpPr>
              <a:xfrm>
                <a:off x="4201" y="6560"/>
                <a:ext cx="1575" cy="1209"/>
                <a:chOff x="1486" y="2087"/>
                <a:chExt cx="1572" cy="1211"/>
              </a:xfrm>
            </p:grpSpPr>
            <p:sp>
              <p:nvSpPr>
                <p:cNvPr id="42006" name="文本框 38"/>
                <p:cNvSpPr txBox="1"/>
                <p:nvPr/>
              </p:nvSpPr>
              <p:spPr>
                <a:xfrm>
                  <a:off x="1486" y="2087"/>
                  <a:ext cx="1572" cy="72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42007" name="文本框 39"/>
                <p:cNvSpPr txBox="1"/>
                <p:nvPr/>
              </p:nvSpPr>
              <p:spPr>
                <a:xfrm>
                  <a:off x="1496" y="2572"/>
                  <a:ext cx="987" cy="72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5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</p:grpSp>
        </p:grpSp>
        <p:cxnSp>
          <p:nvCxnSpPr>
            <p:cNvPr id="2" name="直接连接符 1"/>
            <p:cNvCxnSpPr/>
            <p:nvPr/>
          </p:nvCxnSpPr>
          <p:spPr>
            <a:xfrm>
              <a:off x="6533" y="6470"/>
              <a:ext cx="498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接连接符 2"/>
            <p:cNvCxnSpPr/>
            <p:nvPr/>
          </p:nvCxnSpPr>
          <p:spPr>
            <a:xfrm>
              <a:off x="4318" y="7155"/>
              <a:ext cx="4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71" name="Text Box 13"/>
          <p:cNvSpPr txBox="1"/>
          <p:nvPr/>
        </p:nvSpPr>
        <p:spPr>
          <a:xfrm>
            <a:off x="432753" y="2362835"/>
            <a:ext cx="5578475" cy="6508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1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）种土豆的面积是多少公顷？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40978" name="图片 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6695" y="636270"/>
            <a:ext cx="573088" cy="4778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0" name="内容占位符 1"/>
          <p:cNvSpPr>
            <a:spLocks noGrp="1"/>
          </p:cNvSpPr>
          <p:nvPr/>
        </p:nvSpPr>
        <p:spPr bwMode="auto">
          <a:xfrm>
            <a:off x="1218887" y="666641"/>
            <a:ext cx="7744325" cy="1383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latin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李伯伯家有一块  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公顷的地。这块地的    </a:t>
            </a:r>
            <a:endParaRPr lang="en-US" altLang="zh-CN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L="0" indent="0" eaLnBrk="1" latin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L="0" indent="0" eaLnBrk="1" latin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种土豆， 种玉米。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graphicFrame>
        <p:nvGraphicFramePr>
          <p:cNvPr id="16387" name="对象 1"/>
          <p:cNvGraphicFramePr>
            <a:graphicFrameLocks noChangeAspect="1"/>
          </p:cNvGraphicFramePr>
          <p:nvPr/>
        </p:nvGraphicFramePr>
        <p:xfrm>
          <a:off x="3959860" y="450215"/>
          <a:ext cx="37655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2" imgW="152400" imgH="405765" progId="Equation.DSMT4">
                  <p:embed/>
                </p:oleObj>
              </mc:Choice>
              <mc:Fallback>
                <p:oleObj name="" r:id="rId2" imgW="152400" imgH="405765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860" y="450215"/>
                        <a:ext cx="376555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对象 2"/>
          <p:cNvGraphicFramePr>
            <a:graphicFrameLocks noChangeAspect="1"/>
          </p:cNvGraphicFramePr>
          <p:nvPr/>
        </p:nvGraphicFramePr>
        <p:xfrm>
          <a:off x="7566025" y="573405"/>
          <a:ext cx="244475" cy="647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4" imgW="177800" imgH="469900" progId="Equation.DSMT4">
                  <p:embed/>
                </p:oleObj>
              </mc:Choice>
              <mc:Fallback>
                <p:oleObj name="" r:id="rId4" imgW="177800" imgH="4699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6025" y="573405"/>
                        <a:ext cx="244475" cy="6470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9" name="对象 21"/>
          <p:cNvGraphicFramePr>
            <a:graphicFrameLocks noChangeAspect="1"/>
          </p:cNvGraphicFramePr>
          <p:nvPr/>
        </p:nvGraphicFramePr>
        <p:xfrm>
          <a:off x="2642870" y="1475740"/>
          <a:ext cx="245745" cy="607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6" imgW="190500" imgH="469900" progId="Equation.DSMT4">
                  <p:embed/>
                </p:oleObj>
              </mc:Choice>
              <mc:Fallback>
                <p:oleObj name="" r:id="rId6" imgW="190500" imgH="469900" progId="Equation.DSMT4">
                  <p:embed/>
                  <p:pic>
                    <p:nvPicPr>
                      <p:cNvPr id="0" name="对象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2870" y="1475740"/>
                        <a:ext cx="245745" cy="607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任意多边形 22"/>
          <p:cNvSpPr>
            <a:spLocks noChangeArrowheads="1"/>
          </p:cNvSpPr>
          <p:nvPr/>
        </p:nvSpPr>
        <p:spPr bwMode="auto">
          <a:xfrm>
            <a:off x="7057330" y="1308700"/>
            <a:ext cx="238125" cy="76200"/>
          </a:xfrm>
          <a:custGeom>
            <a:avLst/>
            <a:gdLst>
              <a:gd name="T0" fmla="*/ 0 w 238125"/>
              <a:gd name="T1" fmla="*/ 0 h 76468"/>
              <a:gd name="T2" fmla="*/ 57150 w 238125"/>
              <a:gd name="T3" fmla="*/ 74613 h 76468"/>
              <a:gd name="T4" fmla="*/ 95250 w 238125"/>
              <a:gd name="T5" fmla="*/ 65285 h 76468"/>
              <a:gd name="T6" fmla="*/ 123825 w 238125"/>
              <a:gd name="T7" fmla="*/ 46632 h 76468"/>
              <a:gd name="T8" fmla="*/ 190500 w 238125"/>
              <a:gd name="T9" fmla="*/ 65285 h 76468"/>
              <a:gd name="T10" fmla="*/ 238125 w 238125"/>
              <a:gd name="T11" fmla="*/ 37305 h 764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38125" h="76468">
                <a:moveTo>
                  <a:pt x="0" y="0"/>
                </a:moveTo>
                <a:cubicBezTo>
                  <a:pt x="9400" y="18800"/>
                  <a:pt x="23912" y="71452"/>
                  <a:pt x="57150" y="76200"/>
                </a:cubicBezTo>
                <a:cubicBezTo>
                  <a:pt x="70109" y="78051"/>
                  <a:pt x="82550" y="69850"/>
                  <a:pt x="95250" y="66675"/>
                </a:cubicBezTo>
                <a:cubicBezTo>
                  <a:pt x="104775" y="60325"/>
                  <a:pt x="112492" y="49244"/>
                  <a:pt x="123825" y="47625"/>
                </a:cubicBezTo>
                <a:cubicBezTo>
                  <a:pt x="132197" y="46429"/>
                  <a:pt x="179777" y="63101"/>
                  <a:pt x="190500" y="66675"/>
                </a:cubicBezTo>
                <a:cubicBezTo>
                  <a:pt x="235488" y="55428"/>
                  <a:pt x="222746" y="68859"/>
                  <a:pt x="238125" y="38100"/>
                </a:cubicBez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7555438" y="573043"/>
            <a:ext cx="292100" cy="8064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0" name="矩形: 圆角 1"/>
          <p:cNvSpPr/>
          <p:nvPr/>
        </p:nvSpPr>
        <p:spPr>
          <a:xfrm>
            <a:off x="6115050" y="716915"/>
            <a:ext cx="1106805" cy="43688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13" name="直接箭头连接符 12"/>
          <p:cNvCxnSpPr>
            <a:stCxn id="10" idx="2"/>
          </p:cNvCxnSpPr>
          <p:nvPr/>
        </p:nvCxnSpPr>
        <p:spPr>
          <a:xfrm flipH="1">
            <a:off x="6605488" y="1153939"/>
            <a:ext cx="63500" cy="482600"/>
          </a:xfrm>
          <a:prstGeom prst="straightConnector1">
            <a:avLst/>
          </a:pr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5" name="组合 24"/>
          <p:cNvGrpSpPr/>
          <p:nvPr/>
        </p:nvGrpSpPr>
        <p:grpSpPr bwMode="auto">
          <a:xfrm>
            <a:off x="5462002" y="1476023"/>
            <a:ext cx="2784475" cy="654050"/>
            <a:chOff x="5416187" y="3870023"/>
            <a:chExt cx="2784344" cy="654511"/>
          </a:xfrm>
        </p:grpSpPr>
        <p:sp>
          <p:nvSpPr>
            <p:cNvPr id="14" name="文本框 13"/>
            <p:cNvSpPr txBox="1"/>
            <p:nvPr/>
          </p:nvSpPr>
          <p:spPr>
            <a:xfrm>
              <a:off x="5600328" y="4022530"/>
              <a:ext cx="2600203" cy="40033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CN" altLang="en-US" sz="2000" b="1" dirty="0">
                  <a:solidFill>
                    <a:srgbClr val="FF0000"/>
                  </a:solidFill>
                  <a:latin typeface="+mn-lt"/>
                  <a:ea typeface="楷体" panose="02010609060101010101" pitchFamily="49" charset="-122"/>
                </a:rPr>
                <a:t>公顷是单位“</a:t>
              </a:r>
              <a:r>
                <a:rPr lang="en-US" altLang="zh-CN" sz="2000" b="1" dirty="0">
                  <a:solidFill>
                    <a:srgbClr val="FF0000"/>
                  </a:solidFill>
                  <a:latin typeface="+mn-lt"/>
                  <a:ea typeface="楷体" panose="02010609060101010101" pitchFamily="49" charset="-122"/>
                </a:rPr>
                <a:t>1</a:t>
              </a:r>
              <a:r>
                <a:rPr lang="zh-CN" altLang="en-US" sz="2000" b="1" dirty="0">
                  <a:solidFill>
                    <a:srgbClr val="FF0000"/>
                  </a:solidFill>
                  <a:latin typeface="+mn-lt"/>
                  <a:ea typeface="楷体" panose="02010609060101010101" pitchFamily="49" charset="-122"/>
                </a:rPr>
                <a:t>”。</a:t>
              </a:r>
              <a:endParaRPr lang="zh-CN" altLang="en-US" sz="2000" b="1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endParaRPr>
            </a:p>
          </p:txBody>
        </p:sp>
        <p:graphicFrame>
          <p:nvGraphicFramePr>
            <p:cNvPr id="16405" name="对象 1"/>
            <p:cNvGraphicFramePr>
              <a:graphicFrameLocks noChangeAspect="1"/>
            </p:cNvGraphicFramePr>
            <p:nvPr/>
          </p:nvGraphicFramePr>
          <p:xfrm>
            <a:off x="5416187" y="3870023"/>
            <a:ext cx="246051" cy="654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8" name="Equation" r:id="rId8" imgW="152400" imgH="405765" progId="Equation.DSMT4">
                    <p:embed/>
                  </p:oleObj>
                </mc:Choice>
                <mc:Fallback>
                  <p:oleObj name="Equation" r:id="rId8" imgW="152400" imgH="405765" progId="Equation.DSMT4">
                    <p:embed/>
                    <p:pic>
                      <p:nvPicPr>
                        <p:cNvPr id="0" name="对象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6187" y="3870023"/>
                          <a:ext cx="246051" cy="6545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" name="TextBox 32"/>
          <p:cNvSpPr txBox="1"/>
          <p:nvPr/>
        </p:nvSpPr>
        <p:spPr>
          <a:xfrm>
            <a:off x="3486150" y="2228850"/>
            <a:ext cx="360363" cy="9525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u="sng" dirty="0"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endParaRPr lang="en-US" altLang="zh-CN" sz="2800" b="1" u="sng" dirty="0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2" name="矩形 35"/>
          <p:cNvSpPr/>
          <p:nvPr/>
        </p:nvSpPr>
        <p:spPr>
          <a:xfrm>
            <a:off x="3722688" y="2444750"/>
            <a:ext cx="898525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公顷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pic>
        <p:nvPicPr>
          <p:cNvPr id="26" name="Picture 11" descr="E:\2014秋（伍倩倩）\课件准备\a10a.t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33925" y="2282825"/>
            <a:ext cx="1706563" cy="13668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8" name="左大括号 41"/>
          <p:cNvSpPr/>
          <p:nvPr/>
        </p:nvSpPr>
        <p:spPr>
          <a:xfrm>
            <a:off x="4548188" y="2286000"/>
            <a:ext cx="130175" cy="681038"/>
          </a:xfrm>
          <a:prstGeom prst="leftBrace">
            <a:avLst>
              <a:gd name="adj1" fmla="val 39867"/>
              <a:gd name="adj2" fmla="val 48222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endParaRPr lang="zh-CN" altLang="en-US" sz="1500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46150" y="2297113"/>
            <a:ext cx="1649413" cy="131921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z="100" strike="noStrike" noProof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271588" y="2671763"/>
            <a:ext cx="1076325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公顷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  <a:sym typeface="宋体" panose="02010600030101010101" pitchFamily="2" charset="-122"/>
            </a:endParaRPr>
          </a:p>
        </p:txBody>
      </p:sp>
      <p:pic>
        <p:nvPicPr>
          <p:cNvPr id="13" name="Picture 8" descr="A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800" y="2746375"/>
            <a:ext cx="514350" cy="139700"/>
          </a:xfrm>
          <a:prstGeom prst="rect">
            <a:avLst/>
          </a:prstGeom>
          <a:solidFill>
            <a:srgbClr val="0070C0"/>
          </a:solidFill>
          <a:ln w="9525">
            <a:noFill/>
          </a:ln>
        </p:spPr>
      </p:pic>
      <p:grpSp>
        <p:nvGrpSpPr>
          <p:cNvPr id="8250" name="组合 44"/>
          <p:cNvGrpSpPr/>
          <p:nvPr/>
        </p:nvGrpSpPr>
        <p:grpSpPr>
          <a:xfrm>
            <a:off x="3201988" y="3579813"/>
            <a:ext cx="4837112" cy="952500"/>
            <a:chOff x="9920" y="5983"/>
            <a:chExt cx="6360" cy="2005"/>
          </a:xfrm>
        </p:grpSpPr>
        <p:sp>
          <p:nvSpPr>
            <p:cNvPr id="43017" name="文本框 14"/>
            <p:cNvSpPr txBox="1"/>
            <p:nvPr/>
          </p:nvSpPr>
          <p:spPr>
            <a:xfrm>
              <a:off x="9920" y="6539"/>
              <a:ext cx="6360" cy="10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ts val="3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  <a:sym typeface="宋体" panose="02010600030101010101" pitchFamily="2" charset="-122"/>
                </a:rPr>
                <a:t>平均分成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sym typeface="宋体" panose="02010600030101010101" pitchFamily="2" charset="-122"/>
                </a:rPr>
                <a:t>2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  <a:sym typeface="宋体" panose="02010600030101010101" pitchFamily="2" charset="-122"/>
                </a:rPr>
                <a:t>份，每份是  公顷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endParaRPr>
            </a:p>
          </p:txBody>
        </p:sp>
        <p:sp>
          <p:nvSpPr>
            <p:cNvPr id="43018" name="TextBox 37"/>
            <p:cNvSpPr txBox="1"/>
            <p:nvPr/>
          </p:nvSpPr>
          <p:spPr>
            <a:xfrm>
              <a:off x="14393" y="5983"/>
              <a:ext cx="624" cy="20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 u="sng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u="sng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563563" y="1319213"/>
            <a:ext cx="240665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研究计算方法：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74713" y="554038"/>
            <a:ext cx="5948363" cy="522288"/>
          </a:xfrm>
          <a:prstGeom prst="rect">
            <a:avLst/>
          </a:prstGeom>
        </p:spPr>
        <p:txBody>
          <a:bodyPr wrap="square">
            <a:spAutoFit/>
          </a:bodyPr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A04EC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7DDA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知识点</a:t>
            </a:r>
            <a:r>
              <a:rPr kumimoji="0" lang="en-US" altLang="zh-CN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</a:t>
            </a: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：分数乘分数的计算方法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28" grpId="0" bldLvl="0" animBg="1"/>
      <p:bldP spid="9" grpId="0" bldLvl="0" animBg="1"/>
      <p:bldP spid="11" grpId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8" descr="A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7425" y="2187575"/>
            <a:ext cx="406400" cy="139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8" descr="A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5750" y="2214563"/>
            <a:ext cx="404813" cy="1381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" name="Picture 10" descr="E:\2014秋（伍倩倩）\课件准备\a10c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700" y="1662113"/>
            <a:ext cx="1647825" cy="13382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" name="Picture 12" descr="E:\2014秋（伍倩倩）\课件准备\a10b.t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1475" y="1624013"/>
            <a:ext cx="1651000" cy="131921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1316038" y="566738"/>
            <a:ext cx="1768475" cy="973137"/>
            <a:chOff x="2073" y="893"/>
            <a:chExt cx="2784" cy="1531"/>
          </a:xfrm>
        </p:grpSpPr>
        <p:sp>
          <p:nvSpPr>
            <p:cNvPr id="44038" name="TextBox 33"/>
            <p:cNvSpPr txBox="1"/>
            <p:nvPr/>
          </p:nvSpPr>
          <p:spPr>
            <a:xfrm>
              <a:off x="2428" y="1239"/>
              <a:ext cx="197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公顷的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44039" name="TextBox 36"/>
            <p:cNvSpPr txBox="1"/>
            <p:nvPr/>
          </p:nvSpPr>
          <p:spPr>
            <a:xfrm>
              <a:off x="4289" y="923"/>
              <a:ext cx="568" cy="150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800" b="1" u="sng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b="1" u="sng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5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44040" name="TextBox 37"/>
            <p:cNvSpPr txBox="1"/>
            <p:nvPr/>
          </p:nvSpPr>
          <p:spPr>
            <a:xfrm>
              <a:off x="2073" y="893"/>
              <a:ext cx="568" cy="150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800" b="1" u="sng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b="1" u="sng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sp>
        <p:nvSpPr>
          <p:cNvPr id="43017" name="左大括号 42"/>
          <p:cNvSpPr/>
          <p:nvPr/>
        </p:nvSpPr>
        <p:spPr>
          <a:xfrm rot="5400000">
            <a:off x="1708150" y="1398588"/>
            <a:ext cx="160338" cy="266700"/>
          </a:xfrm>
          <a:prstGeom prst="leftBrace">
            <a:avLst>
              <a:gd name="adj1" fmla="val 23725"/>
              <a:gd name="adj2" fmla="val 48787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p>
            <a:pPr algn="ctr"/>
            <a:endParaRPr lang="zh-CN" altLang="en-US" sz="15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8" name="组合 55"/>
          <p:cNvGrpSpPr/>
          <p:nvPr/>
        </p:nvGrpSpPr>
        <p:grpSpPr>
          <a:xfrm>
            <a:off x="4638675" y="830263"/>
            <a:ext cx="4329113" cy="933450"/>
            <a:chOff x="10436" y="4301"/>
            <a:chExt cx="8667" cy="1963"/>
          </a:xfrm>
        </p:grpSpPr>
        <p:sp>
          <p:nvSpPr>
            <p:cNvPr id="44043" name="矩形 34"/>
            <p:cNvSpPr/>
            <p:nvPr/>
          </p:nvSpPr>
          <p:spPr>
            <a:xfrm>
              <a:off x="10436" y="4301"/>
              <a:ext cx="8667" cy="10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公顷的         即        公顷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44044" name="直接连接符 43"/>
            <p:cNvCxnSpPr/>
            <p:nvPr/>
          </p:nvCxnSpPr>
          <p:spPr>
            <a:xfrm>
              <a:off x="12112" y="5301"/>
              <a:ext cx="0" cy="963"/>
            </a:xfrm>
            <a:prstGeom prst="line">
              <a:avLst/>
            </a:prstGeom>
            <a:ln w="222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3024" name="文本框 48"/>
          <p:cNvSpPr txBox="1"/>
          <p:nvPr/>
        </p:nvSpPr>
        <p:spPr>
          <a:xfrm>
            <a:off x="5184775" y="3227388"/>
            <a:ext cx="3198813" cy="1384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公顷平均分成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rPr>
              <a:t>）份。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sym typeface="宋体" panose="02010600030101010101" pitchFamily="2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1314450" y="3179763"/>
            <a:ext cx="2147888" cy="1430337"/>
            <a:chOff x="2069" y="5006"/>
            <a:chExt cx="3384" cy="2256"/>
          </a:xfrm>
        </p:grpSpPr>
        <p:sp>
          <p:nvSpPr>
            <p:cNvPr id="44047" name="文本框 45"/>
            <p:cNvSpPr txBox="1"/>
            <p:nvPr/>
          </p:nvSpPr>
          <p:spPr>
            <a:xfrm>
              <a:off x="2069" y="5081"/>
              <a:ext cx="3384" cy="218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50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  <a:sym typeface="宋体" panose="02010600030101010101" pitchFamily="2" charset="-122"/>
                </a:rPr>
                <a:t>将  公顷平均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  <a:sym typeface="宋体" panose="02010600030101010101" pitchFamily="2" charset="-122"/>
                </a:rPr>
                <a:t>分成 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  <a:sym typeface="宋体" panose="02010600030101010101" pitchFamily="2" charset="-122"/>
                </a:rPr>
                <a:t>5 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49" charset="-122"/>
                  <a:sym typeface="宋体" panose="02010600030101010101" pitchFamily="2" charset="-122"/>
                </a:rPr>
                <a:t>份。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sym typeface="宋体" panose="02010600030101010101" pitchFamily="2" charset="-122"/>
              </a:endParaRPr>
            </a:p>
          </p:txBody>
        </p:sp>
        <p:sp>
          <p:nvSpPr>
            <p:cNvPr id="44048" name="TextBox 37"/>
            <p:cNvSpPr txBox="1"/>
            <p:nvPr/>
          </p:nvSpPr>
          <p:spPr>
            <a:xfrm>
              <a:off x="2639" y="5006"/>
              <a:ext cx="591" cy="150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 u="sng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sp>
        <p:nvSpPr>
          <p:cNvPr id="5" name="TextBox 44"/>
          <p:cNvSpPr txBox="1"/>
          <p:nvPr/>
        </p:nvSpPr>
        <p:spPr>
          <a:xfrm>
            <a:off x="5881688" y="608013"/>
            <a:ext cx="896937" cy="9540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1    </a:t>
            </a:r>
            <a:endParaRPr lang="en-US" altLang="zh-CN" sz="2800" b="1" u="sng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6" name="TextBox 44"/>
          <p:cNvSpPr txBox="1"/>
          <p:nvPr/>
        </p:nvSpPr>
        <p:spPr>
          <a:xfrm>
            <a:off x="7072313" y="611188"/>
            <a:ext cx="896937" cy="9540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1  </a:t>
            </a:r>
            <a:endParaRPr lang="en-US" altLang="zh-CN" sz="2800" b="1" u="sng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 bldLvl="0" animBg="1"/>
      <p:bldP spid="43024" grpId="0"/>
      <p:bldP spid="43024" grpId="1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Box 44"/>
          <p:cNvSpPr txBox="1"/>
          <p:nvPr/>
        </p:nvSpPr>
        <p:spPr>
          <a:xfrm>
            <a:off x="1573213" y="2984500"/>
            <a:ext cx="895350" cy="9525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1   </a:t>
            </a:r>
            <a:endParaRPr lang="en-US" altLang="zh-CN" sz="2800" b="1" u="sng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" name="TextBox 45"/>
          <p:cNvSpPr txBox="1"/>
          <p:nvPr/>
        </p:nvSpPr>
        <p:spPr>
          <a:xfrm>
            <a:off x="2468563" y="3213100"/>
            <a:ext cx="539750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6" name="TextBox 46"/>
          <p:cNvSpPr txBox="1"/>
          <p:nvPr/>
        </p:nvSpPr>
        <p:spPr>
          <a:xfrm>
            <a:off x="2954338" y="3213100"/>
            <a:ext cx="361950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r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8" name="TextBox 47"/>
          <p:cNvSpPr txBox="1"/>
          <p:nvPr/>
        </p:nvSpPr>
        <p:spPr>
          <a:xfrm>
            <a:off x="3709988" y="2978150"/>
            <a:ext cx="896937" cy="9525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1×1</a:t>
            </a:r>
            <a:endParaRPr lang="en-US" altLang="zh-CN" sz="2800" b="1" u="sng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2×5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9" name="TextBox 48"/>
          <p:cNvSpPr txBox="1"/>
          <p:nvPr/>
        </p:nvSpPr>
        <p:spPr>
          <a:xfrm>
            <a:off x="5002213" y="3028950"/>
            <a:ext cx="539750" cy="9525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1 </a:t>
            </a:r>
            <a:endParaRPr lang="en-US" altLang="zh-CN" sz="2800" b="1" u="sng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6" name="TextBox 49"/>
          <p:cNvSpPr txBox="1"/>
          <p:nvPr/>
        </p:nvSpPr>
        <p:spPr>
          <a:xfrm>
            <a:off x="5472113" y="3244850"/>
            <a:ext cx="1612900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（公顷）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7" name="矩形 50"/>
          <p:cNvSpPr/>
          <p:nvPr/>
        </p:nvSpPr>
        <p:spPr>
          <a:xfrm>
            <a:off x="3270250" y="3201988"/>
            <a:ext cx="385763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=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8" name="矩形 51"/>
          <p:cNvSpPr/>
          <p:nvPr/>
        </p:nvSpPr>
        <p:spPr>
          <a:xfrm>
            <a:off x="4713288" y="3235325"/>
            <a:ext cx="385762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=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45065" name="组合 14"/>
          <p:cNvGrpSpPr/>
          <p:nvPr/>
        </p:nvGrpSpPr>
        <p:grpSpPr>
          <a:xfrm>
            <a:off x="569913" y="798222"/>
            <a:ext cx="4902200" cy="1768156"/>
            <a:chOff x="845" y="847"/>
            <a:chExt cx="7719" cy="2782"/>
          </a:xfrm>
        </p:grpSpPr>
        <p:pic>
          <p:nvPicPr>
            <p:cNvPr id="45066" name="图片 1" descr="G:\莫莫\配图\人教数学\教材图\图片2.png图片2"/>
            <p:cNvPicPr>
              <a:picLocks noChangeAspect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>
            <a:xfrm>
              <a:off x="845" y="1657"/>
              <a:ext cx="3408" cy="187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45067" name="图片 2" descr="G:\莫莫\配图\人教数学\教材图\图片3.png图片3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390" y="847"/>
              <a:ext cx="3113" cy="278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45068" name="图片 9"/>
            <p:cNvPicPr>
              <a:picLocks noChangeAspect="1"/>
            </p:cNvPicPr>
            <p:nvPr/>
          </p:nvPicPr>
          <p:blipFill>
            <a:blip r:embed="rId3"/>
            <a:srcRect l="-3180" t="49480" r="75746" b="20538"/>
            <a:stretch>
              <a:fillRect/>
            </a:stretch>
          </p:blipFill>
          <p:spPr>
            <a:xfrm>
              <a:off x="7639" y="2178"/>
              <a:ext cx="925" cy="835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45069" name="图片 28" descr="G:\莫莫\配图\人教数学\教材图\图片4.png图片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440363" y="854075"/>
            <a:ext cx="2736850" cy="17129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" name="矩形 29"/>
          <p:cNvSpPr/>
          <p:nvPr/>
        </p:nvSpPr>
        <p:spPr>
          <a:xfrm>
            <a:off x="3657600" y="2876550"/>
            <a:ext cx="2057400" cy="1066800"/>
          </a:xfrm>
          <a:prstGeom prst="rect">
            <a:avLst/>
          </a:prstGeom>
          <a:noFill/>
          <a:ln>
            <a:prstDash val="dashDot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b="1" strike="noStrike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6" grpId="0"/>
      <p:bldP spid="8" grpId="0"/>
      <p:bldP spid="9" grpId="0"/>
      <p:bldP spid="26" grpId="0"/>
      <p:bldP spid="27" grpId="0"/>
      <p:bldP spid="28" grpId="0"/>
      <p:bldP spid="30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13"/>
          <p:cNvSpPr txBox="1"/>
          <p:nvPr/>
        </p:nvSpPr>
        <p:spPr>
          <a:xfrm>
            <a:off x="638175" y="2444750"/>
            <a:ext cx="5578475" cy="60801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2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）种玉米的面积是多少公顷？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00088" y="3263900"/>
            <a:ext cx="1839912" cy="52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3BAB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自学提示：</a:t>
            </a:r>
            <a:endParaRPr lang="zh-CN" altLang="en-US" sz="2800" b="1">
              <a:solidFill>
                <a:srgbClr val="3BAB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" name="Rectangle 2"/>
          <p:cNvSpPr/>
          <p:nvPr/>
        </p:nvSpPr>
        <p:spPr>
          <a:xfrm>
            <a:off x="2459038" y="3308350"/>
            <a:ext cx="4073525" cy="431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800" b="1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题目要求的是什么？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79675" y="3792538"/>
            <a:ext cx="5578475" cy="97948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800" b="1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试着用第（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）问的方式解答。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40978" name="图片 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6695" y="636270"/>
            <a:ext cx="573088" cy="4778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0" name="内容占位符 1"/>
          <p:cNvSpPr>
            <a:spLocks noGrp="1"/>
          </p:cNvSpPr>
          <p:nvPr/>
        </p:nvSpPr>
        <p:spPr bwMode="auto">
          <a:xfrm>
            <a:off x="1218887" y="666641"/>
            <a:ext cx="7744325" cy="1383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latin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李伯伯家有一块  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公顷的地。这块地的    </a:t>
            </a:r>
            <a:endParaRPr lang="en-US" altLang="zh-CN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L="0" indent="0" eaLnBrk="1" latin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L="0" indent="0" eaLnBrk="1" latin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种土豆， 种玉米。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graphicFrame>
        <p:nvGraphicFramePr>
          <p:cNvPr id="16387" name="对象 1"/>
          <p:cNvGraphicFramePr>
            <a:graphicFrameLocks noChangeAspect="1"/>
          </p:cNvGraphicFramePr>
          <p:nvPr/>
        </p:nvGraphicFramePr>
        <p:xfrm>
          <a:off x="3959860" y="450215"/>
          <a:ext cx="37655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2" imgW="152400" imgH="405765" progId="Equation.DSMT4">
                  <p:embed/>
                </p:oleObj>
              </mc:Choice>
              <mc:Fallback>
                <p:oleObj name="" r:id="rId2" imgW="152400" imgH="405765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860" y="450215"/>
                        <a:ext cx="376555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对象 2"/>
          <p:cNvGraphicFramePr>
            <a:graphicFrameLocks noChangeAspect="1"/>
          </p:cNvGraphicFramePr>
          <p:nvPr/>
        </p:nvGraphicFramePr>
        <p:xfrm>
          <a:off x="7566025" y="573405"/>
          <a:ext cx="244475" cy="647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4" imgW="177800" imgH="469900" progId="Equation.DSMT4">
                  <p:embed/>
                </p:oleObj>
              </mc:Choice>
              <mc:Fallback>
                <p:oleObj name="" r:id="rId4" imgW="177800" imgH="4699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6025" y="573405"/>
                        <a:ext cx="244475" cy="6470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9" name="对象 21"/>
          <p:cNvGraphicFramePr>
            <a:graphicFrameLocks noChangeAspect="1"/>
          </p:cNvGraphicFramePr>
          <p:nvPr/>
        </p:nvGraphicFramePr>
        <p:xfrm>
          <a:off x="2642870" y="1475740"/>
          <a:ext cx="245745" cy="607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6" imgW="190500" imgH="469900" progId="Equation.DSMT4">
                  <p:embed/>
                </p:oleObj>
              </mc:Choice>
              <mc:Fallback>
                <p:oleObj name="" r:id="rId6" imgW="190500" imgH="469900" progId="Equation.DSMT4">
                  <p:embed/>
                  <p:pic>
                    <p:nvPicPr>
                      <p:cNvPr id="0" name="对象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2870" y="1475740"/>
                        <a:ext cx="245745" cy="607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任意多边形 22"/>
          <p:cNvSpPr>
            <a:spLocks noChangeArrowheads="1"/>
          </p:cNvSpPr>
          <p:nvPr/>
        </p:nvSpPr>
        <p:spPr bwMode="auto">
          <a:xfrm>
            <a:off x="7057330" y="1308700"/>
            <a:ext cx="238125" cy="76200"/>
          </a:xfrm>
          <a:custGeom>
            <a:avLst/>
            <a:gdLst>
              <a:gd name="T0" fmla="*/ 0 w 238125"/>
              <a:gd name="T1" fmla="*/ 0 h 76468"/>
              <a:gd name="T2" fmla="*/ 57150 w 238125"/>
              <a:gd name="T3" fmla="*/ 74613 h 76468"/>
              <a:gd name="T4" fmla="*/ 95250 w 238125"/>
              <a:gd name="T5" fmla="*/ 65285 h 76468"/>
              <a:gd name="T6" fmla="*/ 123825 w 238125"/>
              <a:gd name="T7" fmla="*/ 46632 h 76468"/>
              <a:gd name="T8" fmla="*/ 190500 w 238125"/>
              <a:gd name="T9" fmla="*/ 65285 h 76468"/>
              <a:gd name="T10" fmla="*/ 238125 w 238125"/>
              <a:gd name="T11" fmla="*/ 37305 h 764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38125" h="76468">
                <a:moveTo>
                  <a:pt x="0" y="0"/>
                </a:moveTo>
                <a:cubicBezTo>
                  <a:pt x="9400" y="18800"/>
                  <a:pt x="23912" y="71452"/>
                  <a:pt x="57150" y="76200"/>
                </a:cubicBezTo>
                <a:cubicBezTo>
                  <a:pt x="70109" y="78051"/>
                  <a:pt x="82550" y="69850"/>
                  <a:pt x="95250" y="66675"/>
                </a:cubicBezTo>
                <a:cubicBezTo>
                  <a:pt x="104775" y="60325"/>
                  <a:pt x="112492" y="49244"/>
                  <a:pt x="123825" y="47625"/>
                </a:cubicBezTo>
                <a:cubicBezTo>
                  <a:pt x="132197" y="46429"/>
                  <a:pt x="179777" y="63101"/>
                  <a:pt x="190500" y="66675"/>
                </a:cubicBezTo>
                <a:cubicBezTo>
                  <a:pt x="235488" y="55428"/>
                  <a:pt x="222746" y="68859"/>
                  <a:pt x="238125" y="38100"/>
                </a:cubicBez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2642890" y="1375291"/>
            <a:ext cx="292100" cy="8080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0" name="矩形: 圆角 1"/>
          <p:cNvSpPr/>
          <p:nvPr/>
        </p:nvSpPr>
        <p:spPr>
          <a:xfrm>
            <a:off x="6115050" y="716915"/>
            <a:ext cx="1106805" cy="43688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13" name="直接箭头连接符 12"/>
          <p:cNvCxnSpPr>
            <a:stCxn id="10" idx="2"/>
          </p:cNvCxnSpPr>
          <p:nvPr/>
        </p:nvCxnSpPr>
        <p:spPr>
          <a:xfrm flipH="1">
            <a:off x="6605488" y="1153939"/>
            <a:ext cx="63500" cy="482600"/>
          </a:xfrm>
          <a:prstGeom prst="straightConnector1">
            <a:avLst/>
          </a:pr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5" name="组合 24"/>
          <p:cNvGrpSpPr/>
          <p:nvPr/>
        </p:nvGrpSpPr>
        <p:grpSpPr bwMode="auto">
          <a:xfrm>
            <a:off x="5462002" y="1476023"/>
            <a:ext cx="2784475" cy="654050"/>
            <a:chOff x="5416187" y="3870023"/>
            <a:chExt cx="2784344" cy="654511"/>
          </a:xfrm>
        </p:grpSpPr>
        <p:sp>
          <p:nvSpPr>
            <p:cNvPr id="14" name="文本框 13"/>
            <p:cNvSpPr txBox="1"/>
            <p:nvPr/>
          </p:nvSpPr>
          <p:spPr>
            <a:xfrm>
              <a:off x="5600328" y="4022530"/>
              <a:ext cx="2600203" cy="40033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CN" altLang="en-US" sz="2000" b="1" dirty="0">
                  <a:solidFill>
                    <a:srgbClr val="FF0000"/>
                  </a:solidFill>
                  <a:latin typeface="+mn-lt"/>
                  <a:ea typeface="楷体" panose="02010609060101010101" pitchFamily="49" charset="-122"/>
                </a:rPr>
                <a:t>公顷是单位“</a:t>
              </a:r>
              <a:r>
                <a:rPr lang="en-US" altLang="zh-CN" sz="2000" b="1" dirty="0">
                  <a:solidFill>
                    <a:srgbClr val="FF0000"/>
                  </a:solidFill>
                  <a:latin typeface="+mn-lt"/>
                  <a:ea typeface="楷体" panose="02010609060101010101" pitchFamily="49" charset="-122"/>
                </a:rPr>
                <a:t>1</a:t>
              </a:r>
              <a:r>
                <a:rPr lang="zh-CN" altLang="en-US" sz="2000" b="1" dirty="0">
                  <a:solidFill>
                    <a:srgbClr val="FF0000"/>
                  </a:solidFill>
                  <a:latin typeface="+mn-lt"/>
                  <a:ea typeface="楷体" panose="02010609060101010101" pitchFamily="49" charset="-122"/>
                </a:rPr>
                <a:t>”。</a:t>
              </a:r>
              <a:endParaRPr lang="zh-CN" altLang="en-US" sz="2000" b="1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endParaRPr>
            </a:p>
          </p:txBody>
        </p:sp>
        <p:graphicFrame>
          <p:nvGraphicFramePr>
            <p:cNvPr id="16405" name="对象 1"/>
            <p:cNvGraphicFramePr>
              <a:graphicFrameLocks noChangeAspect="1"/>
            </p:cNvGraphicFramePr>
            <p:nvPr/>
          </p:nvGraphicFramePr>
          <p:xfrm>
            <a:off x="5416187" y="3870023"/>
            <a:ext cx="246051" cy="654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8" name="Equation" r:id="rId8" imgW="152400" imgH="405765" progId="Equation.DSMT4">
                    <p:embed/>
                  </p:oleObj>
                </mc:Choice>
                <mc:Fallback>
                  <p:oleObj name="Equation" r:id="rId8" imgW="152400" imgH="405765" progId="Equation.DSMT4">
                    <p:embed/>
                    <p:pic>
                      <p:nvPicPr>
                        <p:cNvPr id="0" name="对象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6187" y="3870023"/>
                          <a:ext cx="246051" cy="6545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组合 1"/>
          <p:cNvGrpSpPr/>
          <p:nvPr/>
        </p:nvGrpSpPr>
        <p:grpSpPr>
          <a:xfrm>
            <a:off x="285750" y="3403600"/>
            <a:ext cx="8540750" cy="1530350"/>
            <a:chOff x="450" y="5360"/>
            <a:chExt cx="13450" cy="2410"/>
          </a:xfrm>
        </p:grpSpPr>
        <p:grpSp>
          <p:nvGrpSpPr>
            <p:cNvPr id="15" name="组合 14"/>
            <p:cNvGrpSpPr/>
            <p:nvPr/>
          </p:nvGrpSpPr>
          <p:grpSpPr>
            <a:xfrm>
              <a:off x="450" y="5360"/>
              <a:ext cx="13450" cy="2410"/>
              <a:chOff x="365" y="5361"/>
              <a:chExt cx="13450" cy="2408"/>
            </a:xfrm>
          </p:grpSpPr>
          <p:sp>
            <p:nvSpPr>
              <p:cNvPr id="16" name="圆角矩形 15"/>
              <p:cNvSpPr/>
              <p:nvPr/>
            </p:nvSpPr>
            <p:spPr>
              <a:xfrm>
                <a:off x="2404" y="5440"/>
                <a:ext cx="4782" cy="210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base"/>
                <a:endParaRPr lang="zh-CN" altLang="en-US" strike="noStrike" noProof="1"/>
              </a:p>
            </p:txBody>
          </p:sp>
          <p:sp>
            <p:nvSpPr>
              <p:cNvPr id="17" name="圆角矩形 16"/>
              <p:cNvSpPr/>
              <p:nvPr/>
            </p:nvSpPr>
            <p:spPr>
              <a:xfrm>
                <a:off x="8792" y="5402"/>
                <a:ext cx="4782" cy="2106"/>
              </a:xfrm>
              <a:prstGeom prst="roundRect">
                <a:avLst/>
              </a:prstGeom>
              <a:solidFill>
                <a:srgbClr val="FCD9DD"/>
              </a:solidFill>
              <a:ln w="158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base"/>
                <a:endParaRPr lang="zh-CN" altLang="en-US" strike="noStrike" noProof="1"/>
              </a:p>
            </p:txBody>
          </p:sp>
          <p:grpSp>
            <p:nvGrpSpPr>
              <p:cNvPr id="47115" name="组合 41"/>
              <p:cNvGrpSpPr/>
              <p:nvPr/>
            </p:nvGrpSpPr>
            <p:grpSpPr>
              <a:xfrm>
                <a:off x="365" y="5361"/>
                <a:ext cx="13450" cy="2208"/>
                <a:chOff x="365" y="5361"/>
                <a:chExt cx="13450" cy="2208"/>
              </a:xfrm>
            </p:grpSpPr>
            <p:sp>
              <p:nvSpPr>
                <p:cNvPr id="47116" name="文本框 7"/>
                <p:cNvSpPr txBox="1"/>
                <p:nvPr/>
              </p:nvSpPr>
              <p:spPr>
                <a:xfrm>
                  <a:off x="365" y="5740"/>
                  <a:ext cx="1780" cy="82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zh-CN" altLang="en-US" sz="2800" b="1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分析：</a:t>
                  </a:r>
                  <a:endPara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47117" name="文本框 9"/>
                <p:cNvSpPr txBox="1"/>
                <p:nvPr/>
              </p:nvSpPr>
              <p:spPr>
                <a:xfrm>
                  <a:off x="2346" y="5393"/>
                  <a:ext cx="5006" cy="2176"/>
                </a:xfrm>
                <a:prstGeom prst="rect">
                  <a:avLst/>
                </a:prstGeom>
                <a:solidFill>
                  <a:srgbClr val="FCD9DD"/>
                </a:solidFill>
                <a:ln w="15875" cap="flat" cmpd="sng">
                  <a:solidFill>
                    <a:srgbClr val="C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zh-CN" altLang="en-US" sz="280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要求种玉米的面积是多少，就是求</a:t>
                  </a:r>
                  <a:endParaRPr lang="zh-CN" altLang="en-US" sz="280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  <a:p>
                  <a:r>
                    <a:rPr lang="zh-CN" altLang="en-US" sz="280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公顷的  是多少。</a:t>
                  </a:r>
                  <a:endParaRPr lang="zh-CN" altLang="en-US" sz="280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  <p:cxnSp>
              <p:nvCxnSpPr>
                <p:cNvPr id="23" name="直接箭头连接符 22"/>
                <p:cNvCxnSpPr/>
                <p:nvPr/>
              </p:nvCxnSpPr>
              <p:spPr>
                <a:xfrm>
                  <a:off x="7471" y="6483"/>
                  <a:ext cx="1144" cy="0"/>
                </a:xfrm>
                <a:prstGeom prst="straightConnector1">
                  <a:avLst/>
                </a:prstGeom>
                <a:ln w="85725" cmpd="sng">
                  <a:solidFill>
                    <a:schemeClr val="accent6">
                      <a:lumMod val="40000"/>
                      <a:lumOff val="60000"/>
                    </a:schemeClr>
                  </a:solidFill>
                  <a:prstDash val="solid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119" name="文本框 12"/>
                <p:cNvSpPr txBox="1"/>
                <p:nvPr/>
              </p:nvSpPr>
              <p:spPr>
                <a:xfrm>
                  <a:off x="8809" y="5361"/>
                  <a:ext cx="5006" cy="210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pPr>
                    <a:lnSpc>
                      <a:spcPct val="140000"/>
                    </a:lnSpc>
                  </a:pPr>
                  <a:r>
                    <a:rPr lang="zh-CN" altLang="en-US" sz="280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用乘法计算，列式为      。</a:t>
                  </a:r>
                  <a:endParaRPr lang="zh-CN" altLang="en-US" sz="280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p:grpSp>
          <p:grpSp>
            <p:nvGrpSpPr>
              <p:cNvPr id="47120" name="组合 37"/>
              <p:cNvGrpSpPr/>
              <p:nvPr/>
            </p:nvGrpSpPr>
            <p:grpSpPr>
              <a:xfrm>
                <a:off x="10467" y="6233"/>
                <a:ext cx="1575" cy="1317"/>
                <a:chOff x="1486" y="1979"/>
                <a:chExt cx="1572" cy="1318"/>
              </a:xfrm>
            </p:grpSpPr>
            <p:sp>
              <p:nvSpPr>
                <p:cNvPr id="47121" name="文本框 38"/>
                <p:cNvSpPr txBox="1"/>
                <p:nvPr/>
              </p:nvSpPr>
              <p:spPr>
                <a:xfrm>
                  <a:off x="1486" y="1979"/>
                  <a:ext cx="1572" cy="72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3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47122" name="文本框 39"/>
                <p:cNvSpPr txBox="1"/>
                <p:nvPr/>
              </p:nvSpPr>
              <p:spPr>
                <a:xfrm>
                  <a:off x="1496" y="2572"/>
                  <a:ext cx="987" cy="72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5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33" name="直接连接符 32"/>
                <p:cNvCxnSpPr/>
                <p:nvPr/>
              </p:nvCxnSpPr>
              <p:spPr>
                <a:xfrm>
                  <a:off x="1493" y="2631"/>
                  <a:ext cx="479" cy="0"/>
                </a:xfrm>
                <a:prstGeom prst="line">
                  <a:avLst/>
                </a:prstGeom>
                <a:ln w="25400" cmpd="sng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124" name="组合 37"/>
              <p:cNvGrpSpPr/>
              <p:nvPr/>
            </p:nvGrpSpPr>
            <p:grpSpPr>
              <a:xfrm>
                <a:off x="9492" y="6259"/>
                <a:ext cx="988" cy="1306"/>
                <a:chOff x="1703" y="1990"/>
                <a:chExt cx="987" cy="1307"/>
              </a:xfrm>
            </p:grpSpPr>
            <p:sp>
              <p:nvSpPr>
                <p:cNvPr id="47125" name="文本框 38"/>
                <p:cNvSpPr txBox="1"/>
                <p:nvPr/>
              </p:nvSpPr>
              <p:spPr>
                <a:xfrm>
                  <a:off x="1724" y="1990"/>
                  <a:ext cx="669" cy="72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47126" name="文本框 39"/>
                <p:cNvSpPr txBox="1"/>
                <p:nvPr/>
              </p:nvSpPr>
              <p:spPr>
                <a:xfrm>
                  <a:off x="1703" y="2572"/>
                  <a:ext cx="987" cy="72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2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37" name="直接连接符 36"/>
                <p:cNvCxnSpPr/>
                <p:nvPr/>
              </p:nvCxnSpPr>
              <p:spPr>
                <a:xfrm>
                  <a:off x="1731" y="2631"/>
                  <a:ext cx="496" cy="0"/>
                </a:xfrm>
                <a:prstGeom prst="line">
                  <a:avLst/>
                </a:prstGeom>
                <a:ln w="25400" cmpd="sng">
                  <a:solidFill>
                    <a:schemeClr val="tx1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7128" name="文本框 19"/>
              <p:cNvSpPr txBox="1"/>
              <p:nvPr/>
            </p:nvSpPr>
            <p:spPr>
              <a:xfrm>
                <a:off x="9823" y="6511"/>
                <a:ext cx="56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>
                    <a:latin typeface="黑体" panose="02010609060101010101" pitchFamily="49" charset="-122"/>
                    <a:ea typeface="黑体" panose="02010609060101010101" pitchFamily="49" charset="-122"/>
                  </a:rPr>
                  <a:t>×</a:t>
                </a:r>
                <a:endParaRPr lang="zh-CN" altLang="en-US" sz="280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grpSp>
            <p:nvGrpSpPr>
              <p:cNvPr id="47129" name="组合 37"/>
              <p:cNvGrpSpPr/>
              <p:nvPr/>
            </p:nvGrpSpPr>
            <p:grpSpPr>
              <a:xfrm>
                <a:off x="6381" y="5884"/>
                <a:ext cx="1575" cy="1209"/>
                <a:chOff x="1486" y="2087"/>
                <a:chExt cx="1572" cy="1211"/>
              </a:xfrm>
            </p:grpSpPr>
            <p:sp>
              <p:nvSpPr>
                <p:cNvPr id="47130" name="文本框 38"/>
                <p:cNvSpPr txBox="1"/>
                <p:nvPr/>
              </p:nvSpPr>
              <p:spPr>
                <a:xfrm>
                  <a:off x="1486" y="2087"/>
                  <a:ext cx="1572" cy="72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47131" name="文本框 39"/>
                <p:cNvSpPr txBox="1"/>
                <p:nvPr/>
              </p:nvSpPr>
              <p:spPr>
                <a:xfrm>
                  <a:off x="1496" y="2572"/>
                  <a:ext cx="987" cy="72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2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</p:grpSp>
          <p:grpSp>
            <p:nvGrpSpPr>
              <p:cNvPr id="47132" name="组合 37"/>
              <p:cNvGrpSpPr/>
              <p:nvPr/>
            </p:nvGrpSpPr>
            <p:grpSpPr>
              <a:xfrm>
                <a:off x="4201" y="6560"/>
                <a:ext cx="1575" cy="1209"/>
                <a:chOff x="1486" y="2087"/>
                <a:chExt cx="1572" cy="1211"/>
              </a:xfrm>
            </p:grpSpPr>
            <p:sp>
              <p:nvSpPr>
                <p:cNvPr id="47133" name="文本框 38"/>
                <p:cNvSpPr txBox="1"/>
                <p:nvPr/>
              </p:nvSpPr>
              <p:spPr>
                <a:xfrm>
                  <a:off x="1486" y="2087"/>
                  <a:ext cx="1572" cy="72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3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47134" name="文本框 39"/>
                <p:cNvSpPr txBox="1"/>
                <p:nvPr/>
              </p:nvSpPr>
              <p:spPr>
                <a:xfrm>
                  <a:off x="1496" y="2572"/>
                  <a:ext cx="987" cy="72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5</a:t>
                  </a:r>
                  <a:endPara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</p:grpSp>
        </p:grpSp>
        <p:cxnSp>
          <p:nvCxnSpPr>
            <p:cNvPr id="46" name="直接连接符 45"/>
            <p:cNvCxnSpPr/>
            <p:nvPr/>
          </p:nvCxnSpPr>
          <p:spPr>
            <a:xfrm>
              <a:off x="6533" y="6470"/>
              <a:ext cx="498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>
              <a:off x="4318" y="7155"/>
              <a:ext cx="4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Box 13"/>
          <p:cNvSpPr txBox="1"/>
          <p:nvPr/>
        </p:nvSpPr>
        <p:spPr>
          <a:xfrm>
            <a:off x="638175" y="2444750"/>
            <a:ext cx="5578475" cy="60801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2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）种玉米的面积是多少公顷？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40978" name="图片 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6695" y="636270"/>
            <a:ext cx="573088" cy="477838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6387" name="对象 1"/>
          <p:cNvGraphicFramePr>
            <a:graphicFrameLocks noChangeAspect="1"/>
          </p:cNvGraphicFramePr>
          <p:nvPr/>
        </p:nvGraphicFramePr>
        <p:xfrm>
          <a:off x="3959860" y="450215"/>
          <a:ext cx="37655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2" imgW="152400" imgH="405765" progId="Equation.DSMT4">
                  <p:embed/>
                </p:oleObj>
              </mc:Choice>
              <mc:Fallback>
                <p:oleObj name="" r:id="rId2" imgW="152400" imgH="405765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860" y="450215"/>
                        <a:ext cx="376555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对象 2"/>
          <p:cNvGraphicFramePr>
            <a:graphicFrameLocks noChangeAspect="1"/>
          </p:cNvGraphicFramePr>
          <p:nvPr/>
        </p:nvGraphicFramePr>
        <p:xfrm>
          <a:off x="7566025" y="573405"/>
          <a:ext cx="244475" cy="647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4" imgW="177800" imgH="469900" progId="Equation.DSMT4">
                  <p:embed/>
                </p:oleObj>
              </mc:Choice>
              <mc:Fallback>
                <p:oleObj name="" r:id="rId4" imgW="177800" imgH="4699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6025" y="573405"/>
                        <a:ext cx="244475" cy="6470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9" name="对象 21"/>
          <p:cNvGraphicFramePr>
            <a:graphicFrameLocks noChangeAspect="1"/>
          </p:cNvGraphicFramePr>
          <p:nvPr/>
        </p:nvGraphicFramePr>
        <p:xfrm>
          <a:off x="2642870" y="1475740"/>
          <a:ext cx="245745" cy="607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6" imgW="190500" imgH="469900" progId="Equation.DSMT4">
                  <p:embed/>
                </p:oleObj>
              </mc:Choice>
              <mc:Fallback>
                <p:oleObj name="" r:id="rId6" imgW="190500" imgH="469900" progId="Equation.DSMT4">
                  <p:embed/>
                  <p:pic>
                    <p:nvPicPr>
                      <p:cNvPr id="0" name="对象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2870" y="1475740"/>
                        <a:ext cx="245745" cy="607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任意多边形 22"/>
          <p:cNvSpPr>
            <a:spLocks noChangeArrowheads="1"/>
          </p:cNvSpPr>
          <p:nvPr/>
        </p:nvSpPr>
        <p:spPr bwMode="auto">
          <a:xfrm>
            <a:off x="7057330" y="1308700"/>
            <a:ext cx="238125" cy="76200"/>
          </a:xfrm>
          <a:custGeom>
            <a:avLst/>
            <a:gdLst>
              <a:gd name="T0" fmla="*/ 0 w 238125"/>
              <a:gd name="T1" fmla="*/ 0 h 76468"/>
              <a:gd name="T2" fmla="*/ 57150 w 238125"/>
              <a:gd name="T3" fmla="*/ 74613 h 76468"/>
              <a:gd name="T4" fmla="*/ 95250 w 238125"/>
              <a:gd name="T5" fmla="*/ 65285 h 76468"/>
              <a:gd name="T6" fmla="*/ 123825 w 238125"/>
              <a:gd name="T7" fmla="*/ 46632 h 76468"/>
              <a:gd name="T8" fmla="*/ 190500 w 238125"/>
              <a:gd name="T9" fmla="*/ 65285 h 76468"/>
              <a:gd name="T10" fmla="*/ 238125 w 238125"/>
              <a:gd name="T11" fmla="*/ 37305 h 764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38125" h="76468">
                <a:moveTo>
                  <a:pt x="0" y="0"/>
                </a:moveTo>
                <a:cubicBezTo>
                  <a:pt x="9400" y="18800"/>
                  <a:pt x="23912" y="71452"/>
                  <a:pt x="57150" y="76200"/>
                </a:cubicBezTo>
                <a:cubicBezTo>
                  <a:pt x="70109" y="78051"/>
                  <a:pt x="82550" y="69850"/>
                  <a:pt x="95250" y="66675"/>
                </a:cubicBezTo>
                <a:cubicBezTo>
                  <a:pt x="104775" y="60325"/>
                  <a:pt x="112492" y="49244"/>
                  <a:pt x="123825" y="47625"/>
                </a:cubicBezTo>
                <a:cubicBezTo>
                  <a:pt x="132197" y="46429"/>
                  <a:pt x="179777" y="63101"/>
                  <a:pt x="190500" y="66675"/>
                </a:cubicBezTo>
                <a:cubicBezTo>
                  <a:pt x="235488" y="55428"/>
                  <a:pt x="222746" y="68859"/>
                  <a:pt x="238125" y="38100"/>
                </a:cubicBez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p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2642890" y="1375291"/>
            <a:ext cx="292100" cy="8080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zh-CN" altLang="en-US"/>
          </a:p>
        </p:txBody>
      </p:sp>
      <p:sp>
        <p:nvSpPr>
          <p:cNvPr id="10" name="矩形: 圆角 1"/>
          <p:cNvSpPr/>
          <p:nvPr/>
        </p:nvSpPr>
        <p:spPr>
          <a:xfrm>
            <a:off x="6115050" y="716915"/>
            <a:ext cx="1106805" cy="43688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zh-CN" altLang="en-US"/>
          </a:p>
        </p:txBody>
      </p:sp>
      <p:cxnSp>
        <p:nvCxnSpPr>
          <p:cNvPr id="13" name="直接箭头连接符 12"/>
          <p:cNvCxnSpPr>
            <a:stCxn id="10" idx="2"/>
          </p:cNvCxnSpPr>
          <p:nvPr/>
        </p:nvCxnSpPr>
        <p:spPr>
          <a:xfrm flipH="1">
            <a:off x="6605488" y="1153939"/>
            <a:ext cx="63500" cy="482600"/>
          </a:xfrm>
          <a:prstGeom prst="straightConnector1">
            <a:avLst/>
          </a:pr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5" name="组合 24"/>
          <p:cNvGrpSpPr/>
          <p:nvPr/>
        </p:nvGrpSpPr>
        <p:grpSpPr bwMode="auto">
          <a:xfrm>
            <a:off x="5462002" y="1476023"/>
            <a:ext cx="2784475" cy="654050"/>
            <a:chOff x="5416187" y="3870023"/>
            <a:chExt cx="2784344" cy="654511"/>
          </a:xfrm>
        </p:grpSpPr>
        <p:sp>
          <p:nvSpPr>
            <p:cNvPr id="14" name="文本框 13"/>
            <p:cNvSpPr txBox="1"/>
            <p:nvPr/>
          </p:nvSpPr>
          <p:spPr>
            <a:xfrm>
              <a:off x="5600328" y="4022530"/>
              <a:ext cx="2600203" cy="400332"/>
            </a:xfrm>
            <a:prstGeom prst="rect">
              <a:avLst/>
            </a:prstGeom>
            <a:noFill/>
          </p:spPr>
          <p:txBody>
            <a:bodyPr>
              <a:spAutoFit/>
            </a:bodyPr>
            <a:p>
              <a:pPr>
                <a:defRPr/>
              </a:pPr>
              <a:r>
                <a:rPr lang="zh-CN" altLang="en-US" sz="2000" b="1" dirty="0">
                  <a:solidFill>
                    <a:srgbClr val="FF0000"/>
                  </a:solidFill>
                  <a:latin typeface="+mn-lt"/>
                  <a:ea typeface="楷体" panose="02010609060101010101" pitchFamily="49" charset="-122"/>
                </a:rPr>
                <a:t>公顷是单位“</a:t>
              </a:r>
              <a:r>
                <a:rPr lang="en-US" altLang="zh-CN" sz="2000" b="1" dirty="0">
                  <a:solidFill>
                    <a:srgbClr val="FF0000"/>
                  </a:solidFill>
                  <a:latin typeface="+mn-lt"/>
                  <a:ea typeface="楷体" panose="02010609060101010101" pitchFamily="49" charset="-122"/>
                </a:rPr>
                <a:t>1</a:t>
              </a:r>
              <a:r>
                <a:rPr lang="zh-CN" altLang="en-US" sz="2000" b="1" dirty="0">
                  <a:solidFill>
                    <a:srgbClr val="FF0000"/>
                  </a:solidFill>
                  <a:latin typeface="+mn-lt"/>
                  <a:ea typeface="楷体" panose="02010609060101010101" pitchFamily="49" charset="-122"/>
                </a:rPr>
                <a:t>”。</a:t>
              </a:r>
              <a:endParaRPr lang="zh-CN" altLang="en-US" sz="2000" b="1" dirty="0">
                <a:solidFill>
                  <a:srgbClr val="FF0000"/>
                </a:solidFill>
                <a:latin typeface="+mn-lt"/>
                <a:ea typeface="楷体" panose="02010609060101010101" pitchFamily="49" charset="-122"/>
              </a:endParaRPr>
            </a:p>
          </p:txBody>
        </p:sp>
        <p:graphicFrame>
          <p:nvGraphicFramePr>
            <p:cNvPr id="16405" name="对象 1"/>
            <p:cNvGraphicFramePr>
              <a:graphicFrameLocks noChangeAspect="1"/>
            </p:cNvGraphicFramePr>
            <p:nvPr/>
          </p:nvGraphicFramePr>
          <p:xfrm>
            <a:off x="5416187" y="3870023"/>
            <a:ext cx="246051" cy="654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8" name="Equation" r:id="rId8" imgW="152400" imgH="405765" progId="Equation.DSMT4">
                    <p:embed/>
                  </p:oleObj>
                </mc:Choice>
                <mc:Fallback>
                  <p:oleObj name="Equation" r:id="rId8" imgW="152400" imgH="405765" progId="Equation.DSMT4">
                    <p:embed/>
                    <p:pic>
                      <p:nvPicPr>
                        <p:cNvPr id="0" name="对象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6187" y="3870023"/>
                          <a:ext cx="246051" cy="6545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70" name="内容占位符 1"/>
          <p:cNvSpPr>
            <a:spLocks noGrp="1"/>
          </p:cNvSpPr>
          <p:nvPr/>
        </p:nvSpPr>
        <p:spPr bwMode="auto">
          <a:xfrm>
            <a:off x="1218887" y="666641"/>
            <a:ext cx="7744325" cy="1383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latin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李伯伯家有一块  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公顷的地。这块地的    </a:t>
            </a:r>
            <a:endParaRPr lang="en-US" altLang="zh-CN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L="0" indent="0" eaLnBrk="1" latin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L="0" indent="0" eaLnBrk="1" latin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种土豆， 种玉米。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3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1267</Words>
  <Application>WPS 演示</Application>
  <PresentationFormat>全屏显示(16:9)</PresentationFormat>
  <Paragraphs>450</Paragraphs>
  <Slides>20</Slides>
  <Notes>40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43</vt:i4>
      </vt:variant>
      <vt:variant>
        <vt:lpstr>幻灯片标题</vt:lpstr>
      </vt:variant>
      <vt:variant>
        <vt:i4>20</vt:i4>
      </vt:variant>
    </vt:vector>
  </HeadingPairs>
  <TitlesOfParts>
    <vt:vector size="76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Arial Unicode MS</vt:lpstr>
      <vt:lpstr>Calibri</vt:lpstr>
      <vt:lpstr>Malgun Gothic</vt:lpstr>
      <vt:lpstr>Arial Narrow</vt:lpstr>
      <vt:lpstr>Bell MT</vt:lpstr>
      <vt:lpstr>3_默认设计模板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2022-09-01T14:12:42Z</dcterms:created>
  <dcterms:modified xsi:type="dcterms:W3CDTF">2022-09-01T14:12:42Z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KSORubyTemplateID">
    <vt:lpwstr>13</vt:lpwstr>
  </property>
  <property fmtid="{D5CDD505-2E9C-101B-9397-08002B2CF9AE}" pid="5" name="ICV">
    <vt:lpwstr>D43CCB8F8F314CBEBDF8F4224D15A962</vt:lpwstr>
  </property>
</Properties>
</file>