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6"/>
  </p:handoutMasterIdLst>
  <p:sldIdLst>
    <p:sldId id="260" r:id="rId3"/>
    <p:sldId id="256" r:id="rId4"/>
    <p:sldId id="259" r:id="rId5"/>
    <p:sldId id="258" r:id="rId6"/>
    <p:sldId id="262" r:id="rId8"/>
    <p:sldId id="281" r:id="rId9"/>
    <p:sldId id="263" r:id="rId10"/>
    <p:sldId id="257" r:id="rId11"/>
    <p:sldId id="261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9" r:id="rId24"/>
    <p:sldId id="280" r:id="rId25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AEB"/>
    <a:srgbClr val="36504A"/>
    <a:srgbClr val="4B6166"/>
    <a:srgbClr val="EBF1EF"/>
    <a:srgbClr val="DAE6E3"/>
    <a:srgbClr val="2D433E"/>
    <a:srgbClr val="233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82" autoAdjust="0"/>
    <p:restoredTop sz="95250" autoAdjust="0"/>
  </p:normalViewPr>
  <p:slideViewPr>
    <p:cSldViewPr snapToGrid="0">
      <p:cViewPr varScale="1">
        <p:scale>
          <a:sx n="139" d="100"/>
          <a:sy n="139" d="100"/>
        </p:scale>
        <p:origin x="12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1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CA2FAB5-40DC-417A-9426-A52727D19BD6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等线" pitchFamily="2" charset="-122"/>
              </a:defRPr>
            </a:lvl1pPr>
          </a:lstStyle>
          <a:p>
            <a:fld id="{FF81CD79-6798-46DB-97E3-FB4B90022C6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958A61-89E2-4FF1-9FA7-3C2F95AF59D7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二级</a:t>
            </a:r>
            <a:endParaRPr lang="zh-CN" altLang="en-US" noProof="0"/>
          </a:p>
          <a:p>
            <a:pPr lvl="2"/>
            <a:r>
              <a:rPr lang="zh-CN" altLang="en-US" noProof="0"/>
              <a:t>三级</a:t>
            </a:r>
            <a:endParaRPr lang="zh-CN" altLang="en-US" noProof="0"/>
          </a:p>
          <a:p>
            <a:pPr lvl="3"/>
            <a:r>
              <a:rPr lang="zh-CN" altLang="en-US" noProof="0"/>
              <a:t>四级</a:t>
            </a:r>
            <a:endParaRPr lang="zh-CN" altLang="en-US" noProof="0"/>
          </a:p>
          <a:p>
            <a:pPr lvl="4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等线" pitchFamily="2" charset="-122"/>
              </a:defRPr>
            </a:lvl1pPr>
          </a:lstStyle>
          <a:p>
            <a:fld id="{C4D0EA66-B90E-4A4F-A7B9-CF9E50D92A9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921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22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7C1B412D-8345-4172-BBEE-309A126609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rgbClr val="D7E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rgbClr val="4B6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2492375"/>
            <a:ext cx="9144000" cy="0"/>
          </a:xfrm>
          <a:prstGeom prst="line">
            <a:avLst/>
          </a:prstGeom>
          <a:ln w="19050">
            <a:solidFill>
              <a:srgbClr val="4B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 descr="e7d195523061f1c0c2b73831c94a3edc981f60e396d3e182073EE1468018468A7F192AE5E5CD515B6C3125F8AF6E4EE646174E8CF0B46FD19828DCE8CDA3B3A044A74F0E769C5FA8CB87AB6FC303C8BA3785FAC64AF542479A9D627658A98852A6F5613AA3FB91FB647AC9FDFAE6CFE751D90DCCC5335D9F6DC576BEAA67668FB2589B5C21711889528E16F125DAAFF6"/>
          <p:cNvPicPr>
            <a:picLocks noChangeAspect="1" noChangeArrowheads="1"/>
          </p:cNvPicPr>
          <p:nvPr userDrawn="1"/>
        </p:nvPicPr>
        <p:blipFill>
          <a:blip r:embed="rId2"/>
          <a:srcRect l="64140"/>
          <a:stretch>
            <a:fillRect/>
          </a:stretch>
        </p:blipFill>
        <p:spPr bwMode="auto">
          <a:xfrm>
            <a:off x="6980238" y="1695450"/>
            <a:ext cx="2163762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e7d195523061f1c0c2b73831c94a3edc981f60e396d3e182073EE1468018468A7F192AE5E5CD515B6C3125F8AF6E4EE646174E8CF0B46FD19828DCE8CDA3B3A044A74F0E769C5FA8CB87AB6FC303C8BA3785FAC64AF542479A9D627658A98852A6F5613AA3FB91FB647AC9FDFAE6CFE751D90DCCC5335D9F6DC576BEAA67668FB2589B5C21711889528E16F125DAAFF6"/>
          <p:cNvPicPr>
            <a:picLocks noChangeAspect="1" noChangeArrowheads="1"/>
          </p:cNvPicPr>
          <p:nvPr userDrawn="1"/>
        </p:nvPicPr>
        <p:blipFill>
          <a:blip r:embed="rId3"/>
          <a:srcRect t="7214" r="66235" b="11102"/>
          <a:stretch>
            <a:fillRect/>
          </a:stretch>
        </p:blipFill>
        <p:spPr bwMode="auto">
          <a:xfrm>
            <a:off x="0" y="-36513"/>
            <a:ext cx="1943100" cy="264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21433064">
            <a:off x="301625" y="211138"/>
            <a:ext cx="8540750" cy="4721225"/>
          </a:xfrm>
          <a:prstGeom prst="rect">
            <a:avLst/>
          </a:prstGeom>
          <a:solidFill>
            <a:srgbClr val="ACC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301625" y="211138"/>
            <a:ext cx="8540750" cy="4721225"/>
          </a:xfrm>
          <a:prstGeom prst="rect">
            <a:avLst/>
          </a:prstGeom>
          <a:solidFill>
            <a:srgbClr val="DAE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1.png"/><Relationship Id="rId7" Type="http://schemas.openxmlformats.org/officeDocument/2006/relationships/slide" Target="slide3.xml"/><Relationship Id="rId6" Type="http://schemas.openxmlformats.org/officeDocument/2006/relationships/slide" Target="slide4.xml"/><Relationship Id="rId5" Type="http://schemas.openxmlformats.org/officeDocument/2006/relationships/slide" Target="slide22.xml"/><Relationship Id="rId4" Type="http://schemas.openxmlformats.org/officeDocument/2006/relationships/slide" Target="slide21.xml"/><Relationship Id="rId3" Type="http://schemas.openxmlformats.org/officeDocument/2006/relationships/slide" Target="slide18.xml"/><Relationship Id="rId2" Type="http://schemas.openxmlformats.org/officeDocument/2006/relationships/slide" Target="slide14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6" Type="http://schemas.openxmlformats.org/officeDocument/2006/relationships/slide" Target="slide3.xml"/><Relationship Id="rId5" Type="http://schemas.openxmlformats.org/officeDocument/2006/relationships/slide" Target="slide4.xml"/><Relationship Id="rId4" Type="http://schemas.openxmlformats.org/officeDocument/2006/relationships/slide" Target="slide22.xml"/><Relationship Id="rId3" Type="http://schemas.openxmlformats.org/officeDocument/2006/relationships/slide" Target="slide21.xml"/><Relationship Id="rId2" Type="http://schemas.openxmlformats.org/officeDocument/2006/relationships/slide" Target="slide18.xml"/><Relationship Id="rId1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1.png"/><Relationship Id="rId7" Type="http://schemas.openxmlformats.org/officeDocument/2006/relationships/slide" Target="slide3.xml"/><Relationship Id="rId6" Type="http://schemas.openxmlformats.org/officeDocument/2006/relationships/slide" Target="slide4.xml"/><Relationship Id="rId5" Type="http://schemas.openxmlformats.org/officeDocument/2006/relationships/slide" Target="slide22.xml"/><Relationship Id="rId4" Type="http://schemas.openxmlformats.org/officeDocument/2006/relationships/slide" Target="slide21.xml"/><Relationship Id="rId3" Type="http://schemas.openxmlformats.org/officeDocument/2006/relationships/slide" Target="slide18.xml"/><Relationship Id="rId2" Type="http://schemas.openxmlformats.org/officeDocument/2006/relationships/slide" Target="slide14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6" Type="http://schemas.openxmlformats.org/officeDocument/2006/relationships/slide" Target="slide3.xml"/><Relationship Id="rId5" Type="http://schemas.openxmlformats.org/officeDocument/2006/relationships/slide" Target="slide4.xml"/><Relationship Id="rId4" Type="http://schemas.openxmlformats.org/officeDocument/2006/relationships/slide" Target="slide22.xml"/><Relationship Id="rId3" Type="http://schemas.openxmlformats.org/officeDocument/2006/relationships/slide" Target="slide21.xml"/><Relationship Id="rId2" Type="http://schemas.openxmlformats.org/officeDocument/2006/relationships/slide" Target="slide18.xml"/><Relationship Id="rId1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1.png"/><Relationship Id="rId7" Type="http://schemas.openxmlformats.org/officeDocument/2006/relationships/slide" Target="slide3.xml"/><Relationship Id="rId6" Type="http://schemas.openxmlformats.org/officeDocument/2006/relationships/slide" Target="slide4.xml"/><Relationship Id="rId5" Type="http://schemas.openxmlformats.org/officeDocument/2006/relationships/slide" Target="slide22.xml"/><Relationship Id="rId4" Type="http://schemas.openxmlformats.org/officeDocument/2006/relationships/slide" Target="slide21.xml"/><Relationship Id="rId3" Type="http://schemas.openxmlformats.org/officeDocument/2006/relationships/slide" Target="slide18.xml"/><Relationship Id="rId2" Type="http://schemas.openxmlformats.org/officeDocument/2006/relationships/slide" Target="slide14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media" Target="../media/media2.mp4"/><Relationship Id="rId8" Type="http://schemas.openxmlformats.org/officeDocument/2006/relationships/video" Target="../media/media2.mp4"/><Relationship Id="rId7" Type="http://schemas.openxmlformats.org/officeDocument/2006/relationships/image" Target="../media/image11.png"/><Relationship Id="rId6" Type="http://schemas.openxmlformats.org/officeDocument/2006/relationships/slide" Target="slide3.xml"/><Relationship Id="rId5" Type="http://schemas.openxmlformats.org/officeDocument/2006/relationships/slide" Target="slide4.xml"/><Relationship Id="rId4" Type="http://schemas.openxmlformats.org/officeDocument/2006/relationships/slide" Target="slide22.xml"/><Relationship Id="rId3" Type="http://schemas.openxmlformats.org/officeDocument/2006/relationships/slide" Target="slide21.xml"/><Relationship Id="rId2" Type="http://schemas.openxmlformats.org/officeDocument/2006/relationships/slide" Target="slide18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19.png"/><Relationship Id="rId1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6" Type="http://schemas.openxmlformats.org/officeDocument/2006/relationships/slide" Target="slide3.xml"/><Relationship Id="rId5" Type="http://schemas.openxmlformats.org/officeDocument/2006/relationships/slide" Target="slide4.xml"/><Relationship Id="rId4" Type="http://schemas.openxmlformats.org/officeDocument/2006/relationships/slide" Target="slide22.xml"/><Relationship Id="rId3" Type="http://schemas.openxmlformats.org/officeDocument/2006/relationships/slide" Target="slide21.xml"/><Relationship Id="rId2" Type="http://schemas.openxmlformats.org/officeDocument/2006/relationships/slide" Target="slide18.xml"/><Relationship Id="rId1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1.png"/><Relationship Id="rId7" Type="http://schemas.openxmlformats.org/officeDocument/2006/relationships/slide" Target="slide3.xml"/><Relationship Id="rId6" Type="http://schemas.openxmlformats.org/officeDocument/2006/relationships/slide" Target="slide4.xml"/><Relationship Id="rId5" Type="http://schemas.openxmlformats.org/officeDocument/2006/relationships/slide" Target="slide22.xml"/><Relationship Id="rId4" Type="http://schemas.openxmlformats.org/officeDocument/2006/relationships/slide" Target="slide21.xml"/><Relationship Id="rId3" Type="http://schemas.openxmlformats.org/officeDocument/2006/relationships/slide" Target="slide18.xml"/><Relationship Id="rId2" Type="http://schemas.openxmlformats.org/officeDocument/2006/relationships/slide" Target="slide14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slide" Target="slide3.xml"/><Relationship Id="rId7" Type="http://schemas.openxmlformats.org/officeDocument/2006/relationships/slide" Target="slide4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slide" Target="slide18.xml"/><Relationship Id="rId3" Type="http://schemas.openxmlformats.org/officeDocument/2006/relationships/slide" Target="slide14.xml"/><Relationship Id="rId2" Type="http://schemas.openxmlformats.org/officeDocument/2006/relationships/image" Target="../media/image21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slide" Target="slide3.xml"/><Relationship Id="rId7" Type="http://schemas.openxmlformats.org/officeDocument/2006/relationships/slide" Target="slide4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slide" Target="slide18.xml"/><Relationship Id="rId3" Type="http://schemas.openxmlformats.org/officeDocument/2006/relationships/slide" Target="slide14.xml"/><Relationship Id="rId2" Type="http://schemas.openxmlformats.org/officeDocument/2006/relationships/image" Target="../media/image23.jpe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6" Type="http://schemas.openxmlformats.org/officeDocument/2006/relationships/slide" Target="slide3.xml"/><Relationship Id="rId5" Type="http://schemas.openxmlformats.org/officeDocument/2006/relationships/slide" Target="slide4.xml"/><Relationship Id="rId4" Type="http://schemas.openxmlformats.org/officeDocument/2006/relationships/slide" Target="slide22.xml"/><Relationship Id="rId3" Type="http://schemas.openxmlformats.org/officeDocument/2006/relationships/slide" Target="slide21.xml"/><Relationship Id="rId2" Type="http://schemas.openxmlformats.org/officeDocument/2006/relationships/slide" Target="slide18.xml"/><Relationship Id="rId1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6" Type="http://schemas.openxmlformats.org/officeDocument/2006/relationships/slide" Target="slide3.xml"/><Relationship Id="rId5" Type="http://schemas.openxmlformats.org/officeDocument/2006/relationships/slide" Target="slide4.xml"/><Relationship Id="rId4" Type="http://schemas.openxmlformats.org/officeDocument/2006/relationships/slide" Target="slide22.xml"/><Relationship Id="rId3" Type="http://schemas.openxmlformats.org/officeDocument/2006/relationships/slide" Target="slide21.xml"/><Relationship Id="rId2" Type="http://schemas.openxmlformats.org/officeDocument/2006/relationships/slide" Target="slide18.xml"/><Relationship Id="rId1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6" Type="http://schemas.openxmlformats.org/officeDocument/2006/relationships/slide" Target="slide3.xml"/><Relationship Id="rId5" Type="http://schemas.openxmlformats.org/officeDocument/2006/relationships/slide" Target="slide4.xml"/><Relationship Id="rId4" Type="http://schemas.openxmlformats.org/officeDocument/2006/relationships/slide" Target="slide22.xml"/><Relationship Id="rId3" Type="http://schemas.openxmlformats.org/officeDocument/2006/relationships/slide" Target="slide21.xml"/><Relationship Id="rId2" Type="http://schemas.openxmlformats.org/officeDocument/2006/relationships/slide" Target="slide18.xml"/><Relationship Id="rId1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21.xml"/><Relationship Id="rId3" Type="http://schemas.openxmlformats.org/officeDocument/2006/relationships/slide" Target="slide18.xml"/><Relationship Id="rId2" Type="http://schemas.openxmlformats.org/officeDocument/2006/relationships/slide" Target="slide14.xml"/><Relationship Id="rId1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slide" Target="slide3.xml"/><Relationship Id="rId7" Type="http://schemas.openxmlformats.org/officeDocument/2006/relationships/slide" Target="slide4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slide" Target="slide18.xml"/><Relationship Id="rId3" Type="http://schemas.openxmlformats.org/officeDocument/2006/relationships/slide" Target="slide14.xml"/><Relationship Id="rId2" Type="http://schemas.openxmlformats.org/officeDocument/2006/relationships/image" Target="../media/image10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1.png"/><Relationship Id="rId7" Type="http://schemas.openxmlformats.org/officeDocument/2006/relationships/slide" Target="slide3.xml"/><Relationship Id="rId6" Type="http://schemas.openxmlformats.org/officeDocument/2006/relationships/slide" Target="slide4.xml"/><Relationship Id="rId5" Type="http://schemas.openxmlformats.org/officeDocument/2006/relationships/slide" Target="slide22.xml"/><Relationship Id="rId4" Type="http://schemas.openxmlformats.org/officeDocument/2006/relationships/slide" Target="slide21.xml"/><Relationship Id="rId3" Type="http://schemas.openxmlformats.org/officeDocument/2006/relationships/slide" Target="slide18.xml"/><Relationship Id="rId2" Type="http://schemas.openxmlformats.org/officeDocument/2006/relationships/slide" Target="slide14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6" Type="http://schemas.openxmlformats.org/officeDocument/2006/relationships/slide" Target="slide3.xml"/><Relationship Id="rId5" Type="http://schemas.openxmlformats.org/officeDocument/2006/relationships/slide" Target="slide4.xml"/><Relationship Id="rId4" Type="http://schemas.openxmlformats.org/officeDocument/2006/relationships/slide" Target="slide22.xml"/><Relationship Id="rId3" Type="http://schemas.openxmlformats.org/officeDocument/2006/relationships/slide" Target="slide21.xml"/><Relationship Id="rId2" Type="http://schemas.openxmlformats.org/officeDocument/2006/relationships/slide" Target="slide18.xml"/><Relationship Id="rId1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" Target="slide3.xml"/><Relationship Id="rId8" Type="http://schemas.openxmlformats.org/officeDocument/2006/relationships/slide" Target="slide4.xml"/><Relationship Id="rId7" Type="http://schemas.openxmlformats.org/officeDocument/2006/relationships/slide" Target="slide22.xml"/><Relationship Id="rId6" Type="http://schemas.openxmlformats.org/officeDocument/2006/relationships/slide" Target="slide21.xml"/><Relationship Id="rId5" Type="http://schemas.openxmlformats.org/officeDocument/2006/relationships/slide" Target="slide18.xml"/><Relationship Id="rId4" Type="http://schemas.openxmlformats.org/officeDocument/2006/relationships/slide" Target="slide14.xml"/><Relationship Id="rId3" Type="http://schemas.openxmlformats.org/officeDocument/2006/relationships/image" Target="../media/image13.png"/><Relationship Id="rId2" Type="http://schemas.microsoft.com/office/2007/relationships/media" Target="../media/media1.mp4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11.png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1.png"/><Relationship Id="rId7" Type="http://schemas.openxmlformats.org/officeDocument/2006/relationships/slide" Target="slide3.xml"/><Relationship Id="rId6" Type="http://schemas.openxmlformats.org/officeDocument/2006/relationships/slide" Target="slide4.xml"/><Relationship Id="rId5" Type="http://schemas.openxmlformats.org/officeDocument/2006/relationships/slide" Target="slide22.xml"/><Relationship Id="rId4" Type="http://schemas.openxmlformats.org/officeDocument/2006/relationships/slide" Target="slide21.xml"/><Relationship Id="rId3" Type="http://schemas.openxmlformats.org/officeDocument/2006/relationships/slide" Target="slide18.xml"/><Relationship Id="rId2" Type="http://schemas.openxmlformats.org/officeDocument/2006/relationships/slide" Target="slide14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1.png"/><Relationship Id="rId7" Type="http://schemas.openxmlformats.org/officeDocument/2006/relationships/slide" Target="slide3.xml"/><Relationship Id="rId6" Type="http://schemas.openxmlformats.org/officeDocument/2006/relationships/slide" Target="slide4.xml"/><Relationship Id="rId5" Type="http://schemas.openxmlformats.org/officeDocument/2006/relationships/slide" Target="slide22.xml"/><Relationship Id="rId4" Type="http://schemas.openxmlformats.org/officeDocument/2006/relationships/slide" Target="slide21.xml"/><Relationship Id="rId3" Type="http://schemas.openxmlformats.org/officeDocument/2006/relationships/slide" Target="slide18.xml"/><Relationship Id="rId2" Type="http://schemas.openxmlformats.org/officeDocument/2006/relationships/slide" Target="slide14.xm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文本框 1"/>
          <p:cNvSpPr txBox="1">
            <a:spLocks noChangeArrowheads="1"/>
          </p:cNvSpPr>
          <p:nvPr/>
        </p:nvSpPr>
        <p:spPr bwMode="auto">
          <a:xfrm>
            <a:off x="331788" y="258763"/>
            <a:ext cx="181610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solidFill>
                  <a:srgbClr val="2335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新课导入</a:t>
            </a:r>
            <a:endParaRPr lang="zh-CN" altLang="en-US" sz="3200" b="1">
              <a:solidFill>
                <a:srgbClr val="23353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462431" y="944608"/>
            <a:ext cx="8182107" cy="12840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说一说：你知道哪些中华传统美德？</a:t>
            </a:r>
            <a:endParaRPr lang="en-US" altLang="zh-CN" sz="2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讲一讲：试着跟大家分享相关故事。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089" y="2555862"/>
            <a:ext cx="2665756" cy="2292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3800" b="4581"/>
          <a:stretch>
            <a:fillRect/>
          </a:stretch>
        </p:blipFill>
        <p:spPr>
          <a:xfrm>
            <a:off x="3257502" y="2555862"/>
            <a:ext cx="2665756" cy="22925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915" y="2555862"/>
            <a:ext cx="2648263" cy="232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文本框 1"/>
          <p:cNvSpPr txBox="1">
            <a:spLocks noChangeArrowheads="1"/>
          </p:cNvSpPr>
          <p:nvPr/>
        </p:nvSpPr>
        <p:spPr bwMode="auto">
          <a:xfrm>
            <a:off x="490538" y="544513"/>
            <a:ext cx="8162925" cy="1058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 eaLnBrk="1" latin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读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范式赴约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的故事，你从中看出了范式怎样的品质？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244600" y="2157413"/>
            <a:ext cx="1646238" cy="1284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50000"/>
              </a:lnSpc>
            </a:pP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诚实守信</a:t>
            </a:r>
            <a:endParaRPr lang="en-US" altLang="zh-CN" sz="28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latinLnBrk="1" hangingPunct="1">
              <a:lnSpc>
                <a:spcPct val="150000"/>
              </a:lnSpc>
            </a:pP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言行一致</a:t>
            </a:r>
            <a:endParaRPr lang="zh-CN" altLang="en-US" sz="28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364" name="图片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032250" y="1749425"/>
            <a:ext cx="4014788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5" name="组合 5"/>
          <p:cNvGrpSpPr/>
          <p:nvPr/>
        </p:nvGrpSpPr>
        <p:grpSpPr bwMode="auto">
          <a:xfrm>
            <a:off x="-152400" y="0"/>
            <a:ext cx="684213" cy="1990725"/>
            <a:chOff x="-168562" y="1"/>
            <a:chExt cx="912035" cy="2655005"/>
          </a:xfrm>
        </p:grpSpPr>
        <p:sp>
          <p:nvSpPr>
            <p:cNvPr id="7" name="流程图: 终止 6">
              <a:hlinkClick r:id="rId2" action="ppaction://hlinksldjump"/>
            </p:cNvPr>
            <p:cNvSpPr/>
            <p:nvPr/>
          </p:nvSpPr>
          <p:spPr>
            <a:xfrm>
              <a:off x="-151633" y="531426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流程图: 终止 7">
              <a:hlinkClick r:id="rId3" action="ppaction://hlinksldjump"/>
            </p:cNvPr>
            <p:cNvSpPr/>
            <p:nvPr/>
          </p:nvSpPr>
          <p:spPr>
            <a:xfrm>
              <a:off x="-151633" y="1062850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流程图: 终止 8">
              <a:hlinkClick r:id="rId4" action="ppaction://hlinksldjump"/>
            </p:cNvPr>
            <p:cNvSpPr/>
            <p:nvPr/>
          </p:nvSpPr>
          <p:spPr>
            <a:xfrm>
              <a:off x="-168562" y="1581572"/>
              <a:ext cx="708890" cy="531424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流程图: 终止 9">
              <a:hlinkClick r:id="rId5" action="ppaction://hlinksldjump"/>
            </p:cNvPr>
            <p:cNvSpPr/>
            <p:nvPr/>
          </p:nvSpPr>
          <p:spPr>
            <a:xfrm>
              <a:off x="-151633" y="2125699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流程图: 终止 10">
              <a:hlinkClick r:id="rId6" action="ppaction://hlinksldjump"/>
            </p:cNvPr>
            <p:cNvSpPr/>
            <p:nvPr/>
          </p:nvSpPr>
          <p:spPr>
            <a:xfrm>
              <a:off x="34583" y="1"/>
              <a:ext cx="708890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5366" name="组合 11"/>
          <p:cNvGrpSpPr/>
          <p:nvPr/>
        </p:nvGrpSpPr>
        <p:grpSpPr bwMode="auto">
          <a:xfrm>
            <a:off x="-85725" y="1990725"/>
            <a:ext cx="485775" cy="3152775"/>
            <a:chOff x="-55332" y="2381659"/>
            <a:chExt cx="485067" cy="2761367"/>
          </a:xfrm>
        </p:grpSpPr>
        <p:sp>
          <p:nvSpPr>
            <p:cNvPr id="13" name="流程图: 终止 12"/>
            <p:cNvSpPr/>
            <p:nvPr/>
          </p:nvSpPr>
          <p:spPr>
            <a:xfrm>
              <a:off x="-55332" y="2381659"/>
              <a:ext cx="478726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-31555" y="2648619"/>
              <a:ext cx="461290" cy="1896528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自强不息的人格修养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5367" name="图片 1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本框 1"/>
          <p:cNvSpPr txBox="1">
            <a:spLocks noChangeArrowheads="1"/>
          </p:cNvSpPr>
          <p:nvPr/>
        </p:nvSpPr>
        <p:spPr bwMode="auto">
          <a:xfrm>
            <a:off x="349250" y="241300"/>
            <a:ext cx="2017713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自我评价表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3" name="表格 3"/>
          <p:cNvGraphicFramePr>
            <a:graphicFrameLocks noGrp="1"/>
          </p:cNvGraphicFramePr>
          <p:nvPr/>
        </p:nvGraphicFramePr>
        <p:xfrm>
          <a:off x="903288" y="919163"/>
          <a:ext cx="7337424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303"/>
                <a:gridCol w="1990114"/>
                <a:gridCol w="2070794"/>
                <a:gridCol w="2028213"/>
              </a:tblGrid>
              <a:tr h="450673"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名实一致</a:t>
                      </a:r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>
                    <a:solidFill>
                      <a:srgbClr val="4B61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言行一致</a:t>
                      </a:r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>
                    <a:solidFill>
                      <a:srgbClr val="4B61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表里一致</a:t>
                      </a:r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>
                    <a:solidFill>
                      <a:srgbClr val="4B6166"/>
                    </a:solidFill>
                  </a:tcPr>
                </a:tc>
              </a:tr>
              <a:tr h="4506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周一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>
                    <a:solidFill>
                      <a:srgbClr val="3650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</a:tr>
              <a:tr h="4506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周二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>
                    <a:solidFill>
                      <a:srgbClr val="3650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</a:tr>
              <a:tr h="4506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周三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>
                    <a:solidFill>
                      <a:srgbClr val="3650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</a:tr>
              <a:tr h="4506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周四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>
                    <a:solidFill>
                      <a:srgbClr val="3650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</a:tr>
              <a:tr h="4506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周五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>
                    <a:solidFill>
                      <a:srgbClr val="3650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</a:tr>
              <a:tr h="4506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周六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>
                    <a:solidFill>
                      <a:srgbClr val="3650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</a:tr>
              <a:tr h="4506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周日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>
                    <a:solidFill>
                      <a:srgbClr val="3650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8" marR="91438" anchor="ctr"/>
                </a:tc>
              </a:tr>
            </a:tbl>
          </a:graphicData>
        </a:graphic>
      </p:graphicFrame>
      <p:grpSp>
        <p:nvGrpSpPr>
          <p:cNvPr id="16434" name="组合 3"/>
          <p:cNvGrpSpPr/>
          <p:nvPr/>
        </p:nvGrpSpPr>
        <p:grpSpPr bwMode="auto">
          <a:xfrm>
            <a:off x="-152400" y="0"/>
            <a:ext cx="684213" cy="1990725"/>
            <a:chOff x="-168562" y="1"/>
            <a:chExt cx="912035" cy="2655005"/>
          </a:xfrm>
        </p:grpSpPr>
        <p:sp>
          <p:nvSpPr>
            <p:cNvPr id="5" name="流程图: 终止 4">
              <a:hlinkClick r:id="rId1" action="ppaction://hlinksldjump"/>
            </p:cNvPr>
            <p:cNvSpPr/>
            <p:nvPr/>
          </p:nvSpPr>
          <p:spPr>
            <a:xfrm>
              <a:off x="-151633" y="531426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流程图: 终止 5">
              <a:hlinkClick r:id="rId2" action="ppaction://hlinksldjump"/>
            </p:cNvPr>
            <p:cNvSpPr/>
            <p:nvPr/>
          </p:nvSpPr>
          <p:spPr>
            <a:xfrm>
              <a:off x="-151633" y="1062850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流程图: 终止 6">
              <a:hlinkClick r:id="rId3" action="ppaction://hlinksldjump"/>
            </p:cNvPr>
            <p:cNvSpPr/>
            <p:nvPr/>
          </p:nvSpPr>
          <p:spPr>
            <a:xfrm>
              <a:off x="-168562" y="1581572"/>
              <a:ext cx="708890" cy="531424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流程图: 终止 7">
              <a:hlinkClick r:id="rId4" action="ppaction://hlinksldjump"/>
            </p:cNvPr>
            <p:cNvSpPr/>
            <p:nvPr/>
          </p:nvSpPr>
          <p:spPr>
            <a:xfrm>
              <a:off x="-151633" y="2125699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流程图: 终止 8">
              <a:hlinkClick r:id="rId5" action="ppaction://hlinksldjump"/>
            </p:cNvPr>
            <p:cNvSpPr/>
            <p:nvPr/>
          </p:nvSpPr>
          <p:spPr>
            <a:xfrm>
              <a:off x="34583" y="1"/>
              <a:ext cx="708890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6435" name="组合 9"/>
          <p:cNvGrpSpPr/>
          <p:nvPr/>
        </p:nvGrpSpPr>
        <p:grpSpPr bwMode="auto">
          <a:xfrm>
            <a:off x="-85725" y="1990725"/>
            <a:ext cx="485775" cy="3152775"/>
            <a:chOff x="-55332" y="2381659"/>
            <a:chExt cx="485067" cy="2761367"/>
          </a:xfrm>
        </p:grpSpPr>
        <p:sp>
          <p:nvSpPr>
            <p:cNvPr id="11" name="流程图: 终止 10"/>
            <p:cNvSpPr/>
            <p:nvPr/>
          </p:nvSpPr>
          <p:spPr>
            <a:xfrm>
              <a:off x="-55332" y="2381659"/>
              <a:ext cx="478726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-31555" y="2648619"/>
              <a:ext cx="461290" cy="1896528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自强不息的人格修养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6436" name="图片 1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矩形 1"/>
          <p:cNvSpPr>
            <a:spLocks noChangeArrowheads="1"/>
          </p:cNvSpPr>
          <p:nvPr/>
        </p:nvSpPr>
        <p:spPr bwMode="auto">
          <a:xfrm>
            <a:off x="352425" y="409575"/>
            <a:ext cx="8439150" cy="1281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求新就要与时俱进。求新精神体现了中华文化中积极进取、奋发向上的品质。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 bwMode="auto">
          <a:xfrm>
            <a:off x="1708150" y="1724025"/>
            <a:ext cx="5927725" cy="3070225"/>
            <a:chOff x="222836" y="1815432"/>
            <a:chExt cx="5927651" cy="3069265"/>
          </a:xfrm>
        </p:grpSpPr>
        <p:sp>
          <p:nvSpPr>
            <p:cNvPr id="5" name="椭圆 4"/>
            <p:cNvSpPr/>
            <p:nvPr/>
          </p:nvSpPr>
          <p:spPr>
            <a:xfrm>
              <a:off x="562557" y="1815432"/>
              <a:ext cx="5587930" cy="3069265"/>
            </a:xfrm>
            <a:prstGeom prst="ellipse">
              <a:avLst/>
            </a:prstGeom>
            <a:solidFill>
              <a:srgbClr val="EBF1EF"/>
            </a:solidFill>
            <a:ln>
              <a:solidFill>
                <a:srgbClr val="365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17423" name="文本框 6"/>
            <p:cNvSpPr txBox="1">
              <a:spLocks noChangeArrowheads="1"/>
            </p:cNvSpPr>
            <p:nvPr/>
          </p:nvSpPr>
          <p:spPr bwMode="auto">
            <a:xfrm>
              <a:off x="1411792" y="2562636"/>
              <a:ext cx="4528042" cy="15748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latinLnBrk="1" hangingPunct="1">
                <a:lnSpc>
                  <a:spcPct val="120000"/>
                </a:lnSpc>
              </a:pPr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</a:rPr>
                <a:t>    你自己在生活中有不断求新的表现吗？如果有，表现在哪里？</a:t>
              </a:r>
              <a:endParaRPr lang="zh-CN" altLang="en-US" sz="28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17424" name="图片 8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flipH="1">
              <a:off x="222836" y="2481713"/>
              <a:ext cx="1371719" cy="1914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412" name="组合 7"/>
          <p:cNvGrpSpPr/>
          <p:nvPr/>
        </p:nvGrpSpPr>
        <p:grpSpPr bwMode="auto">
          <a:xfrm>
            <a:off x="-152400" y="0"/>
            <a:ext cx="684213" cy="1990725"/>
            <a:chOff x="-168562" y="1"/>
            <a:chExt cx="912035" cy="2655005"/>
          </a:xfrm>
        </p:grpSpPr>
        <p:sp>
          <p:nvSpPr>
            <p:cNvPr id="11" name="流程图: 终止 10">
              <a:hlinkClick r:id="rId2" action="ppaction://hlinksldjump"/>
            </p:cNvPr>
            <p:cNvSpPr/>
            <p:nvPr/>
          </p:nvSpPr>
          <p:spPr>
            <a:xfrm>
              <a:off x="-151633" y="531426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流程图: 终止 11">
              <a:hlinkClick r:id="rId3" action="ppaction://hlinksldjump"/>
            </p:cNvPr>
            <p:cNvSpPr/>
            <p:nvPr/>
          </p:nvSpPr>
          <p:spPr>
            <a:xfrm>
              <a:off x="-151633" y="1062850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流程图: 终止 12">
              <a:hlinkClick r:id="rId4" action="ppaction://hlinksldjump"/>
            </p:cNvPr>
            <p:cNvSpPr/>
            <p:nvPr/>
          </p:nvSpPr>
          <p:spPr>
            <a:xfrm>
              <a:off x="-168562" y="1581572"/>
              <a:ext cx="708890" cy="531424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流程图: 终止 13">
              <a:hlinkClick r:id="rId5" action="ppaction://hlinksldjump"/>
            </p:cNvPr>
            <p:cNvSpPr/>
            <p:nvPr/>
          </p:nvSpPr>
          <p:spPr>
            <a:xfrm>
              <a:off x="-151633" y="2125699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流程图: 终止 14">
              <a:hlinkClick r:id="rId6" action="ppaction://hlinksldjump"/>
            </p:cNvPr>
            <p:cNvSpPr/>
            <p:nvPr/>
          </p:nvSpPr>
          <p:spPr>
            <a:xfrm>
              <a:off x="34583" y="1"/>
              <a:ext cx="708890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7413" name="组合 15"/>
          <p:cNvGrpSpPr/>
          <p:nvPr/>
        </p:nvGrpSpPr>
        <p:grpSpPr bwMode="auto">
          <a:xfrm>
            <a:off x="-85725" y="1990725"/>
            <a:ext cx="485775" cy="3152775"/>
            <a:chOff x="-55332" y="2381659"/>
            <a:chExt cx="485067" cy="2761367"/>
          </a:xfrm>
        </p:grpSpPr>
        <p:sp>
          <p:nvSpPr>
            <p:cNvPr id="17" name="流程图: 终止 16"/>
            <p:cNvSpPr/>
            <p:nvPr/>
          </p:nvSpPr>
          <p:spPr>
            <a:xfrm>
              <a:off x="-55332" y="2381659"/>
              <a:ext cx="478726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-31555" y="2648619"/>
              <a:ext cx="461290" cy="1896528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自强不息的人格修养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7414" name="图片 18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"/>
          <p:cNvSpPr>
            <a:spLocks noChangeArrowheads="1"/>
          </p:cNvSpPr>
          <p:nvPr/>
        </p:nvSpPr>
        <p:spPr bwMode="auto">
          <a:xfrm>
            <a:off x="804863" y="288925"/>
            <a:ext cx="5938837" cy="892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敏而好学，不耻下问。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 eaLnBrk="1" hangingPunct="1"/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《论语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公冶长》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对话气泡: 圆角矩形 2"/>
          <p:cNvSpPr/>
          <p:nvPr/>
        </p:nvSpPr>
        <p:spPr>
          <a:xfrm>
            <a:off x="6656388" y="925513"/>
            <a:ext cx="2205037" cy="1484312"/>
          </a:xfrm>
          <a:prstGeom prst="wedgeRoundRectCallout">
            <a:avLst>
              <a:gd name="adj1" fmla="val 53292"/>
              <a:gd name="adj2" fmla="val 27936"/>
              <a:gd name="adj3" fmla="val 16667"/>
            </a:avLst>
          </a:prstGeom>
          <a:solidFill>
            <a:srgbClr val="FFFAEB"/>
          </a:solidFill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这些格言给了你什么启示？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8436" name="组合 3"/>
          <p:cNvGrpSpPr/>
          <p:nvPr/>
        </p:nvGrpSpPr>
        <p:grpSpPr bwMode="auto">
          <a:xfrm>
            <a:off x="-152400" y="0"/>
            <a:ext cx="684213" cy="1990725"/>
            <a:chOff x="-168562" y="1"/>
            <a:chExt cx="912035" cy="2655005"/>
          </a:xfrm>
        </p:grpSpPr>
        <p:sp>
          <p:nvSpPr>
            <p:cNvPr id="5" name="流程图: 终止 4">
              <a:hlinkClick r:id="rId1" action="ppaction://hlinksldjump"/>
            </p:cNvPr>
            <p:cNvSpPr/>
            <p:nvPr/>
          </p:nvSpPr>
          <p:spPr>
            <a:xfrm>
              <a:off x="-151633" y="531426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流程图: 终止 5">
              <a:hlinkClick r:id="rId2" action="ppaction://hlinksldjump"/>
            </p:cNvPr>
            <p:cNvSpPr/>
            <p:nvPr/>
          </p:nvSpPr>
          <p:spPr>
            <a:xfrm>
              <a:off x="-151633" y="1062850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流程图: 终止 6">
              <a:hlinkClick r:id="rId3" action="ppaction://hlinksldjump"/>
            </p:cNvPr>
            <p:cNvSpPr/>
            <p:nvPr/>
          </p:nvSpPr>
          <p:spPr>
            <a:xfrm>
              <a:off x="-168562" y="1581572"/>
              <a:ext cx="708890" cy="531424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流程图: 终止 7">
              <a:hlinkClick r:id="rId4" action="ppaction://hlinksldjump"/>
            </p:cNvPr>
            <p:cNvSpPr/>
            <p:nvPr/>
          </p:nvSpPr>
          <p:spPr>
            <a:xfrm>
              <a:off x="-151633" y="2125699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流程图: 终止 8">
              <a:hlinkClick r:id="rId5" action="ppaction://hlinksldjump"/>
            </p:cNvPr>
            <p:cNvSpPr/>
            <p:nvPr/>
          </p:nvSpPr>
          <p:spPr>
            <a:xfrm>
              <a:off x="34583" y="1"/>
              <a:ext cx="708890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8437" name="组合 9"/>
          <p:cNvGrpSpPr/>
          <p:nvPr/>
        </p:nvGrpSpPr>
        <p:grpSpPr bwMode="auto">
          <a:xfrm>
            <a:off x="-85725" y="1990725"/>
            <a:ext cx="485775" cy="3152775"/>
            <a:chOff x="-55332" y="2381659"/>
            <a:chExt cx="485067" cy="2761367"/>
          </a:xfrm>
        </p:grpSpPr>
        <p:sp>
          <p:nvSpPr>
            <p:cNvPr id="11" name="流程图: 终止 10"/>
            <p:cNvSpPr/>
            <p:nvPr/>
          </p:nvSpPr>
          <p:spPr>
            <a:xfrm>
              <a:off x="-55332" y="2381659"/>
              <a:ext cx="478726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-31555" y="2648619"/>
              <a:ext cx="461290" cy="1896528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自强不息的人格修养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8438" name="图片 1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矩形 13"/>
          <p:cNvSpPr>
            <a:spLocks noChangeArrowheads="1"/>
          </p:cNvSpPr>
          <p:nvPr/>
        </p:nvSpPr>
        <p:spPr bwMode="auto">
          <a:xfrm>
            <a:off x="804863" y="1887538"/>
            <a:ext cx="5938837" cy="892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学而不思则罔，思而不学则殆。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 eaLnBrk="1" hangingPunct="1"/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《论语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为政》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440" name="矩形 14"/>
          <p:cNvSpPr>
            <a:spLocks noChangeArrowheads="1"/>
          </p:cNvSpPr>
          <p:nvPr/>
        </p:nvSpPr>
        <p:spPr bwMode="auto">
          <a:xfrm>
            <a:off x="804863" y="3484563"/>
            <a:ext cx="5938837" cy="8937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士虽有学，而行为本焉。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 eaLnBrk="1" hangingPunct="1"/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《墨子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修身》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571500" y="1085850"/>
            <a:ext cx="6172200" cy="8318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聪明而好学，向地位比自己低、知识比自己少的人请教而不以为羞耻。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571500" y="2714625"/>
            <a:ext cx="78867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只学习而不思考，就会惘然无知；只知思考而不学习，就会疑惑不解。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539750" y="4308475"/>
            <a:ext cx="7885113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读书人虽然有学问，但是亲身实践才是根本。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1"/>
          <p:cNvSpPr txBox="1">
            <a:spLocks noChangeArrowheads="1"/>
          </p:cNvSpPr>
          <p:nvPr/>
        </p:nvSpPr>
        <p:spPr bwMode="auto">
          <a:xfrm>
            <a:off x="368300" y="252413"/>
            <a:ext cx="389890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solidFill>
                  <a:srgbClr val="2335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立己达人的仁爱精神</a:t>
            </a:r>
            <a:endParaRPr lang="zh-CN" altLang="en-US" sz="3200" b="1">
              <a:solidFill>
                <a:srgbClr val="23353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9459" name="组合 4"/>
          <p:cNvGrpSpPr/>
          <p:nvPr/>
        </p:nvGrpSpPr>
        <p:grpSpPr bwMode="auto">
          <a:xfrm>
            <a:off x="644525" y="1128713"/>
            <a:ext cx="1673225" cy="3463925"/>
            <a:chOff x="961892" y="974636"/>
            <a:chExt cx="1673732" cy="3463891"/>
          </a:xfrm>
        </p:grpSpPr>
        <p:pic>
          <p:nvPicPr>
            <p:cNvPr id="19474" name="Picture 2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961892" y="974636"/>
              <a:ext cx="1673732" cy="3063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内容占位符 2"/>
            <p:cNvSpPr txBox="1"/>
            <p:nvPr/>
          </p:nvSpPr>
          <p:spPr>
            <a:xfrm>
              <a:off x="1039704" y="4038481"/>
              <a:ext cx="1518110" cy="400046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 eaLnBrk="1" hangingPunct="1">
                <a:buFont typeface="Wingdings" panose="05000000000000000000" pitchFamily="2" charset="2"/>
                <a:buNone/>
                <a:defRPr/>
              </a:pPr>
              <a:r>
                <a:rPr lang="zh-CN" altLang="en-US" sz="2000" b="1" kern="0" dirty="0">
                  <a:solidFill>
                    <a:prstClr val="black"/>
                  </a:solidFill>
                  <a:ea typeface="楷体" panose="02010609060101010101" pitchFamily="49" charset="-122"/>
                </a:rPr>
                <a:t>孔子像</a:t>
              </a:r>
              <a:endParaRPr lang="zh-CN" altLang="en-US" sz="2000" b="1" kern="0" dirty="0">
                <a:solidFill>
                  <a:prstClr val="black"/>
                </a:solidFill>
                <a:ea typeface="楷体" panose="02010609060101010101" pitchFamily="49" charset="-122"/>
              </a:endParaRPr>
            </a:p>
          </p:txBody>
        </p:sp>
      </p:grpSp>
      <p:sp>
        <p:nvSpPr>
          <p:cNvPr id="19460" name="文本框 6"/>
          <p:cNvSpPr txBox="1">
            <a:spLocks noChangeArrowheads="1"/>
          </p:cNvSpPr>
          <p:nvPr/>
        </p:nvSpPr>
        <p:spPr bwMode="auto">
          <a:xfrm>
            <a:off x="3597275" y="860425"/>
            <a:ext cx="3570288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己所不欲，勿施于人。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65375" y="1576388"/>
            <a:ext cx="6353175" cy="522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自己不喜欢的事，不要强加在别人身上。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460625" y="2303463"/>
            <a:ext cx="6216650" cy="1889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285750" indent="-285750" eaLnBrk="1" latinLnBrk="1" hangingPunct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我不愿意别人欺负我，我也不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__________________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 eaLnBrk="1" latinLnBrk="1" hangingPunct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我不愿意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_______________________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，我也不谈论别人的隐私。</a:t>
            </a:r>
            <a:endParaRPr lang="en-US" altLang="zh-CN" sz="2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 eaLnBrk="1" latinLnBrk="1" hangingPunct="1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我不愿意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________________________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，我也不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________________________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云形 9"/>
          <p:cNvSpPr/>
          <p:nvPr/>
        </p:nvSpPr>
        <p:spPr>
          <a:xfrm>
            <a:off x="6234113" y="4014788"/>
            <a:ext cx="2587625" cy="94138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将心比心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9464" name="组合 10"/>
          <p:cNvGrpSpPr/>
          <p:nvPr/>
        </p:nvGrpSpPr>
        <p:grpSpPr bwMode="auto">
          <a:xfrm>
            <a:off x="-152400" y="0"/>
            <a:ext cx="692150" cy="1990725"/>
            <a:chOff x="-168562" y="633"/>
            <a:chExt cx="920831" cy="2654373"/>
          </a:xfrm>
        </p:grpSpPr>
        <p:sp>
          <p:nvSpPr>
            <p:cNvPr id="12" name="流程图: 终止 11">
              <a:hlinkClick r:id="rId2" action="ppaction://hlinksldjump"/>
            </p:cNvPr>
            <p:cNvSpPr/>
            <p:nvPr/>
          </p:nvSpPr>
          <p:spPr>
            <a:xfrm>
              <a:off x="42638" y="525581"/>
              <a:ext cx="709631" cy="531299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流程图: 终止 12">
              <a:hlinkClick r:id="rId3" action="ppaction://hlinksldjump"/>
            </p:cNvPr>
            <p:cNvSpPr/>
            <p:nvPr/>
          </p:nvSpPr>
          <p:spPr>
            <a:xfrm>
              <a:off x="-151666" y="1063229"/>
              <a:ext cx="709631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流程图: 终止 13">
              <a:hlinkClick r:id="rId4" action="ppaction://hlinksldjump"/>
            </p:cNvPr>
            <p:cNvSpPr/>
            <p:nvPr/>
          </p:nvSpPr>
          <p:spPr>
            <a:xfrm>
              <a:off x="-168562" y="1581827"/>
              <a:ext cx="709631" cy="53129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流程图: 终止 14">
              <a:hlinkClick r:id="rId5" action="ppaction://hlinksldjump"/>
            </p:cNvPr>
            <p:cNvSpPr/>
            <p:nvPr/>
          </p:nvSpPr>
          <p:spPr>
            <a:xfrm>
              <a:off x="-151666" y="2125825"/>
              <a:ext cx="709631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流程图: 终止 15">
              <a:hlinkClick r:id="rId6" action="ppaction://hlinksldjump"/>
            </p:cNvPr>
            <p:cNvSpPr/>
            <p:nvPr/>
          </p:nvSpPr>
          <p:spPr>
            <a:xfrm>
              <a:off x="-130546" y="633"/>
              <a:ext cx="709631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9465" name="组合 16"/>
          <p:cNvGrpSpPr/>
          <p:nvPr/>
        </p:nvGrpSpPr>
        <p:grpSpPr bwMode="auto">
          <a:xfrm>
            <a:off x="-85725" y="1990725"/>
            <a:ext cx="485775" cy="3152775"/>
            <a:chOff x="-55332" y="2381659"/>
            <a:chExt cx="485067" cy="2761367"/>
          </a:xfrm>
        </p:grpSpPr>
        <p:sp>
          <p:nvSpPr>
            <p:cNvPr id="18" name="流程图: 终止 17"/>
            <p:cNvSpPr/>
            <p:nvPr/>
          </p:nvSpPr>
          <p:spPr>
            <a:xfrm>
              <a:off x="-55332" y="2381659"/>
              <a:ext cx="478726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-31555" y="2648619"/>
              <a:ext cx="461290" cy="1896528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立己达人的仁爱精神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9466" name="图片 1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文本框 2"/>
          <p:cNvSpPr txBox="1">
            <a:spLocks noChangeArrowheads="1"/>
          </p:cNvSpPr>
          <p:nvPr/>
        </p:nvSpPr>
        <p:spPr bwMode="auto">
          <a:xfrm>
            <a:off x="3838575" y="250825"/>
            <a:ext cx="146685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朱冲还牛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0485" name="组合 4"/>
          <p:cNvGrpSpPr/>
          <p:nvPr/>
        </p:nvGrpSpPr>
        <p:grpSpPr bwMode="auto">
          <a:xfrm>
            <a:off x="-152400" y="0"/>
            <a:ext cx="692150" cy="1990725"/>
            <a:chOff x="-168562" y="633"/>
            <a:chExt cx="920831" cy="2654373"/>
          </a:xfrm>
        </p:grpSpPr>
        <p:sp>
          <p:nvSpPr>
            <p:cNvPr id="6" name="流程图: 终止 5">
              <a:hlinkClick r:id="rId1" action="ppaction://hlinksldjump"/>
            </p:cNvPr>
            <p:cNvSpPr/>
            <p:nvPr/>
          </p:nvSpPr>
          <p:spPr>
            <a:xfrm>
              <a:off x="42638" y="525581"/>
              <a:ext cx="709631" cy="531299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流程图: 终止 6">
              <a:hlinkClick r:id="rId2" action="ppaction://hlinksldjump"/>
            </p:cNvPr>
            <p:cNvSpPr/>
            <p:nvPr/>
          </p:nvSpPr>
          <p:spPr>
            <a:xfrm>
              <a:off x="-151666" y="1063229"/>
              <a:ext cx="709631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流程图: 终止 7">
              <a:hlinkClick r:id="rId3" action="ppaction://hlinksldjump"/>
            </p:cNvPr>
            <p:cNvSpPr/>
            <p:nvPr/>
          </p:nvSpPr>
          <p:spPr>
            <a:xfrm>
              <a:off x="-168562" y="1581827"/>
              <a:ext cx="709631" cy="53129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流程图: 终止 8">
              <a:hlinkClick r:id="rId4" action="ppaction://hlinksldjump"/>
            </p:cNvPr>
            <p:cNvSpPr/>
            <p:nvPr/>
          </p:nvSpPr>
          <p:spPr>
            <a:xfrm>
              <a:off x="-151666" y="2125825"/>
              <a:ext cx="709631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流程图: 终止 9">
              <a:hlinkClick r:id="rId5" action="ppaction://hlinksldjump"/>
            </p:cNvPr>
            <p:cNvSpPr/>
            <p:nvPr/>
          </p:nvSpPr>
          <p:spPr>
            <a:xfrm>
              <a:off x="-130546" y="633"/>
              <a:ext cx="709631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0486" name="组合 10"/>
          <p:cNvGrpSpPr/>
          <p:nvPr/>
        </p:nvGrpSpPr>
        <p:grpSpPr bwMode="auto">
          <a:xfrm>
            <a:off x="-85725" y="1990725"/>
            <a:ext cx="485775" cy="3152775"/>
            <a:chOff x="-55332" y="2381659"/>
            <a:chExt cx="485067" cy="2761367"/>
          </a:xfrm>
        </p:grpSpPr>
        <p:sp>
          <p:nvSpPr>
            <p:cNvPr id="12" name="流程图: 终止 11"/>
            <p:cNvSpPr/>
            <p:nvPr/>
          </p:nvSpPr>
          <p:spPr>
            <a:xfrm>
              <a:off x="-55332" y="2381659"/>
              <a:ext cx="478726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-31555" y="2648619"/>
              <a:ext cx="461290" cy="1896528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立己达人的仁爱精神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0487" name="图片 1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朱冲送牛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7213" y="715534"/>
            <a:ext cx="7209587" cy="4053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1"/>
          <p:cNvSpPr txBox="1">
            <a:spLocks noChangeArrowheads="1"/>
          </p:cNvSpPr>
          <p:nvPr/>
        </p:nvSpPr>
        <p:spPr bwMode="auto">
          <a:xfrm>
            <a:off x="434975" y="327025"/>
            <a:ext cx="1944688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solidFill>
                  <a:srgbClr val="2335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小组</a:t>
            </a:r>
            <a:r>
              <a:rPr lang="zh-CN" altLang="en-US" sz="2800" b="1">
                <a:solidFill>
                  <a:srgbClr val="2335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讨论</a:t>
            </a:r>
            <a:endParaRPr lang="zh-CN" altLang="en-US" sz="3200" b="1">
              <a:solidFill>
                <a:srgbClr val="23353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07" name="文本框 2"/>
          <p:cNvSpPr txBox="1">
            <a:spLocks noChangeArrowheads="1"/>
          </p:cNvSpPr>
          <p:nvPr/>
        </p:nvSpPr>
        <p:spPr bwMode="auto">
          <a:xfrm>
            <a:off x="947738" y="1176338"/>
            <a:ext cx="7664450" cy="2968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宽容对方是朱冲的唯一选择吗？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朱冲可不可以直接诉诸法律手段或行政手段来解决问题？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假设朱冲的宽容始终无法感化对方，他会怎么做？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1508" name="组合 3"/>
          <p:cNvGrpSpPr/>
          <p:nvPr/>
        </p:nvGrpSpPr>
        <p:grpSpPr bwMode="auto">
          <a:xfrm>
            <a:off x="-152400" y="0"/>
            <a:ext cx="692150" cy="1990725"/>
            <a:chOff x="-168562" y="633"/>
            <a:chExt cx="920831" cy="2654373"/>
          </a:xfrm>
        </p:grpSpPr>
        <p:sp>
          <p:nvSpPr>
            <p:cNvPr id="5" name="流程图: 终止 4">
              <a:hlinkClick r:id="rId1" action="ppaction://hlinksldjump"/>
            </p:cNvPr>
            <p:cNvSpPr/>
            <p:nvPr/>
          </p:nvSpPr>
          <p:spPr>
            <a:xfrm>
              <a:off x="42638" y="525581"/>
              <a:ext cx="709631" cy="531299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流程图: 终止 5">
              <a:hlinkClick r:id="rId2" action="ppaction://hlinksldjump"/>
            </p:cNvPr>
            <p:cNvSpPr/>
            <p:nvPr/>
          </p:nvSpPr>
          <p:spPr>
            <a:xfrm>
              <a:off x="-151666" y="1063229"/>
              <a:ext cx="709631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流程图: 终止 6">
              <a:hlinkClick r:id="rId3" action="ppaction://hlinksldjump"/>
            </p:cNvPr>
            <p:cNvSpPr/>
            <p:nvPr/>
          </p:nvSpPr>
          <p:spPr>
            <a:xfrm>
              <a:off x="-168562" y="1581827"/>
              <a:ext cx="709631" cy="53129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流程图: 终止 7">
              <a:hlinkClick r:id="rId4" action="ppaction://hlinksldjump"/>
            </p:cNvPr>
            <p:cNvSpPr/>
            <p:nvPr/>
          </p:nvSpPr>
          <p:spPr>
            <a:xfrm>
              <a:off x="-151666" y="2125825"/>
              <a:ext cx="709631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流程图: 终止 8">
              <a:hlinkClick r:id="rId5" action="ppaction://hlinksldjump"/>
            </p:cNvPr>
            <p:cNvSpPr/>
            <p:nvPr/>
          </p:nvSpPr>
          <p:spPr>
            <a:xfrm>
              <a:off x="-130546" y="633"/>
              <a:ext cx="709631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1509" name="组合 9"/>
          <p:cNvGrpSpPr/>
          <p:nvPr/>
        </p:nvGrpSpPr>
        <p:grpSpPr bwMode="auto">
          <a:xfrm>
            <a:off x="-85725" y="1990725"/>
            <a:ext cx="485775" cy="3152775"/>
            <a:chOff x="-55332" y="2381659"/>
            <a:chExt cx="485067" cy="2761367"/>
          </a:xfrm>
        </p:grpSpPr>
        <p:sp>
          <p:nvSpPr>
            <p:cNvPr id="11" name="流程图: 终止 10"/>
            <p:cNvSpPr/>
            <p:nvPr/>
          </p:nvSpPr>
          <p:spPr>
            <a:xfrm>
              <a:off x="-55332" y="2381659"/>
              <a:ext cx="478726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-31555" y="2648619"/>
              <a:ext cx="461290" cy="1896528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立己达人的仁爱精神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1510" name="图片 1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组合 54"/>
          <p:cNvGrpSpPr/>
          <p:nvPr/>
        </p:nvGrpSpPr>
        <p:grpSpPr bwMode="auto">
          <a:xfrm>
            <a:off x="503238" y="1906588"/>
            <a:ext cx="5113337" cy="2460625"/>
            <a:chOff x="608477" y="1927339"/>
            <a:chExt cx="5113246" cy="2460672"/>
          </a:xfrm>
        </p:grpSpPr>
        <p:grpSp>
          <p:nvGrpSpPr>
            <p:cNvPr id="22546" name="组合 5"/>
            <p:cNvGrpSpPr/>
            <p:nvPr/>
          </p:nvGrpSpPr>
          <p:grpSpPr bwMode="auto">
            <a:xfrm>
              <a:off x="608477" y="2138988"/>
              <a:ext cx="2370047" cy="2249023"/>
              <a:chOff x="911036" y="1112742"/>
              <a:chExt cx="1522881" cy="1459007"/>
            </a:xfrm>
          </p:grpSpPr>
          <p:sp>
            <p:nvSpPr>
              <p:cNvPr id="4" name="圆: 空心 3"/>
              <p:cNvSpPr/>
              <p:nvPr/>
            </p:nvSpPr>
            <p:spPr>
              <a:xfrm>
                <a:off x="1318030" y="1498617"/>
                <a:ext cx="698724" cy="688988"/>
              </a:xfrm>
              <a:prstGeom prst="donut">
                <a:avLst>
                  <a:gd name="adj" fmla="val 2540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圆: 空心 4"/>
              <p:cNvSpPr/>
              <p:nvPr/>
            </p:nvSpPr>
            <p:spPr>
              <a:xfrm>
                <a:off x="911036" y="1112412"/>
                <a:ext cx="1522912" cy="1459337"/>
              </a:xfrm>
              <a:prstGeom prst="donut">
                <a:avLst>
                  <a:gd name="adj" fmla="val 13215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4" name="直接箭头连接符 33"/>
            <p:cNvCxnSpPr/>
            <p:nvPr/>
          </p:nvCxnSpPr>
          <p:spPr>
            <a:xfrm flipV="1">
              <a:off x="1792731" y="2189281"/>
              <a:ext cx="1427137" cy="107475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 flipV="1">
              <a:off x="2167374" y="2735391"/>
              <a:ext cx="1052493" cy="60802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flipV="1">
              <a:off x="2459469" y="3264040"/>
              <a:ext cx="795323" cy="26511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>
              <a:off x="2653141" y="3795862"/>
              <a:ext cx="566727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51" name="文本框 45"/>
            <p:cNvSpPr txBox="1">
              <a:spLocks noChangeArrowheads="1"/>
            </p:cNvSpPr>
            <p:nvPr/>
          </p:nvSpPr>
          <p:spPr bwMode="auto">
            <a:xfrm>
              <a:off x="3283241" y="1927339"/>
              <a:ext cx="1353112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自己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2552" name="文本框 46"/>
            <p:cNvSpPr txBox="1">
              <a:spLocks noChangeArrowheads="1"/>
            </p:cNvSpPr>
            <p:nvPr/>
          </p:nvSpPr>
          <p:spPr bwMode="auto">
            <a:xfrm>
              <a:off x="3283241" y="2473317"/>
              <a:ext cx="1353112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爱家人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2553" name="文本框 47"/>
            <p:cNvSpPr txBox="1">
              <a:spLocks noChangeArrowheads="1"/>
            </p:cNvSpPr>
            <p:nvPr/>
          </p:nvSpPr>
          <p:spPr bwMode="auto">
            <a:xfrm>
              <a:off x="3283240" y="3039377"/>
              <a:ext cx="2438483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爱他人（社会）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2554" name="文本框 48"/>
            <p:cNvSpPr txBox="1">
              <a:spLocks noChangeArrowheads="1"/>
            </p:cNvSpPr>
            <p:nvPr/>
          </p:nvSpPr>
          <p:spPr bwMode="auto">
            <a:xfrm>
              <a:off x="3283241" y="3550624"/>
              <a:ext cx="1353112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爱自然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1546225" y="862013"/>
            <a:ext cx="184785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推己及人</a:t>
            </a:r>
            <a:endParaRPr lang="zh-CN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4" name="组合 53"/>
          <p:cNvGrpSpPr/>
          <p:nvPr/>
        </p:nvGrpSpPr>
        <p:grpSpPr bwMode="auto">
          <a:xfrm>
            <a:off x="5453063" y="647700"/>
            <a:ext cx="3355975" cy="4243388"/>
            <a:chOff x="5453263" y="648382"/>
            <a:chExt cx="3355041" cy="4242295"/>
          </a:xfrm>
        </p:grpSpPr>
        <p:sp>
          <p:nvSpPr>
            <p:cNvPr id="51" name="对话气泡: 圆角矩形 50"/>
            <p:cNvSpPr/>
            <p:nvPr/>
          </p:nvSpPr>
          <p:spPr>
            <a:xfrm>
              <a:off x="5453263" y="648382"/>
              <a:ext cx="3355041" cy="2652030"/>
            </a:xfrm>
            <a:prstGeom prst="wedgeRoundRectCallout">
              <a:avLst>
                <a:gd name="adj1" fmla="val -976"/>
                <a:gd name="adj2" fmla="val 57733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 </a:t>
              </a:r>
              <a:endPara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2544" name="矩形 51"/>
            <p:cNvSpPr>
              <a:spLocks noChangeArrowheads="1"/>
            </p:cNvSpPr>
            <p:nvPr/>
          </p:nvSpPr>
          <p:spPr bwMode="auto">
            <a:xfrm>
              <a:off x="5579327" y="758934"/>
              <a:ext cx="3102911" cy="243149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110000"/>
                </a:lnSpc>
              </a:pPr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</a:rPr>
                <a:t>    理解了“推己及人”的含义，请你尝试讲述一则发生在自己身边的仁爱故事吧！</a:t>
              </a:r>
              <a:endParaRPr lang="zh-CN" altLang="en-US" sz="2800"/>
            </a:p>
          </p:txBody>
        </p:sp>
        <p:pic>
          <p:nvPicPr>
            <p:cNvPr id="22545" name="图片 52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7322545" y="2976367"/>
              <a:ext cx="1371719" cy="1914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33" name="组合 55"/>
          <p:cNvGrpSpPr/>
          <p:nvPr/>
        </p:nvGrpSpPr>
        <p:grpSpPr bwMode="auto">
          <a:xfrm>
            <a:off x="-152400" y="0"/>
            <a:ext cx="692150" cy="1990725"/>
            <a:chOff x="-168562" y="633"/>
            <a:chExt cx="920831" cy="2654373"/>
          </a:xfrm>
        </p:grpSpPr>
        <p:sp>
          <p:nvSpPr>
            <p:cNvPr id="57" name="流程图: 终止 56">
              <a:hlinkClick r:id="rId2" action="ppaction://hlinksldjump"/>
            </p:cNvPr>
            <p:cNvSpPr/>
            <p:nvPr/>
          </p:nvSpPr>
          <p:spPr>
            <a:xfrm>
              <a:off x="42638" y="525581"/>
              <a:ext cx="709631" cy="531299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8" name="流程图: 终止 57">
              <a:hlinkClick r:id="rId3" action="ppaction://hlinksldjump"/>
            </p:cNvPr>
            <p:cNvSpPr/>
            <p:nvPr/>
          </p:nvSpPr>
          <p:spPr>
            <a:xfrm>
              <a:off x="-151666" y="1063229"/>
              <a:ext cx="709631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9" name="流程图: 终止 58">
              <a:hlinkClick r:id="rId4" action="ppaction://hlinksldjump"/>
            </p:cNvPr>
            <p:cNvSpPr/>
            <p:nvPr/>
          </p:nvSpPr>
          <p:spPr>
            <a:xfrm>
              <a:off x="-168562" y="1581827"/>
              <a:ext cx="709631" cy="53129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0" name="流程图: 终止 59">
              <a:hlinkClick r:id="rId5" action="ppaction://hlinksldjump"/>
            </p:cNvPr>
            <p:cNvSpPr/>
            <p:nvPr/>
          </p:nvSpPr>
          <p:spPr>
            <a:xfrm>
              <a:off x="-151666" y="2125825"/>
              <a:ext cx="709631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1" name="流程图: 终止 60">
              <a:hlinkClick r:id="rId6" action="ppaction://hlinksldjump"/>
            </p:cNvPr>
            <p:cNvSpPr/>
            <p:nvPr/>
          </p:nvSpPr>
          <p:spPr>
            <a:xfrm>
              <a:off x="-130546" y="633"/>
              <a:ext cx="709631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2534" name="组合 61"/>
          <p:cNvGrpSpPr/>
          <p:nvPr/>
        </p:nvGrpSpPr>
        <p:grpSpPr bwMode="auto">
          <a:xfrm>
            <a:off x="-85725" y="1990725"/>
            <a:ext cx="485775" cy="3152775"/>
            <a:chOff x="-55332" y="2381659"/>
            <a:chExt cx="485067" cy="2761367"/>
          </a:xfrm>
        </p:grpSpPr>
        <p:sp>
          <p:nvSpPr>
            <p:cNvPr id="63" name="流程图: 终止 62"/>
            <p:cNvSpPr/>
            <p:nvPr/>
          </p:nvSpPr>
          <p:spPr>
            <a:xfrm>
              <a:off x="-55332" y="2381659"/>
              <a:ext cx="478726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-31555" y="2648619"/>
              <a:ext cx="461290" cy="1896528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立己达人的仁爱精神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2535" name="图片 6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本框 1"/>
          <p:cNvSpPr txBox="1">
            <a:spLocks noChangeArrowheads="1"/>
          </p:cNvSpPr>
          <p:nvPr/>
        </p:nvSpPr>
        <p:spPr bwMode="auto">
          <a:xfrm>
            <a:off x="368300" y="252413"/>
            <a:ext cx="5999163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solidFill>
                  <a:srgbClr val="2335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天下兴亡、匹夫有责的爱国情怀</a:t>
            </a:r>
            <a:endParaRPr lang="zh-CN" altLang="en-US" sz="3200" b="1">
              <a:solidFill>
                <a:srgbClr val="23353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3555" name="组合 9"/>
          <p:cNvGrpSpPr/>
          <p:nvPr/>
        </p:nvGrpSpPr>
        <p:grpSpPr bwMode="auto">
          <a:xfrm>
            <a:off x="5708650" y="857250"/>
            <a:ext cx="2740025" cy="1262063"/>
            <a:chOff x="1632597" y="762079"/>
            <a:chExt cx="2740107" cy="1261434"/>
          </a:xfrm>
        </p:grpSpPr>
        <p:pic>
          <p:nvPicPr>
            <p:cNvPr id="23577" name="图片 6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74921" y="762079"/>
              <a:ext cx="1097783" cy="1261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文本框 4"/>
            <p:cNvSpPr txBox="1"/>
            <p:nvPr/>
          </p:nvSpPr>
          <p:spPr>
            <a:xfrm>
              <a:off x="1632597" y="973112"/>
              <a:ext cx="2062225" cy="6473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趣味辩论</a:t>
              </a:r>
              <a:endParaRPr lang="zh-CN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3556" name="组合 20"/>
          <p:cNvGrpSpPr/>
          <p:nvPr/>
        </p:nvGrpSpPr>
        <p:grpSpPr bwMode="auto">
          <a:xfrm>
            <a:off x="758825" y="2105025"/>
            <a:ext cx="7099300" cy="1368425"/>
            <a:chOff x="845646" y="3183379"/>
            <a:chExt cx="7099797" cy="1369541"/>
          </a:xfrm>
        </p:grpSpPr>
        <p:sp>
          <p:nvSpPr>
            <p:cNvPr id="19" name="矩形 18"/>
            <p:cNvSpPr/>
            <p:nvPr/>
          </p:nvSpPr>
          <p:spPr>
            <a:xfrm>
              <a:off x="845646" y="3399455"/>
              <a:ext cx="7099797" cy="11502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3574" name="矩形 3"/>
            <p:cNvSpPr>
              <a:spLocks noChangeArrowheads="1"/>
            </p:cNvSpPr>
            <p:nvPr/>
          </p:nvSpPr>
          <p:spPr bwMode="auto">
            <a:xfrm>
              <a:off x="2408556" y="3400037"/>
              <a:ext cx="5345205" cy="11331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风声、雨声、读书声，声声入耳；家事、国事、天下事，事事关心。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23575" name="图片 1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l="25250" t="17970" r="28691" b="7991"/>
            <a:stretch>
              <a:fillRect/>
            </a:stretch>
          </p:blipFill>
          <p:spPr bwMode="auto">
            <a:xfrm flipH="1">
              <a:off x="845646" y="3183379"/>
              <a:ext cx="933038" cy="1349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文本框 12"/>
            <p:cNvSpPr txBox="1"/>
            <p:nvPr/>
          </p:nvSpPr>
          <p:spPr>
            <a:xfrm>
              <a:off x="1643902" y="3386069"/>
              <a:ext cx="615553" cy="1166851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accent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论点二</a:t>
              </a:r>
              <a:endParaRPr lang="zh-CN" altLang="en-US" sz="2800" b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3557" name="组合 19"/>
          <p:cNvGrpSpPr/>
          <p:nvPr/>
        </p:nvGrpSpPr>
        <p:grpSpPr bwMode="auto">
          <a:xfrm>
            <a:off x="758825" y="754063"/>
            <a:ext cx="4648200" cy="1365250"/>
            <a:chOff x="845646" y="1796994"/>
            <a:chExt cx="4647478" cy="1363840"/>
          </a:xfrm>
        </p:grpSpPr>
        <p:sp>
          <p:nvSpPr>
            <p:cNvPr id="16" name="矩形 15"/>
            <p:cNvSpPr/>
            <p:nvPr/>
          </p:nvSpPr>
          <p:spPr>
            <a:xfrm>
              <a:off x="861519" y="1996812"/>
              <a:ext cx="4631605" cy="11497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3570" name="矩形 2"/>
            <p:cNvSpPr>
              <a:spLocks noChangeArrowheads="1"/>
            </p:cNvSpPr>
            <p:nvPr/>
          </p:nvSpPr>
          <p:spPr bwMode="auto">
            <a:xfrm>
              <a:off x="2408556" y="2027639"/>
              <a:ext cx="2823883" cy="11331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两耳不闻窗外事，一心只读圣贤书。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23571" name="图片 1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l="25250" t="17970" r="28691" b="7991"/>
            <a:stretch>
              <a:fillRect/>
            </a:stretch>
          </p:blipFill>
          <p:spPr bwMode="auto">
            <a:xfrm flipH="1">
              <a:off x="845646" y="1796994"/>
              <a:ext cx="933038" cy="1349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文本框 14"/>
            <p:cNvSpPr txBox="1"/>
            <p:nvPr/>
          </p:nvSpPr>
          <p:spPr>
            <a:xfrm>
              <a:off x="1643903" y="1996652"/>
              <a:ext cx="615553" cy="1150195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accent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论点一</a:t>
              </a:r>
              <a:endParaRPr lang="zh-CN" altLang="en-US" sz="2800" b="1" dirty="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2" name="矩形: 圆角 21"/>
          <p:cNvSpPr/>
          <p:nvPr/>
        </p:nvSpPr>
        <p:spPr>
          <a:xfrm>
            <a:off x="1076325" y="3687763"/>
            <a:ext cx="6991350" cy="1039812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这两则格言你赞同哪一个？可以与意见相反的同学展开一次小辩论。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3559" name="组合 22"/>
          <p:cNvGrpSpPr/>
          <p:nvPr/>
        </p:nvGrpSpPr>
        <p:grpSpPr bwMode="auto">
          <a:xfrm>
            <a:off x="-152400" y="0"/>
            <a:ext cx="681038" cy="1990725"/>
            <a:chOff x="-168562" y="633"/>
            <a:chExt cx="906785" cy="2654373"/>
          </a:xfrm>
        </p:grpSpPr>
        <p:sp>
          <p:nvSpPr>
            <p:cNvPr id="24" name="流程图: 终止 23">
              <a:hlinkClick r:id="rId3" action="ppaction://hlinksldjump"/>
            </p:cNvPr>
            <p:cNvSpPr/>
            <p:nvPr/>
          </p:nvSpPr>
          <p:spPr>
            <a:xfrm>
              <a:off x="-151652" y="531932"/>
              <a:ext cx="710209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5" name="流程图: 终止 24">
              <a:hlinkClick r:id="rId4" action="ppaction://hlinksldjump"/>
            </p:cNvPr>
            <p:cNvSpPr/>
            <p:nvPr/>
          </p:nvSpPr>
          <p:spPr>
            <a:xfrm>
              <a:off x="28013" y="1052646"/>
              <a:ext cx="710210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6" name="流程图: 终止 25">
              <a:hlinkClick r:id="rId5" action="ppaction://hlinksldjump"/>
            </p:cNvPr>
            <p:cNvSpPr/>
            <p:nvPr/>
          </p:nvSpPr>
          <p:spPr>
            <a:xfrm>
              <a:off x="-168562" y="1581827"/>
              <a:ext cx="710209" cy="53129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7" name="流程图: 终止 26">
              <a:hlinkClick r:id="rId6" action="ppaction://hlinksldjump"/>
            </p:cNvPr>
            <p:cNvSpPr/>
            <p:nvPr/>
          </p:nvSpPr>
          <p:spPr>
            <a:xfrm>
              <a:off x="-151652" y="2125825"/>
              <a:ext cx="710209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8" name="流程图: 终止 27">
              <a:hlinkClick r:id="rId7" action="ppaction://hlinksldjump"/>
            </p:cNvPr>
            <p:cNvSpPr/>
            <p:nvPr/>
          </p:nvSpPr>
          <p:spPr>
            <a:xfrm>
              <a:off x="-130515" y="633"/>
              <a:ext cx="710209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3560" name="组合 28"/>
          <p:cNvGrpSpPr/>
          <p:nvPr/>
        </p:nvGrpSpPr>
        <p:grpSpPr bwMode="auto">
          <a:xfrm>
            <a:off x="-85725" y="1900238"/>
            <a:ext cx="479425" cy="3243262"/>
            <a:chOff x="-55332" y="2301903"/>
            <a:chExt cx="479013" cy="2841123"/>
          </a:xfrm>
        </p:grpSpPr>
        <p:sp>
          <p:nvSpPr>
            <p:cNvPr id="30" name="流程图: 终止 29"/>
            <p:cNvSpPr/>
            <p:nvPr/>
          </p:nvSpPr>
          <p:spPr>
            <a:xfrm>
              <a:off x="-55332" y="2381170"/>
              <a:ext cx="479013" cy="2761856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-31540" y="2301903"/>
              <a:ext cx="429843" cy="2626961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天下兴亡、匹夫有责的爱国情怀</a:t>
              </a:r>
              <a:endParaRPr lang="zh-CN" altLang="en-US" sz="16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3561" name="图片 31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组合 28"/>
          <p:cNvGrpSpPr/>
          <p:nvPr/>
        </p:nvGrpSpPr>
        <p:grpSpPr bwMode="auto">
          <a:xfrm>
            <a:off x="-85725" y="1924050"/>
            <a:ext cx="479425" cy="3219450"/>
            <a:chOff x="-55332" y="2323819"/>
            <a:chExt cx="479013" cy="2819207"/>
          </a:xfrm>
        </p:grpSpPr>
        <p:sp>
          <p:nvSpPr>
            <p:cNvPr id="27" name="流程图: 终止 26"/>
            <p:cNvSpPr/>
            <p:nvPr/>
          </p:nvSpPr>
          <p:spPr>
            <a:xfrm>
              <a:off x="-55332" y="2382205"/>
              <a:ext cx="479013" cy="2760821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-31540" y="2323819"/>
              <a:ext cx="431430" cy="2625978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天下兴亡、匹夫有责的爱国情怀</a:t>
              </a:r>
              <a:endParaRPr lang="zh-CN" altLang="en-US" sz="16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4579" name="组合 8"/>
          <p:cNvGrpSpPr/>
          <p:nvPr/>
        </p:nvGrpSpPr>
        <p:grpSpPr bwMode="auto">
          <a:xfrm>
            <a:off x="342900" y="957263"/>
            <a:ext cx="8296275" cy="1301750"/>
            <a:chOff x="366422" y="1143860"/>
            <a:chExt cx="8296835" cy="1302325"/>
          </a:xfrm>
        </p:grpSpPr>
        <p:sp>
          <p:nvSpPr>
            <p:cNvPr id="7" name="矩形 6"/>
            <p:cNvSpPr/>
            <p:nvPr/>
          </p:nvSpPr>
          <p:spPr>
            <a:xfrm>
              <a:off x="433102" y="1143860"/>
              <a:ext cx="8209517" cy="13023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24597" name="图片 5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flipH="1">
              <a:off x="366422" y="1394644"/>
              <a:ext cx="753493" cy="1051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8" name="文本框 7"/>
            <p:cNvSpPr txBox="1">
              <a:spLocks noChangeArrowheads="1"/>
            </p:cNvSpPr>
            <p:nvPr/>
          </p:nvSpPr>
          <p:spPr bwMode="auto">
            <a:xfrm>
              <a:off x="1119915" y="1194857"/>
              <a:ext cx="7543342" cy="1200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    查阅中国古代忧国忧民的故事，选取一个你认为最能打动人心的故事摘录下来，在“爱国故事会”上讲给大家听。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4580" name="组合 4"/>
          <p:cNvGrpSpPr/>
          <p:nvPr/>
        </p:nvGrpSpPr>
        <p:grpSpPr bwMode="auto">
          <a:xfrm>
            <a:off x="3221038" y="155575"/>
            <a:ext cx="2701925" cy="909638"/>
            <a:chOff x="3879477" y="718943"/>
            <a:chExt cx="2702858" cy="910155"/>
          </a:xfrm>
        </p:grpSpPr>
        <p:pic>
          <p:nvPicPr>
            <p:cNvPr id="24594" name="图片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32" t="29935" r="4968" b="29936"/>
            <a:stretch>
              <a:fillRect/>
            </a:stretch>
          </p:blipFill>
          <p:spPr bwMode="auto">
            <a:xfrm>
              <a:off x="5398992" y="1101449"/>
              <a:ext cx="1183343" cy="527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3879477" y="718943"/>
              <a:ext cx="2540877" cy="64648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爱国故事会</a:t>
              </a:r>
              <a:endParaRPr lang="zh-CN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 bwMode="auto">
          <a:xfrm>
            <a:off x="715963" y="2400300"/>
            <a:ext cx="3730625" cy="2373313"/>
            <a:chOff x="678085" y="2450750"/>
            <a:chExt cx="3730348" cy="2372737"/>
          </a:xfrm>
        </p:grpSpPr>
        <p:sp>
          <p:nvSpPr>
            <p:cNvPr id="10" name="云形 9"/>
            <p:cNvSpPr/>
            <p:nvPr/>
          </p:nvSpPr>
          <p:spPr>
            <a:xfrm rot="505358">
              <a:off x="678085" y="2450750"/>
              <a:ext cx="3730348" cy="2372737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4593" name="文本框 10"/>
            <p:cNvSpPr txBox="1">
              <a:spLocks noChangeArrowheads="1"/>
            </p:cNvSpPr>
            <p:nvPr/>
          </p:nvSpPr>
          <p:spPr bwMode="auto">
            <a:xfrm>
              <a:off x="884189" y="2923941"/>
              <a:ext cx="3318140" cy="1200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    岳飞“精忠报国”。他应募参军，战功累累，誓死守卫祖国疆土。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 bwMode="auto">
          <a:xfrm>
            <a:off x="4867275" y="2352675"/>
            <a:ext cx="3598863" cy="2373313"/>
            <a:chOff x="161403" y="2364469"/>
            <a:chExt cx="3598296" cy="2372737"/>
          </a:xfrm>
        </p:grpSpPr>
        <p:sp>
          <p:nvSpPr>
            <p:cNvPr id="15" name="云形 14"/>
            <p:cNvSpPr/>
            <p:nvPr/>
          </p:nvSpPr>
          <p:spPr>
            <a:xfrm rot="505358">
              <a:off x="161403" y="2364469"/>
              <a:ext cx="3598296" cy="2372737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24591" name="文本框 15"/>
            <p:cNvSpPr txBox="1">
              <a:spLocks noChangeArrowheads="1"/>
            </p:cNvSpPr>
            <p:nvPr/>
          </p:nvSpPr>
          <p:spPr bwMode="auto">
            <a:xfrm>
              <a:off x="536605" y="2700970"/>
              <a:ext cx="3097628" cy="15696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    文天祥宁死不屈。民族英雄文天祥兵败被俘，三年来拒绝投降最终英勇就义。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4583" name="组合 16"/>
          <p:cNvGrpSpPr/>
          <p:nvPr/>
        </p:nvGrpSpPr>
        <p:grpSpPr bwMode="auto">
          <a:xfrm>
            <a:off x="-152400" y="0"/>
            <a:ext cx="681038" cy="1990725"/>
            <a:chOff x="-168562" y="633"/>
            <a:chExt cx="906785" cy="2654373"/>
          </a:xfrm>
        </p:grpSpPr>
        <p:sp>
          <p:nvSpPr>
            <p:cNvPr id="18" name="流程图: 终止 17">
              <a:hlinkClick r:id="rId3" action="ppaction://hlinksldjump"/>
            </p:cNvPr>
            <p:cNvSpPr/>
            <p:nvPr/>
          </p:nvSpPr>
          <p:spPr>
            <a:xfrm>
              <a:off x="-151652" y="531932"/>
              <a:ext cx="710209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" name="流程图: 终止 18">
              <a:hlinkClick r:id="rId4" action="ppaction://hlinksldjump"/>
            </p:cNvPr>
            <p:cNvSpPr/>
            <p:nvPr/>
          </p:nvSpPr>
          <p:spPr>
            <a:xfrm>
              <a:off x="28013" y="1052646"/>
              <a:ext cx="710210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流程图: 终止 19">
              <a:hlinkClick r:id="rId5" action="ppaction://hlinksldjump"/>
            </p:cNvPr>
            <p:cNvSpPr/>
            <p:nvPr/>
          </p:nvSpPr>
          <p:spPr>
            <a:xfrm>
              <a:off x="-168562" y="1581827"/>
              <a:ext cx="710209" cy="53129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1" name="流程图: 终止 20">
              <a:hlinkClick r:id="rId6" action="ppaction://hlinksldjump"/>
            </p:cNvPr>
            <p:cNvSpPr/>
            <p:nvPr/>
          </p:nvSpPr>
          <p:spPr>
            <a:xfrm>
              <a:off x="-151652" y="2125825"/>
              <a:ext cx="710209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2" name="流程图: 终止 21">
              <a:hlinkClick r:id="rId7" action="ppaction://hlinksldjump"/>
            </p:cNvPr>
            <p:cNvSpPr/>
            <p:nvPr/>
          </p:nvSpPr>
          <p:spPr>
            <a:xfrm>
              <a:off x="-130515" y="633"/>
              <a:ext cx="710209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24584" name="图片 2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1"/>
          <p:cNvSpPr>
            <a:spLocks noChangeArrowheads="1"/>
          </p:cNvSpPr>
          <p:nvPr/>
        </p:nvSpPr>
        <p:spPr bwMode="auto">
          <a:xfrm>
            <a:off x="3556000" y="434975"/>
            <a:ext cx="2032000" cy="4273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6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传统美德</a:t>
            </a:r>
            <a:endParaRPr lang="en-US" altLang="zh-CN" sz="60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6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源远流长</a:t>
            </a:r>
            <a:endParaRPr lang="zh-CN" altLang="en-US" sz="60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147" name="图片 9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60791"/>
            <a:ext cx="3024188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组合 28"/>
          <p:cNvGrpSpPr/>
          <p:nvPr/>
        </p:nvGrpSpPr>
        <p:grpSpPr bwMode="auto">
          <a:xfrm>
            <a:off x="-85725" y="1912938"/>
            <a:ext cx="479425" cy="3230562"/>
            <a:chOff x="-55332" y="2313343"/>
            <a:chExt cx="479013" cy="2829683"/>
          </a:xfrm>
        </p:grpSpPr>
        <p:sp>
          <p:nvSpPr>
            <p:cNvPr id="14" name="流程图: 终止 13"/>
            <p:cNvSpPr/>
            <p:nvPr/>
          </p:nvSpPr>
          <p:spPr>
            <a:xfrm>
              <a:off x="-55332" y="2381477"/>
              <a:ext cx="479013" cy="2761549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-31540" y="2313343"/>
              <a:ext cx="429843" cy="2626669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天下兴亡、匹夫有责的爱国情怀</a:t>
              </a:r>
              <a:endParaRPr lang="zh-CN" altLang="en-US" sz="16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5603" name="矩形 1"/>
          <p:cNvSpPr>
            <a:spLocks noChangeArrowheads="1"/>
          </p:cNvSpPr>
          <p:nvPr/>
        </p:nvSpPr>
        <p:spPr bwMode="auto">
          <a:xfrm>
            <a:off x="695325" y="1282700"/>
            <a:ext cx="7753350" cy="25781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indent="611505" eaLnBrk="1" hangingPunct="1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源远流长的中华传统美德是强大的文化基因，深深影响着中国人的精神气质。在实现中华民族伟大复兴的事业中，传统美德永远是我们不断奋进的精神动力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5604" name="组合 2"/>
          <p:cNvGrpSpPr/>
          <p:nvPr/>
        </p:nvGrpSpPr>
        <p:grpSpPr bwMode="auto">
          <a:xfrm>
            <a:off x="-152400" y="0"/>
            <a:ext cx="681038" cy="1990725"/>
            <a:chOff x="-168562" y="633"/>
            <a:chExt cx="906785" cy="2654373"/>
          </a:xfrm>
        </p:grpSpPr>
        <p:sp>
          <p:nvSpPr>
            <p:cNvPr id="4" name="流程图: 终止 3">
              <a:hlinkClick r:id="rId1" action="ppaction://hlinksldjump"/>
            </p:cNvPr>
            <p:cNvSpPr/>
            <p:nvPr/>
          </p:nvSpPr>
          <p:spPr>
            <a:xfrm>
              <a:off x="-151652" y="531932"/>
              <a:ext cx="710209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" name="流程图: 终止 4">
              <a:hlinkClick r:id="rId2" action="ppaction://hlinksldjump"/>
            </p:cNvPr>
            <p:cNvSpPr/>
            <p:nvPr/>
          </p:nvSpPr>
          <p:spPr>
            <a:xfrm>
              <a:off x="28013" y="1052646"/>
              <a:ext cx="710210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流程图: 终止 5">
              <a:hlinkClick r:id="rId3" action="ppaction://hlinksldjump"/>
            </p:cNvPr>
            <p:cNvSpPr/>
            <p:nvPr/>
          </p:nvSpPr>
          <p:spPr>
            <a:xfrm>
              <a:off x="-168562" y="1581827"/>
              <a:ext cx="710209" cy="53129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流程图: 终止 6">
              <a:hlinkClick r:id="rId4" action="ppaction://hlinksldjump"/>
            </p:cNvPr>
            <p:cNvSpPr/>
            <p:nvPr/>
          </p:nvSpPr>
          <p:spPr>
            <a:xfrm>
              <a:off x="-151652" y="2125825"/>
              <a:ext cx="710209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流程图: 终止 7">
              <a:hlinkClick r:id="rId5" action="ppaction://hlinksldjump"/>
            </p:cNvPr>
            <p:cNvSpPr/>
            <p:nvPr/>
          </p:nvSpPr>
          <p:spPr>
            <a:xfrm>
              <a:off x="-130515" y="633"/>
              <a:ext cx="710209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25605" name="图片 1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框 1"/>
          <p:cNvSpPr txBox="1">
            <a:spLocks noChangeArrowheads="1"/>
          </p:cNvSpPr>
          <p:nvPr/>
        </p:nvSpPr>
        <p:spPr bwMode="auto">
          <a:xfrm>
            <a:off x="368300" y="252413"/>
            <a:ext cx="1870075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solidFill>
                  <a:srgbClr val="2335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板书设计</a:t>
            </a:r>
            <a:endParaRPr lang="zh-CN" altLang="en-US" sz="3200" b="1">
              <a:solidFill>
                <a:srgbClr val="23353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27" name="矩形 2"/>
          <p:cNvSpPr>
            <a:spLocks noChangeArrowheads="1"/>
          </p:cNvSpPr>
          <p:nvPr/>
        </p:nvSpPr>
        <p:spPr bwMode="auto">
          <a:xfrm>
            <a:off x="558800" y="1362075"/>
            <a:ext cx="1293813" cy="2611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传统美德</a:t>
            </a:r>
            <a:endParaRPr lang="en-US" altLang="zh-CN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  源远流长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1931988" y="1254125"/>
            <a:ext cx="342900" cy="2609850"/>
          </a:xfrm>
          <a:prstGeom prst="leftBrace">
            <a:avLst>
              <a:gd name="adj1" fmla="val 75000"/>
              <a:gd name="adj2" fmla="val 50000"/>
            </a:avLst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2341563" y="1009650"/>
            <a:ext cx="3890962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自强不息的人格修养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341563" y="2189163"/>
            <a:ext cx="3890962" cy="585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立己达人的仁爱精神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274888" y="3490913"/>
            <a:ext cx="3870325" cy="10779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天下兴亡、匹夫有责的爱国情怀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6632" name="组合 7"/>
          <p:cNvGrpSpPr/>
          <p:nvPr/>
        </p:nvGrpSpPr>
        <p:grpSpPr bwMode="auto">
          <a:xfrm>
            <a:off x="-138113" y="0"/>
            <a:ext cx="669926" cy="1990725"/>
            <a:chOff x="-151483" y="633"/>
            <a:chExt cx="894956" cy="2654373"/>
          </a:xfrm>
        </p:grpSpPr>
        <p:sp>
          <p:nvSpPr>
            <p:cNvPr id="9" name="流程图: 终止 8">
              <a:hlinkClick r:id="rId1" action="ppaction://hlinksldjump"/>
            </p:cNvPr>
            <p:cNvSpPr/>
            <p:nvPr/>
          </p:nvSpPr>
          <p:spPr>
            <a:xfrm>
              <a:off x="-151483" y="531932"/>
              <a:ext cx="710450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流程图: 终止 9">
              <a:hlinkClick r:id="rId2" action="ppaction://hlinksldjump"/>
            </p:cNvPr>
            <p:cNvSpPr/>
            <p:nvPr/>
          </p:nvSpPr>
          <p:spPr>
            <a:xfrm>
              <a:off x="-151483" y="1063229"/>
              <a:ext cx="710450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流程图: 终止 10">
              <a:hlinkClick r:id="rId3" action="ppaction://hlinksldjump"/>
            </p:cNvPr>
            <p:cNvSpPr/>
            <p:nvPr/>
          </p:nvSpPr>
          <p:spPr>
            <a:xfrm>
              <a:off x="33023" y="1583943"/>
              <a:ext cx="710450" cy="531299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流程图: 终止 11">
              <a:hlinkClick r:id="rId4" action="ppaction://hlinksldjump"/>
            </p:cNvPr>
            <p:cNvSpPr/>
            <p:nvPr/>
          </p:nvSpPr>
          <p:spPr>
            <a:xfrm>
              <a:off x="-151483" y="2125825"/>
              <a:ext cx="710450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流程图: 终止 12">
              <a:hlinkClick r:id="rId5" action="ppaction://hlinksldjump"/>
            </p:cNvPr>
            <p:cNvSpPr/>
            <p:nvPr/>
          </p:nvSpPr>
          <p:spPr>
            <a:xfrm>
              <a:off x="-130276" y="633"/>
              <a:ext cx="710450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6633" name="组合 13"/>
          <p:cNvGrpSpPr/>
          <p:nvPr/>
        </p:nvGrpSpPr>
        <p:grpSpPr bwMode="auto">
          <a:xfrm>
            <a:off x="-85725" y="1990725"/>
            <a:ext cx="506413" cy="3152775"/>
            <a:chOff x="-55332" y="2381659"/>
            <a:chExt cx="505924" cy="2761367"/>
          </a:xfrm>
        </p:grpSpPr>
        <p:sp>
          <p:nvSpPr>
            <p:cNvPr id="15" name="流程图: 终止 14"/>
            <p:cNvSpPr/>
            <p:nvPr/>
          </p:nvSpPr>
          <p:spPr>
            <a:xfrm>
              <a:off x="-55332" y="2381659"/>
              <a:ext cx="478962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-10925" y="3142217"/>
              <a:ext cx="461517" cy="903771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板书设计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6634" name="图片 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"/>
          <p:cNvGrpSpPr/>
          <p:nvPr/>
        </p:nvGrpSpPr>
        <p:grpSpPr bwMode="auto">
          <a:xfrm>
            <a:off x="6145213" y="1036638"/>
            <a:ext cx="1752600" cy="523875"/>
            <a:chOff x="6145213" y="1036638"/>
            <a:chExt cx="1752600" cy="523875"/>
          </a:xfrm>
        </p:grpSpPr>
        <p:cxnSp>
          <p:nvCxnSpPr>
            <p:cNvPr id="19" name="直接箭头连接符 18"/>
            <p:cNvCxnSpPr/>
            <p:nvPr/>
          </p:nvCxnSpPr>
          <p:spPr>
            <a:xfrm>
              <a:off x="6145213" y="1301750"/>
              <a:ext cx="417512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643" name="文本框 23"/>
            <p:cNvSpPr txBox="1">
              <a:spLocks noChangeArrowheads="1"/>
            </p:cNvSpPr>
            <p:nvPr/>
          </p:nvSpPr>
          <p:spPr bwMode="auto">
            <a:xfrm>
              <a:off x="6562725" y="1036638"/>
              <a:ext cx="1335088" cy="5238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对自我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 bwMode="auto">
          <a:xfrm>
            <a:off x="6145213" y="2220913"/>
            <a:ext cx="1752600" cy="522287"/>
            <a:chOff x="6145213" y="2220913"/>
            <a:chExt cx="1752600" cy="522287"/>
          </a:xfrm>
        </p:grpSpPr>
        <p:cxnSp>
          <p:nvCxnSpPr>
            <p:cNvPr id="22" name="直接箭头连接符 21"/>
            <p:cNvCxnSpPr/>
            <p:nvPr/>
          </p:nvCxnSpPr>
          <p:spPr>
            <a:xfrm>
              <a:off x="6145213" y="2481263"/>
              <a:ext cx="417512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641" name="文本框 24"/>
            <p:cNvSpPr txBox="1">
              <a:spLocks noChangeArrowheads="1"/>
            </p:cNvSpPr>
            <p:nvPr/>
          </p:nvSpPr>
          <p:spPr bwMode="auto">
            <a:xfrm>
              <a:off x="6562725" y="2220913"/>
              <a:ext cx="1335088" cy="5222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对他人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6145213" y="3810000"/>
            <a:ext cx="1752600" cy="522288"/>
            <a:chOff x="6145213" y="3810000"/>
            <a:chExt cx="1752600" cy="522288"/>
          </a:xfrm>
        </p:grpSpPr>
        <p:cxnSp>
          <p:nvCxnSpPr>
            <p:cNvPr id="23" name="直接箭头连接符 22"/>
            <p:cNvCxnSpPr/>
            <p:nvPr/>
          </p:nvCxnSpPr>
          <p:spPr>
            <a:xfrm>
              <a:off x="6145213" y="4071938"/>
              <a:ext cx="417512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639" name="文本框 25"/>
            <p:cNvSpPr txBox="1">
              <a:spLocks noChangeArrowheads="1"/>
            </p:cNvSpPr>
            <p:nvPr/>
          </p:nvSpPr>
          <p:spPr bwMode="auto">
            <a:xfrm>
              <a:off x="6562725" y="3810000"/>
              <a:ext cx="1335088" cy="522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对国家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1"/>
          <p:cNvSpPr txBox="1">
            <a:spLocks noChangeArrowheads="1"/>
          </p:cNvSpPr>
          <p:nvPr/>
        </p:nvSpPr>
        <p:spPr bwMode="auto">
          <a:xfrm>
            <a:off x="368300" y="252413"/>
            <a:ext cx="1870075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solidFill>
                  <a:srgbClr val="2335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课后作业</a:t>
            </a:r>
            <a:endParaRPr lang="zh-CN" altLang="en-US" sz="3200" b="1">
              <a:solidFill>
                <a:srgbClr val="23353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51" name="文本框 2"/>
          <p:cNvSpPr txBox="1">
            <a:spLocks noChangeArrowheads="1"/>
          </p:cNvSpPr>
          <p:nvPr/>
        </p:nvSpPr>
        <p:spPr bwMode="auto">
          <a:xfrm>
            <a:off x="941388" y="1349375"/>
            <a:ext cx="7664450" cy="2562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理解书中名言警句的含义，选择一句作为自己的座右铭。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将自己学到的中华传统美德讲给家人朋友听，将美德传递给更多的人。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7652" name="组合 3"/>
          <p:cNvGrpSpPr/>
          <p:nvPr/>
        </p:nvGrpSpPr>
        <p:grpSpPr bwMode="auto">
          <a:xfrm>
            <a:off x="-138113" y="0"/>
            <a:ext cx="669926" cy="1990725"/>
            <a:chOff x="-151483" y="633"/>
            <a:chExt cx="894956" cy="2654373"/>
          </a:xfrm>
        </p:grpSpPr>
        <p:sp>
          <p:nvSpPr>
            <p:cNvPr id="5" name="流程图: 终止 4">
              <a:hlinkClick r:id="rId1" action="ppaction://hlinksldjump"/>
            </p:cNvPr>
            <p:cNvSpPr/>
            <p:nvPr/>
          </p:nvSpPr>
          <p:spPr>
            <a:xfrm>
              <a:off x="-151483" y="531932"/>
              <a:ext cx="710450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流程图: 终止 5">
              <a:hlinkClick r:id="rId2" action="ppaction://hlinksldjump"/>
            </p:cNvPr>
            <p:cNvSpPr/>
            <p:nvPr/>
          </p:nvSpPr>
          <p:spPr>
            <a:xfrm>
              <a:off x="-151483" y="1063229"/>
              <a:ext cx="710450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流程图: 终止 6">
              <a:hlinkClick r:id="rId3" action="ppaction://hlinksldjump"/>
            </p:cNvPr>
            <p:cNvSpPr/>
            <p:nvPr/>
          </p:nvSpPr>
          <p:spPr>
            <a:xfrm>
              <a:off x="-130276" y="1592410"/>
              <a:ext cx="710450" cy="531299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流程图: 终止 7">
              <a:hlinkClick r:id="rId4" action="ppaction://hlinksldjump"/>
            </p:cNvPr>
            <p:cNvSpPr/>
            <p:nvPr/>
          </p:nvSpPr>
          <p:spPr>
            <a:xfrm>
              <a:off x="33023" y="2125825"/>
              <a:ext cx="710450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流程图: 终止 8">
              <a:hlinkClick r:id="rId5" action="ppaction://hlinksldjump"/>
            </p:cNvPr>
            <p:cNvSpPr/>
            <p:nvPr/>
          </p:nvSpPr>
          <p:spPr>
            <a:xfrm>
              <a:off x="-130276" y="633"/>
              <a:ext cx="710450" cy="529181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7653" name="组合 9"/>
          <p:cNvGrpSpPr/>
          <p:nvPr/>
        </p:nvGrpSpPr>
        <p:grpSpPr bwMode="auto">
          <a:xfrm>
            <a:off x="-85725" y="1990725"/>
            <a:ext cx="506413" cy="3152775"/>
            <a:chOff x="-55332" y="2381659"/>
            <a:chExt cx="505924" cy="2761367"/>
          </a:xfrm>
        </p:grpSpPr>
        <p:sp>
          <p:nvSpPr>
            <p:cNvPr id="11" name="流程图: 终止 10"/>
            <p:cNvSpPr/>
            <p:nvPr/>
          </p:nvSpPr>
          <p:spPr>
            <a:xfrm>
              <a:off x="-55332" y="2381659"/>
              <a:ext cx="478962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-10925" y="3142217"/>
              <a:ext cx="461517" cy="903771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课后作业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7654" name="图片 1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1"/>
          <p:cNvSpPr txBox="1">
            <a:spLocks noChangeArrowheads="1"/>
          </p:cNvSpPr>
          <p:nvPr/>
        </p:nvSpPr>
        <p:spPr bwMode="auto">
          <a:xfrm>
            <a:off x="7553325" y="290513"/>
            <a:ext cx="1200150" cy="1828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6600" b="1"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  <a:endParaRPr lang="zh-CN" altLang="en-US" sz="66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71" name="文本框 2">
            <a:hlinkClick r:id="rId1" action="ppaction://hlinksldjump"/>
          </p:cNvPr>
          <p:cNvSpPr txBox="1">
            <a:spLocks noChangeArrowheads="1"/>
          </p:cNvSpPr>
          <p:nvPr/>
        </p:nvSpPr>
        <p:spPr bwMode="auto">
          <a:xfrm>
            <a:off x="1033463" y="831850"/>
            <a:ext cx="5630862" cy="647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600" b="1">
                <a:solidFill>
                  <a:srgbClr val="4B61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 </a:t>
            </a:r>
            <a:r>
              <a:rPr lang="zh-CN" altLang="en-US" sz="3600" b="1">
                <a:solidFill>
                  <a:srgbClr val="4B61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自强不息的人格修养</a:t>
            </a:r>
            <a:endParaRPr lang="zh-CN" altLang="en-US" sz="3600" b="1">
              <a:solidFill>
                <a:srgbClr val="4B616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172" name="文本框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924050" y="1644650"/>
            <a:ext cx="5629275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600" b="1">
                <a:solidFill>
                  <a:srgbClr val="4B61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 </a:t>
            </a:r>
            <a:r>
              <a:rPr lang="zh-CN" altLang="en-US" sz="3600" b="1">
                <a:solidFill>
                  <a:srgbClr val="4B61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立己达人的仁爱精神</a:t>
            </a:r>
            <a:endParaRPr lang="zh-CN" altLang="en-US" sz="3600" b="1">
              <a:solidFill>
                <a:srgbClr val="4B616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>
            <a:hlinkClick r:id="rId3" action="ppaction://hlinksldjump"/>
          </p:cNvPr>
          <p:cNvSpPr txBox="1"/>
          <p:nvPr/>
        </p:nvSpPr>
        <p:spPr>
          <a:xfrm>
            <a:off x="631825" y="2549525"/>
            <a:ext cx="71167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 </a:t>
            </a:r>
            <a:r>
              <a:rPr lang="zh-CN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天下兴亡、匹夫有责的爱国情怀</a:t>
            </a:r>
            <a:endParaRPr lang="zh-CN" altLang="en-US" sz="3600" b="1" dirty="0">
              <a:solidFill>
                <a:schemeClr val="accent6">
                  <a:lumMod val="20000"/>
                  <a:lumOff val="8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>
            <a:hlinkClick r:id="rId4" action="ppaction://hlinksldjump"/>
          </p:cNvPr>
          <p:cNvSpPr txBox="1"/>
          <p:nvPr/>
        </p:nvSpPr>
        <p:spPr>
          <a:xfrm>
            <a:off x="2035175" y="3233738"/>
            <a:ext cx="26511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 </a:t>
            </a:r>
            <a:r>
              <a:rPr lang="zh-CN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板书设计</a:t>
            </a:r>
            <a:endParaRPr lang="zh-CN" altLang="en-US" sz="3600" b="1" dirty="0">
              <a:solidFill>
                <a:schemeClr val="accent6">
                  <a:lumMod val="20000"/>
                  <a:lumOff val="8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hlinkClick r:id="rId5" action="ppaction://hlinksldjump"/>
          </p:cNvPr>
          <p:cNvSpPr txBox="1"/>
          <p:nvPr/>
        </p:nvSpPr>
        <p:spPr>
          <a:xfrm>
            <a:off x="3246438" y="3987800"/>
            <a:ext cx="2651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 </a:t>
            </a:r>
            <a:r>
              <a:rPr lang="zh-CN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课后作业</a:t>
            </a:r>
            <a:endParaRPr lang="zh-CN" altLang="en-US" sz="3600" b="1" dirty="0">
              <a:solidFill>
                <a:schemeClr val="accent6">
                  <a:lumMod val="20000"/>
                  <a:lumOff val="8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本框 1"/>
          <p:cNvSpPr txBox="1">
            <a:spLocks noChangeArrowheads="1"/>
          </p:cNvSpPr>
          <p:nvPr/>
        </p:nvSpPr>
        <p:spPr bwMode="auto">
          <a:xfrm>
            <a:off x="368300" y="273050"/>
            <a:ext cx="389890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solidFill>
                  <a:srgbClr val="23353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自强不息的人格修养</a:t>
            </a:r>
            <a:endParaRPr lang="zh-CN" altLang="en-US" sz="3200" b="1">
              <a:solidFill>
                <a:srgbClr val="23353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95" name="文本框 3"/>
          <p:cNvSpPr txBox="1">
            <a:spLocks noChangeArrowheads="1"/>
          </p:cNvSpPr>
          <p:nvPr/>
        </p:nvSpPr>
        <p:spPr bwMode="auto">
          <a:xfrm>
            <a:off x="368300" y="903288"/>
            <a:ext cx="8243888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你有自己的志向或理想吗？说出来与大家分享吧！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 bwMode="auto">
          <a:xfrm>
            <a:off x="843953" y="1593850"/>
            <a:ext cx="3413722" cy="3068638"/>
            <a:chOff x="762131" y="1495645"/>
            <a:chExt cx="3412921" cy="3069265"/>
          </a:xfrm>
        </p:grpSpPr>
        <p:sp>
          <p:nvSpPr>
            <p:cNvPr id="10" name="椭圆 9"/>
            <p:cNvSpPr/>
            <p:nvPr/>
          </p:nvSpPr>
          <p:spPr>
            <a:xfrm>
              <a:off x="811930" y="1495645"/>
              <a:ext cx="3363122" cy="3069265"/>
            </a:xfrm>
            <a:prstGeom prst="ellipse">
              <a:avLst/>
            </a:prstGeom>
            <a:solidFill>
              <a:srgbClr val="EBF1EF"/>
            </a:solidFill>
            <a:ln>
              <a:solidFill>
                <a:srgbClr val="365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pic>
          <p:nvPicPr>
            <p:cNvPr id="8212" name="图片 5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131" y="3030278"/>
              <a:ext cx="857430" cy="1442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3" name="文本框 11"/>
            <p:cNvSpPr txBox="1">
              <a:spLocks noChangeArrowheads="1"/>
            </p:cNvSpPr>
            <p:nvPr/>
          </p:nvSpPr>
          <p:spPr bwMode="auto">
            <a:xfrm>
              <a:off x="1050281" y="1683947"/>
              <a:ext cx="2662172" cy="26926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120000"/>
                </a:lnSpc>
              </a:pP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    我的理想是成为一名中医，将传统中医发扬光大，</a:t>
              </a:r>
              <a:endParaRPr lang="en-US" altLang="zh-CN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latinLnBrk="1" hangingPunct="1">
                <a:lnSpc>
                  <a:spcPct val="120000"/>
                </a:lnSpc>
              </a:pPr>
              <a:r>
                <a:rPr lang="en-US" altLang="zh-CN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还能够救死扶</a:t>
              </a:r>
              <a:endParaRPr lang="en-US" altLang="zh-CN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latinLnBrk="1" hangingPunct="1">
                <a:lnSpc>
                  <a:spcPct val="120000"/>
                </a:lnSpc>
              </a:pPr>
              <a:r>
                <a:rPr lang="en-US" altLang="zh-CN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伤，帮助生病</a:t>
              </a:r>
              <a:endParaRPr lang="en-US" altLang="zh-CN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latinLnBrk="1" hangingPunct="1">
                <a:lnSpc>
                  <a:spcPct val="120000"/>
                </a:lnSpc>
              </a:pPr>
              <a:r>
                <a:rPr lang="en-US" altLang="zh-CN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的人。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4487862" y="1593850"/>
            <a:ext cx="3994150" cy="3068638"/>
            <a:chOff x="4406137" y="1495645"/>
            <a:chExt cx="3993147" cy="3069265"/>
          </a:xfrm>
        </p:grpSpPr>
        <p:sp>
          <p:nvSpPr>
            <p:cNvPr id="13" name="椭圆 12"/>
            <p:cNvSpPr/>
            <p:nvPr/>
          </p:nvSpPr>
          <p:spPr>
            <a:xfrm>
              <a:off x="4406137" y="1495645"/>
              <a:ext cx="3363067" cy="3069265"/>
            </a:xfrm>
            <a:prstGeom prst="ellipse">
              <a:avLst/>
            </a:prstGeom>
            <a:solidFill>
              <a:srgbClr val="FFFAEB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pic>
          <p:nvPicPr>
            <p:cNvPr id="8209" name="图片 1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09581" y="3122701"/>
              <a:ext cx="1089703" cy="1442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0" name="文本框 15"/>
            <p:cNvSpPr txBox="1">
              <a:spLocks noChangeArrowheads="1"/>
            </p:cNvSpPr>
            <p:nvPr/>
          </p:nvSpPr>
          <p:spPr bwMode="auto">
            <a:xfrm>
              <a:off x="4671956" y="1813122"/>
              <a:ext cx="2744913" cy="224946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latinLnBrk="1" hangingPunct="1">
                <a:lnSpc>
                  <a:spcPct val="120000"/>
                </a:lnSpc>
              </a:pP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    我的理想是成为一名光荣的人民教师，站在讲台上传授知识。为教育事业做贡献！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8198" name="组合 13"/>
          <p:cNvGrpSpPr/>
          <p:nvPr/>
        </p:nvGrpSpPr>
        <p:grpSpPr bwMode="auto">
          <a:xfrm>
            <a:off x="-152400" y="0"/>
            <a:ext cx="684213" cy="1990725"/>
            <a:chOff x="-168562" y="1"/>
            <a:chExt cx="912035" cy="2655005"/>
          </a:xfrm>
        </p:grpSpPr>
        <p:sp>
          <p:nvSpPr>
            <p:cNvPr id="19" name="流程图: 终止 18">
              <a:hlinkClick r:id="rId3" action="ppaction://hlinksldjump"/>
            </p:cNvPr>
            <p:cNvSpPr/>
            <p:nvPr/>
          </p:nvSpPr>
          <p:spPr>
            <a:xfrm>
              <a:off x="-151633" y="531426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流程图: 终止 19">
              <a:hlinkClick r:id="rId4" action="ppaction://hlinksldjump"/>
            </p:cNvPr>
            <p:cNvSpPr/>
            <p:nvPr/>
          </p:nvSpPr>
          <p:spPr>
            <a:xfrm>
              <a:off x="-151633" y="1062850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1" name="流程图: 终止 20">
              <a:hlinkClick r:id="rId5" action="ppaction://hlinksldjump"/>
            </p:cNvPr>
            <p:cNvSpPr/>
            <p:nvPr/>
          </p:nvSpPr>
          <p:spPr>
            <a:xfrm>
              <a:off x="-168562" y="1581572"/>
              <a:ext cx="708890" cy="531424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2" name="流程图: 终止 21">
              <a:hlinkClick r:id="rId6" action="ppaction://hlinksldjump"/>
            </p:cNvPr>
            <p:cNvSpPr/>
            <p:nvPr/>
          </p:nvSpPr>
          <p:spPr>
            <a:xfrm>
              <a:off x="-151633" y="2125699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流程图: 终止 23">
              <a:hlinkClick r:id="rId7" action="ppaction://hlinksldjump"/>
            </p:cNvPr>
            <p:cNvSpPr/>
            <p:nvPr/>
          </p:nvSpPr>
          <p:spPr>
            <a:xfrm>
              <a:off x="34583" y="1"/>
              <a:ext cx="708890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8199" name="组合 24"/>
          <p:cNvGrpSpPr/>
          <p:nvPr/>
        </p:nvGrpSpPr>
        <p:grpSpPr bwMode="auto">
          <a:xfrm>
            <a:off x="-85725" y="1990725"/>
            <a:ext cx="485775" cy="3152775"/>
            <a:chOff x="-55332" y="2381659"/>
            <a:chExt cx="485067" cy="2761367"/>
          </a:xfrm>
        </p:grpSpPr>
        <p:sp>
          <p:nvSpPr>
            <p:cNvPr id="26" name="流程图: 终止 25"/>
            <p:cNvSpPr/>
            <p:nvPr/>
          </p:nvSpPr>
          <p:spPr>
            <a:xfrm>
              <a:off x="-55332" y="2381659"/>
              <a:ext cx="478726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-31555" y="2648619"/>
              <a:ext cx="461290" cy="1896528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自强不息的人格修养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8200" name="图片 2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组合 3"/>
          <p:cNvGrpSpPr/>
          <p:nvPr/>
        </p:nvGrpSpPr>
        <p:grpSpPr bwMode="auto">
          <a:xfrm>
            <a:off x="909638" y="542925"/>
            <a:ext cx="3059112" cy="4144963"/>
            <a:chOff x="909679" y="543692"/>
            <a:chExt cx="3059457" cy="4143721"/>
          </a:xfrm>
        </p:grpSpPr>
        <p:pic>
          <p:nvPicPr>
            <p:cNvPr id="10254" name="图片 1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909679" y="543692"/>
              <a:ext cx="3059457" cy="3682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5" name="文本框 2"/>
            <p:cNvSpPr txBox="1">
              <a:spLocks noChangeArrowheads="1"/>
            </p:cNvSpPr>
            <p:nvPr/>
          </p:nvSpPr>
          <p:spPr bwMode="auto">
            <a:xfrm>
              <a:off x="1173130" y="4225748"/>
              <a:ext cx="2366682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乘长风破万里浪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0243" name="文本框 4"/>
          <p:cNvSpPr txBox="1">
            <a:spLocks noChangeArrowheads="1"/>
          </p:cNvSpPr>
          <p:nvPr/>
        </p:nvSpPr>
        <p:spPr bwMode="auto">
          <a:xfrm>
            <a:off x="4084638" y="1584325"/>
            <a:ext cx="4364037" cy="17859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 eaLnBrk="1" latin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读完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乘长风破万里浪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的故事，你有什么感受呢？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0244" name="组合 6"/>
          <p:cNvGrpSpPr/>
          <p:nvPr/>
        </p:nvGrpSpPr>
        <p:grpSpPr bwMode="auto">
          <a:xfrm>
            <a:off x="-152400" y="0"/>
            <a:ext cx="684213" cy="1990725"/>
            <a:chOff x="-168562" y="1"/>
            <a:chExt cx="912035" cy="2655005"/>
          </a:xfrm>
        </p:grpSpPr>
        <p:sp>
          <p:nvSpPr>
            <p:cNvPr id="8" name="流程图: 终止 7">
              <a:hlinkClick r:id="rId2" action="ppaction://hlinksldjump"/>
            </p:cNvPr>
            <p:cNvSpPr/>
            <p:nvPr/>
          </p:nvSpPr>
          <p:spPr>
            <a:xfrm>
              <a:off x="-151633" y="531426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流程图: 终止 8">
              <a:hlinkClick r:id="rId3" action="ppaction://hlinksldjump"/>
            </p:cNvPr>
            <p:cNvSpPr/>
            <p:nvPr/>
          </p:nvSpPr>
          <p:spPr>
            <a:xfrm>
              <a:off x="-151633" y="1062850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流程图: 终止 9">
              <a:hlinkClick r:id="rId4" action="ppaction://hlinksldjump"/>
            </p:cNvPr>
            <p:cNvSpPr/>
            <p:nvPr/>
          </p:nvSpPr>
          <p:spPr>
            <a:xfrm>
              <a:off x="-168562" y="1581572"/>
              <a:ext cx="708890" cy="531424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流程图: 终止 10">
              <a:hlinkClick r:id="rId5" action="ppaction://hlinksldjump"/>
            </p:cNvPr>
            <p:cNvSpPr/>
            <p:nvPr/>
          </p:nvSpPr>
          <p:spPr>
            <a:xfrm>
              <a:off x="-151633" y="2125699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流程图: 终止 11">
              <a:hlinkClick r:id="rId6" action="ppaction://hlinksldjump"/>
            </p:cNvPr>
            <p:cNvSpPr/>
            <p:nvPr/>
          </p:nvSpPr>
          <p:spPr>
            <a:xfrm>
              <a:off x="34583" y="1"/>
              <a:ext cx="708890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0245" name="组合 12"/>
          <p:cNvGrpSpPr/>
          <p:nvPr/>
        </p:nvGrpSpPr>
        <p:grpSpPr bwMode="auto">
          <a:xfrm>
            <a:off x="-85725" y="1990725"/>
            <a:ext cx="485775" cy="3152775"/>
            <a:chOff x="-55332" y="2381659"/>
            <a:chExt cx="485067" cy="2761367"/>
          </a:xfrm>
        </p:grpSpPr>
        <p:sp>
          <p:nvSpPr>
            <p:cNvPr id="14" name="流程图: 终止 13"/>
            <p:cNvSpPr/>
            <p:nvPr/>
          </p:nvSpPr>
          <p:spPr>
            <a:xfrm>
              <a:off x="-55332" y="2381659"/>
              <a:ext cx="478726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-31555" y="2648619"/>
              <a:ext cx="461290" cy="1896528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自强不息的人格修养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0246" name="图片 1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1"/>
          <p:cNvSpPr txBox="1">
            <a:spLocks noChangeArrowheads="1"/>
          </p:cNvSpPr>
          <p:nvPr/>
        </p:nvSpPr>
        <p:spPr bwMode="auto">
          <a:xfrm>
            <a:off x="608013" y="614363"/>
            <a:ext cx="3473450" cy="715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 eaLnBrk="1" latin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有志者事竟成。</a:t>
            </a:r>
            <a:endParaRPr lang="en-US" altLang="zh-CN" sz="32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67" name="文本框 2"/>
          <p:cNvSpPr txBox="1">
            <a:spLocks noChangeArrowheads="1"/>
          </p:cNvSpPr>
          <p:nvPr/>
        </p:nvSpPr>
        <p:spPr bwMode="auto">
          <a:xfrm>
            <a:off x="608013" y="2420938"/>
            <a:ext cx="5497512" cy="714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 eaLnBrk="1" latin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32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志不立，天下无可成之事。</a:t>
            </a:r>
            <a:endParaRPr lang="zh-CN" altLang="en-US" sz="32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1296988" y="1555750"/>
            <a:ext cx="6784975" cy="638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indent="611505" eaLnBrk="1" hangingPunct="1">
              <a:lnSpc>
                <a:spcPct val="150000"/>
              </a:lnSpc>
            </a:pP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有志向的人终究能够成就自己的事业。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296988" y="3362325"/>
            <a:ext cx="7181850" cy="638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indent="611505" eaLnBrk="1" hangingPunct="1">
              <a:lnSpc>
                <a:spcPct val="150000"/>
              </a:lnSpc>
            </a:pP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不树立志向，天下就没有可以成功的事。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1270" name="组合 6"/>
          <p:cNvGrpSpPr/>
          <p:nvPr/>
        </p:nvGrpSpPr>
        <p:grpSpPr bwMode="auto">
          <a:xfrm>
            <a:off x="-152400" y="0"/>
            <a:ext cx="684213" cy="1990725"/>
            <a:chOff x="-168562" y="1"/>
            <a:chExt cx="912035" cy="2655005"/>
          </a:xfrm>
        </p:grpSpPr>
        <p:sp>
          <p:nvSpPr>
            <p:cNvPr id="7" name="流程图: 终止 6">
              <a:hlinkClick r:id="rId1" action="ppaction://hlinksldjump"/>
            </p:cNvPr>
            <p:cNvSpPr/>
            <p:nvPr/>
          </p:nvSpPr>
          <p:spPr>
            <a:xfrm>
              <a:off x="-151633" y="531426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流程图: 终止 7">
              <a:hlinkClick r:id="rId2" action="ppaction://hlinksldjump"/>
            </p:cNvPr>
            <p:cNvSpPr/>
            <p:nvPr/>
          </p:nvSpPr>
          <p:spPr>
            <a:xfrm>
              <a:off x="-151633" y="1062850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流程图: 终止 8">
              <a:hlinkClick r:id="rId3" action="ppaction://hlinksldjump"/>
            </p:cNvPr>
            <p:cNvSpPr/>
            <p:nvPr/>
          </p:nvSpPr>
          <p:spPr>
            <a:xfrm>
              <a:off x="-168562" y="1581572"/>
              <a:ext cx="708890" cy="531424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流程图: 终止 9">
              <a:hlinkClick r:id="rId4" action="ppaction://hlinksldjump"/>
            </p:cNvPr>
            <p:cNvSpPr/>
            <p:nvPr/>
          </p:nvSpPr>
          <p:spPr>
            <a:xfrm>
              <a:off x="-151633" y="2125699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流程图: 终止 10">
              <a:hlinkClick r:id="rId5" action="ppaction://hlinksldjump"/>
            </p:cNvPr>
            <p:cNvSpPr/>
            <p:nvPr/>
          </p:nvSpPr>
          <p:spPr>
            <a:xfrm>
              <a:off x="34583" y="1"/>
              <a:ext cx="708890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1271" name="组合 12"/>
          <p:cNvGrpSpPr/>
          <p:nvPr/>
        </p:nvGrpSpPr>
        <p:grpSpPr bwMode="auto">
          <a:xfrm>
            <a:off x="-85725" y="1990725"/>
            <a:ext cx="485775" cy="3152775"/>
            <a:chOff x="-55332" y="2381659"/>
            <a:chExt cx="485067" cy="2761367"/>
          </a:xfrm>
        </p:grpSpPr>
        <p:sp>
          <p:nvSpPr>
            <p:cNvPr id="13" name="流程图: 终止 12"/>
            <p:cNvSpPr/>
            <p:nvPr/>
          </p:nvSpPr>
          <p:spPr>
            <a:xfrm>
              <a:off x="-55332" y="2381659"/>
              <a:ext cx="478726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-31555" y="2648619"/>
              <a:ext cx="461290" cy="1896528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自强不息的人格修养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1272" name="图片 1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苏武牧羊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65225" y="795338"/>
            <a:ext cx="681355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文本框 3"/>
          <p:cNvSpPr txBox="1">
            <a:spLocks noChangeArrowheads="1"/>
          </p:cNvSpPr>
          <p:nvPr/>
        </p:nvSpPr>
        <p:spPr bwMode="auto">
          <a:xfrm>
            <a:off x="3852863" y="369888"/>
            <a:ext cx="143827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苏武牧羊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2293" name="组合 4"/>
          <p:cNvGrpSpPr/>
          <p:nvPr/>
        </p:nvGrpSpPr>
        <p:grpSpPr bwMode="auto">
          <a:xfrm>
            <a:off x="-152400" y="0"/>
            <a:ext cx="684213" cy="1990725"/>
            <a:chOff x="-168562" y="1"/>
            <a:chExt cx="912035" cy="2655005"/>
          </a:xfrm>
        </p:grpSpPr>
        <p:sp>
          <p:nvSpPr>
            <p:cNvPr id="6" name="流程图: 终止 5">
              <a:hlinkClick r:id="rId4" action="ppaction://hlinksldjump"/>
            </p:cNvPr>
            <p:cNvSpPr/>
            <p:nvPr/>
          </p:nvSpPr>
          <p:spPr>
            <a:xfrm>
              <a:off x="-151633" y="531426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流程图: 终止 6">
              <a:hlinkClick r:id="rId5" action="ppaction://hlinksldjump"/>
            </p:cNvPr>
            <p:cNvSpPr/>
            <p:nvPr/>
          </p:nvSpPr>
          <p:spPr>
            <a:xfrm>
              <a:off x="-151633" y="1062850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流程图: 终止 7">
              <a:hlinkClick r:id="rId6" action="ppaction://hlinksldjump"/>
            </p:cNvPr>
            <p:cNvSpPr/>
            <p:nvPr/>
          </p:nvSpPr>
          <p:spPr>
            <a:xfrm>
              <a:off x="-168562" y="1581572"/>
              <a:ext cx="708890" cy="531424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流程图: 终止 8">
              <a:hlinkClick r:id="rId7" action="ppaction://hlinksldjump"/>
            </p:cNvPr>
            <p:cNvSpPr/>
            <p:nvPr/>
          </p:nvSpPr>
          <p:spPr>
            <a:xfrm>
              <a:off x="-151633" y="2125699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流程图: 终止 9">
              <a:hlinkClick r:id="rId8" action="ppaction://hlinksldjump"/>
            </p:cNvPr>
            <p:cNvSpPr/>
            <p:nvPr/>
          </p:nvSpPr>
          <p:spPr>
            <a:xfrm>
              <a:off x="34583" y="1"/>
              <a:ext cx="708890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2294" name="组合 10"/>
          <p:cNvGrpSpPr/>
          <p:nvPr/>
        </p:nvGrpSpPr>
        <p:grpSpPr bwMode="auto">
          <a:xfrm>
            <a:off x="-85725" y="1990725"/>
            <a:ext cx="485775" cy="3152775"/>
            <a:chOff x="-55332" y="2381659"/>
            <a:chExt cx="485067" cy="2761367"/>
          </a:xfrm>
        </p:grpSpPr>
        <p:sp>
          <p:nvSpPr>
            <p:cNvPr id="12" name="流程图: 终止 11"/>
            <p:cNvSpPr/>
            <p:nvPr/>
          </p:nvSpPr>
          <p:spPr>
            <a:xfrm>
              <a:off x="-55332" y="2381659"/>
              <a:ext cx="478726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-31555" y="2648619"/>
              <a:ext cx="461290" cy="1896528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自强不息的人格修养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2295" name="图片 1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矩形 1"/>
          <p:cNvSpPr>
            <a:spLocks noChangeArrowheads="1"/>
          </p:cNvSpPr>
          <p:nvPr/>
        </p:nvSpPr>
        <p:spPr bwMode="auto">
          <a:xfrm>
            <a:off x="685800" y="673100"/>
            <a:ext cx="7772400" cy="1282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富贵不能淫，贫贱不能移，威武不能屈。</a:t>
            </a:r>
            <a:endParaRPr lang="en-US" altLang="zh-CN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 eaLnBrk="1" hangingPunct="1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孟子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滕文公下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315" name="图片 9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60450" y="1593850"/>
            <a:ext cx="2332038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6" name="组合 3"/>
          <p:cNvGrpSpPr/>
          <p:nvPr/>
        </p:nvGrpSpPr>
        <p:grpSpPr bwMode="auto">
          <a:xfrm>
            <a:off x="-152400" y="0"/>
            <a:ext cx="684213" cy="1990725"/>
            <a:chOff x="-168562" y="1"/>
            <a:chExt cx="912035" cy="2655005"/>
          </a:xfrm>
        </p:grpSpPr>
        <p:sp>
          <p:nvSpPr>
            <p:cNvPr id="5" name="流程图: 终止 4">
              <a:hlinkClick r:id="rId2" action="ppaction://hlinksldjump"/>
            </p:cNvPr>
            <p:cNvSpPr/>
            <p:nvPr/>
          </p:nvSpPr>
          <p:spPr>
            <a:xfrm>
              <a:off x="-151633" y="531426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流程图: 终止 5">
              <a:hlinkClick r:id="rId3" action="ppaction://hlinksldjump"/>
            </p:cNvPr>
            <p:cNvSpPr/>
            <p:nvPr/>
          </p:nvSpPr>
          <p:spPr>
            <a:xfrm>
              <a:off x="-151633" y="1062850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流程图: 终止 6">
              <a:hlinkClick r:id="rId4" action="ppaction://hlinksldjump"/>
            </p:cNvPr>
            <p:cNvSpPr/>
            <p:nvPr/>
          </p:nvSpPr>
          <p:spPr>
            <a:xfrm>
              <a:off x="-168562" y="1581572"/>
              <a:ext cx="708890" cy="531424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流程图: 终止 7">
              <a:hlinkClick r:id="rId5" action="ppaction://hlinksldjump"/>
            </p:cNvPr>
            <p:cNvSpPr/>
            <p:nvPr/>
          </p:nvSpPr>
          <p:spPr>
            <a:xfrm>
              <a:off x="-151633" y="2125699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流程图: 终止 8">
              <a:hlinkClick r:id="rId6" action="ppaction://hlinksldjump"/>
            </p:cNvPr>
            <p:cNvSpPr/>
            <p:nvPr/>
          </p:nvSpPr>
          <p:spPr>
            <a:xfrm>
              <a:off x="34583" y="1"/>
              <a:ext cx="708890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3317" name="组合 10"/>
          <p:cNvGrpSpPr/>
          <p:nvPr/>
        </p:nvGrpSpPr>
        <p:grpSpPr bwMode="auto">
          <a:xfrm>
            <a:off x="-85725" y="1990725"/>
            <a:ext cx="485775" cy="3152775"/>
            <a:chOff x="-55332" y="2381659"/>
            <a:chExt cx="485067" cy="2761367"/>
          </a:xfrm>
        </p:grpSpPr>
        <p:sp>
          <p:nvSpPr>
            <p:cNvPr id="12" name="流程图: 终止 11"/>
            <p:cNvSpPr/>
            <p:nvPr/>
          </p:nvSpPr>
          <p:spPr>
            <a:xfrm>
              <a:off x="-55332" y="2381659"/>
              <a:ext cx="478726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-31555" y="2648619"/>
              <a:ext cx="461290" cy="1896528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自强不息的人格修养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3318" name="图片 1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3687763" y="2222500"/>
            <a:ext cx="4830762" cy="19288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indent="611505" eaLnBrk="1" hangingPunct="1">
              <a:lnSpc>
                <a:spcPct val="150000"/>
              </a:lnSpc>
            </a:pP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富贵不能使心志迷乱，贫贱不能使节操改变，武力不能使人格屈服。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本框 1"/>
          <p:cNvSpPr txBox="1">
            <a:spLocks noChangeArrowheads="1"/>
          </p:cNvSpPr>
          <p:nvPr/>
        </p:nvSpPr>
        <p:spPr bwMode="auto">
          <a:xfrm>
            <a:off x="406400" y="350838"/>
            <a:ext cx="7143750" cy="1057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 eaLnBrk="1" latin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你还知道哪些历史人物的事迹体现了这句话的精神吗？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525463" y="1435100"/>
            <a:ext cx="6083300" cy="3136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    陶渊明出任彭泽县令时，有一次，县里派督邮来了解情况。有人告诉陶渊明说：那是上面派下来的人，应当穿戴整齐、恭恭敬敬地去迎接。陶渊明听后长长叹了一口气：“我不愿为了小小县令的五斗薪俸，就低声下气去向这些家伙献殷勤。”说完，就辞掉官职，回家去了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 bwMode="auto">
          <a:xfrm>
            <a:off x="6662738" y="1684338"/>
            <a:ext cx="1909762" cy="2636837"/>
            <a:chOff x="6642847" y="2096656"/>
            <a:chExt cx="1909014" cy="2636479"/>
          </a:xfrm>
        </p:grpSpPr>
        <p:pic>
          <p:nvPicPr>
            <p:cNvPr id="14351" name="图片 4"/>
            <p:cNvPicPr>
              <a:picLocks noChangeAspect="1" noChangeArrowheads="1"/>
            </p:cNvPicPr>
            <p:nvPr/>
          </p:nvPicPr>
          <p:blipFill>
            <a:blip r:embed="rId1"/>
            <a:srcRect l="16837" r="11186"/>
            <a:stretch>
              <a:fillRect/>
            </a:stretch>
          </p:blipFill>
          <p:spPr bwMode="auto">
            <a:xfrm>
              <a:off x="6642847" y="2096656"/>
              <a:ext cx="1909014" cy="2218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2" name="文本框 5"/>
            <p:cNvSpPr txBox="1">
              <a:spLocks noChangeArrowheads="1"/>
            </p:cNvSpPr>
            <p:nvPr/>
          </p:nvSpPr>
          <p:spPr bwMode="auto">
            <a:xfrm>
              <a:off x="7103174" y="4333025"/>
              <a:ext cx="978508" cy="4001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000" b="1">
                  <a:latin typeface="楷体" panose="02010609060101010101" pitchFamily="49" charset="-122"/>
                  <a:ea typeface="楷体" panose="02010609060101010101" pitchFamily="49" charset="-122"/>
                </a:rPr>
                <a:t>陶渊明</a:t>
              </a:r>
              <a:endParaRPr lang="zh-CN" altLang="en-US" sz="20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4341" name="组合 6"/>
          <p:cNvGrpSpPr/>
          <p:nvPr/>
        </p:nvGrpSpPr>
        <p:grpSpPr bwMode="auto">
          <a:xfrm>
            <a:off x="-152400" y="0"/>
            <a:ext cx="684213" cy="1990725"/>
            <a:chOff x="-168562" y="1"/>
            <a:chExt cx="912035" cy="2655005"/>
          </a:xfrm>
        </p:grpSpPr>
        <p:sp>
          <p:nvSpPr>
            <p:cNvPr id="8" name="流程图: 终止 7">
              <a:hlinkClick r:id="rId2" action="ppaction://hlinksldjump"/>
            </p:cNvPr>
            <p:cNvSpPr/>
            <p:nvPr/>
          </p:nvSpPr>
          <p:spPr>
            <a:xfrm>
              <a:off x="-151633" y="531426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流程图: 终止 8">
              <a:hlinkClick r:id="rId3" action="ppaction://hlinksldjump"/>
            </p:cNvPr>
            <p:cNvSpPr/>
            <p:nvPr/>
          </p:nvSpPr>
          <p:spPr>
            <a:xfrm>
              <a:off x="-151633" y="1062850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流程图: 终止 9">
              <a:hlinkClick r:id="rId4" action="ppaction://hlinksldjump"/>
            </p:cNvPr>
            <p:cNvSpPr/>
            <p:nvPr/>
          </p:nvSpPr>
          <p:spPr>
            <a:xfrm>
              <a:off x="-168562" y="1581572"/>
              <a:ext cx="708890" cy="531424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流程图: 终止 10">
              <a:hlinkClick r:id="rId5" action="ppaction://hlinksldjump"/>
            </p:cNvPr>
            <p:cNvSpPr/>
            <p:nvPr/>
          </p:nvSpPr>
          <p:spPr>
            <a:xfrm>
              <a:off x="-151633" y="2125699"/>
              <a:ext cx="711006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流程图: 终止 11">
              <a:hlinkClick r:id="rId6" action="ppaction://hlinksldjump"/>
            </p:cNvPr>
            <p:cNvSpPr/>
            <p:nvPr/>
          </p:nvSpPr>
          <p:spPr>
            <a:xfrm>
              <a:off x="34583" y="1"/>
              <a:ext cx="708890" cy="529307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4342" name="组合 12"/>
          <p:cNvGrpSpPr/>
          <p:nvPr/>
        </p:nvGrpSpPr>
        <p:grpSpPr bwMode="auto">
          <a:xfrm>
            <a:off x="-85725" y="1990725"/>
            <a:ext cx="485775" cy="3152775"/>
            <a:chOff x="-55332" y="2381659"/>
            <a:chExt cx="485067" cy="2761367"/>
          </a:xfrm>
        </p:grpSpPr>
        <p:sp>
          <p:nvSpPr>
            <p:cNvPr id="14" name="流程图: 终止 13"/>
            <p:cNvSpPr/>
            <p:nvPr/>
          </p:nvSpPr>
          <p:spPr>
            <a:xfrm>
              <a:off x="-55332" y="2381659"/>
              <a:ext cx="478726" cy="2761367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-31555" y="2648619"/>
              <a:ext cx="461290" cy="1896528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accent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自强不息的人格修养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4343" name="图片 1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0" y="4768850"/>
            <a:ext cx="355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PP_MARK_KEY" val="f7e8ce96-ffab-4c28-afe0-ccabbfec7150"/>
  <p:tag name="COMMONDATA" val="eyJoZGlkIjoiN2YyNjFlYzJjNDA3Y2I3ZjE0ZDE2OWRjYmU0ZWVlZTI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1819</Words>
  <Application>WPS 演示</Application>
  <PresentationFormat>全屏显示(16:9)</PresentationFormat>
  <Paragraphs>414</Paragraphs>
  <Slides>22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Arial</vt:lpstr>
      <vt:lpstr>宋体</vt:lpstr>
      <vt:lpstr>Wingdings</vt:lpstr>
      <vt:lpstr>Calibri</vt:lpstr>
      <vt:lpstr>Calibri Light</vt:lpstr>
      <vt:lpstr>等线</vt:lpstr>
      <vt:lpstr>黑体</vt:lpstr>
      <vt:lpstr>楷体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回归</cp:lastModifiedBy>
  <cp:revision>181</cp:revision>
  <dcterms:created xsi:type="dcterms:W3CDTF">2021-10-12T02:52:00Z</dcterms:created>
  <dcterms:modified xsi:type="dcterms:W3CDTF">2022-07-11T05:35:33Z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00F3862820A34E8891CA9B3B1CFEBEE9</vt:lpwstr>
  </property>
  <property fmtid="{D5CDD505-2E9C-101B-9397-08002B2CF9AE}" pid="3" name="KSOProductBuildVer">
    <vt:lpwstr>2052-11.1.0.11830</vt:lpwstr>
  </property>
</Properties>
</file>