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0"/>
  </p:notesMasterIdLst>
  <p:sldIdLst>
    <p:sldId id="260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293" r:id="rId17"/>
    <p:sldId id="291" r:id="rId18"/>
    <p:sldId id="292" r:id="rId19"/>
  </p:sldIdLst>
  <p:sldSz cx="9144000" cy="5143500" type="screen16x9"/>
  <p:notesSz cx="6858000" cy="9144000"/>
  <p:defaultTextStyle>
    <a:defPPr>
      <a:defRPr lang="zh-CN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5E6"/>
    <a:srgbClr val="FFFF66"/>
    <a:srgbClr val="19311A"/>
    <a:srgbClr val="0E2D0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9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EC8C868-EDD0-43E7-B5B8-BA6F1D08CB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FCB0E5-B9FA-4C8C-B80A-45005E45E34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582D5BF-8390-43D3-8E13-A39E845898D9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0A152AA-7369-481E-A063-35FF4E8B38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83C9BE07-05ED-4295-907E-A59745272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870977-2AF6-48C2-8E6A-02FEB503E8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FF8EFE-B2B7-405C-83BA-426E3B823E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4DB973C2-7307-4101-B9FC-4ED9E547B3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E7681AFC-EA72-4338-A74F-FBE884FC37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622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728B3201-6AE8-454A-A477-0951E9FFD9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3D0AC37-6859-4321-9FC0-B855FF2EEA4A}"/>
              </a:ext>
            </a:extLst>
          </p:cNvPr>
          <p:cNvSpPr/>
          <p:nvPr userDrawn="1"/>
        </p:nvSpPr>
        <p:spPr>
          <a:xfrm>
            <a:off x="0" y="449263"/>
            <a:ext cx="9144000" cy="424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2F6462D-BB5E-4723-BF9B-ECE07306EE2B}"/>
              </a:ext>
            </a:extLst>
          </p:cNvPr>
          <p:cNvSpPr/>
          <p:nvPr userDrawn="1"/>
        </p:nvSpPr>
        <p:spPr>
          <a:xfrm>
            <a:off x="0" y="449263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7CF32ED-FB60-4666-8700-355ECFAF999F}"/>
              </a:ext>
            </a:extLst>
          </p:cNvPr>
          <p:cNvSpPr/>
          <p:nvPr userDrawn="1"/>
        </p:nvSpPr>
        <p:spPr>
          <a:xfrm>
            <a:off x="-3175" y="4654550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77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003087DF-7F11-4866-AD97-42379A9014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8">
            <a:extLst>
              <a:ext uri="{FF2B5EF4-FFF2-40B4-BE49-F238E27FC236}">
                <a16:creationId xmlns:a16="http://schemas.microsoft.com/office/drawing/2014/main" id="{E21AB03E-67E7-45C5-8A41-8D1C3617BA97}"/>
              </a:ext>
            </a:extLst>
          </p:cNvPr>
          <p:cNvSpPr/>
          <p:nvPr userDrawn="1"/>
        </p:nvSpPr>
        <p:spPr>
          <a:xfrm>
            <a:off x="196850" y="184150"/>
            <a:ext cx="8747125" cy="4773613"/>
          </a:xfrm>
          <a:prstGeom prst="roundRect">
            <a:avLst>
              <a:gd name="adj" fmla="val 8696"/>
            </a:avLst>
          </a:prstGeom>
          <a:solidFill>
            <a:schemeClr val="bg1"/>
          </a:solidFill>
          <a:ln w="38100">
            <a:solidFill>
              <a:srgbClr val="E9A6A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568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>
            <a:extLst>
              <a:ext uri="{FF2B5EF4-FFF2-40B4-BE49-F238E27FC236}">
                <a16:creationId xmlns:a16="http://schemas.microsoft.com/office/drawing/2014/main" id="{CED2B085-DDB9-4E8C-8082-35093542B8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E473CA09-0813-40F4-B7E6-BBF44DACE5CA}"/>
              </a:ext>
            </a:extLst>
          </p:cNvPr>
          <p:cNvSpPr txBox="1">
            <a:spLocks/>
          </p:cNvSpPr>
          <p:nvPr userDrawn="1"/>
        </p:nvSpPr>
        <p:spPr>
          <a:xfrm>
            <a:off x="676275" y="798513"/>
            <a:ext cx="7772400" cy="14001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9pPr>
          </a:lstStyle>
          <a:p>
            <a:pPr defTabSz="914400">
              <a:defRPr/>
            </a:pPr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D9D272AB-18AB-42EC-893C-A8A452EB14ED}"/>
              </a:ext>
            </a:extLst>
          </p:cNvPr>
          <p:cNvSpPr txBox="1">
            <a:spLocks/>
          </p:cNvSpPr>
          <p:nvPr userDrawn="1"/>
        </p:nvSpPr>
        <p:spPr>
          <a:xfrm>
            <a:off x="1362075" y="2087563"/>
            <a:ext cx="6400800" cy="66516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zh-CN" altLang="en-US" noProof="1"/>
              <a:t>单击此处编辑母版副标题样式</a:t>
            </a:r>
          </a:p>
        </p:txBody>
      </p:sp>
      <p:pic>
        <p:nvPicPr>
          <p:cNvPr id="1029" name="图片 7">
            <a:extLst>
              <a:ext uri="{FF2B5EF4-FFF2-40B4-BE49-F238E27FC236}">
                <a16:creationId xmlns:a16="http://schemas.microsoft.com/office/drawing/2014/main" id="{DD18CBA8-D2BE-44B3-AE41-7CD0C44277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C72AD272-D08A-4F45-B680-9199A6F02C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31" name="图片 1">
            <a:extLst>
              <a:ext uri="{FF2B5EF4-FFF2-40B4-BE49-F238E27FC236}">
                <a16:creationId xmlns:a16="http://schemas.microsoft.com/office/drawing/2014/main" id="{5B1A278A-34E2-4E07-AABB-908DC4F3D1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5">
            <a:extLst>
              <a:ext uri="{FF2B5EF4-FFF2-40B4-BE49-F238E27FC236}">
                <a16:creationId xmlns:a16="http://schemas.microsoft.com/office/drawing/2014/main" id="{43440D64-FAC0-437B-BE02-A1702668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1711325"/>
            <a:ext cx="3775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CN" altLang="en-US" sz="4400" b="1"/>
              <a:t>练习十</a:t>
            </a:r>
          </a:p>
        </p:txBody>
      </p:sp>
      <p:sp>
        <p:nvSpPr>
          <p:cNvPr id="9219" name="标题 5">
            <a:extLst>
              <a:ext uri="{FF2B5EF4-FFF2-40B4-BE49-F238E27FC236}">
                <a16:creationId xmlns:a16="http://schemas.microsoft.com/office/drawing/2014/main" id="{12521626-3D51-471F-9B6C-A9C9CE9A1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511425"/>
            <a:ext cx="4467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P54-P56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练习十）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">
            <a:extLst>
              <a:ext uri="{FF2B5EF4-FFF2-40B4-BE49-F238E27FC236}">
                <a16:creationId xmlns:a16="http://schemas.microsoft.com/office/drawing/2014/main" id="{8E9D4FE9-FC30-4525-B320-961D54B96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61" y="570468"/>
            <a:ext cx="7707086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解：设这两个城市之间铁路线的长度大约是 </a:t>
            </a:r>
            <a:r>
              <a:rPr lang="en-US" altLang="zh-CN" sz="3200" b="1" i="1">
                <a:solidFill>
                  <a:srgbClr val="FF0000"/>
                </a:solidFill>
              </a:rPr>
              <a:t>x </a:t>
            </a:r>
            <a:r>
              <a:rPr lang="en-US" altLang="zh-CN" sz="3200" b="1">
                <a:solidFill>
                  <a:srgbClr val="FF0000"/>
                </a:solidFill>
              </a:rPr>
              <a:t>cm</a:t>
            </a:r>
            <a:r>
              <a:rPr lang="zh-CN" altLang="en-US" sz="3200" b="1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18435" name="文本框 2">
            <a:extLst>
              <a:ext uri="{FF2B5EF4-FFF2-40B4-BE49-F238E27FC236}">
                <a16:creationId xmlns:a16="http://schemas.microsoft.com/office/drawing/2014/main" id="{0C9F3D78-6FBB-4860-B1F7-89FE0396E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1559594"/>
            <a:ext cx="41798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1900km=190000000cm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8436" name="文本框 3">
            <a:extLst>
              <a:ext uri="{FF2B5EF4-FFF2-40B4-BE49-F238E27FC236}">
                <a16:creationId xmlns:a16="http://schemas.microsoft.com/office/drawing/2014/main" id="{8051E4C4-123D-4584-A22B-25CF2AFD1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25" y="2242219"/>
            <a:ext cx="51419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zh-CN" altLang="en-US" sz="3200" b="1">
                <a:solidFill>
                  <a:srgbClr val="FF0000"/>
                </a:solidFill>
              </a:rPr>
              <a:t>∶</a:t>
            </a:r>
            <a:r>
              <a:rPr lang="en-US" altLang="zh-CN" sz="3200" b="1">
                <a:solidFill>
                  <a:srgbClr val="FF0000"/>
                </a:solidFill>
              </a:rPr>
              <a:t>190000000=1</a:t>
            </a:r>
            <a:r>
              <a:rPr lang="zh-CN" altLang="en-US" sz="3200" b="1">
                <a:solidFill>
                  <a:srgbClr val="FF0000"/>
                </a:solidFill>
              </a:rPr>
              <a:t>∶</a:t>
            </a:r>
            <a:r>
              <a:rPr lang="en-US" altLang="zh-CN" sz="3200" b="1">
                <a:solidFill>
                  <a:srgbClr val="FF0000"/>
                </a:solidFill>
              </a:rPr>
              <a:t>40000000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8437" name="文本框 4">
            <a:extLst>
              <a:ext uri="{FF2B5EF4-FFF2-40B4-BE49-F238E27FC236}">
                <a16:creationId xmlns:a16="http://schemas.microsoft.com/office/drawing/2014/main" id="{D3A01885-AB02-4716-B425-842373148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799" y="2839119"/>
            <a:ext cx="13414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=4.75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8438" name="文本框 5">
            <a:extLst>
              <a:ext uri="{FF2B5EF4-FFF2-40B4-BE49-F238E27FC236}">
                <a16:creationId xmlns:a16="http://schemas.microsoft.com/office/drawing/2014/main" id="{8BDAA313-1C74-4EB3-989F-3DC68447E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61" y="3379747"/>
            <a:ext cx="7853713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答：地图上这两个城市之间铁路线的长度大约是</a:t>
            </a:r>
            <a:r>
              <a:rPr lang="en-US" altLang="zh-CN" sz="3200" b="1">
                <a:solidFill>
                  <a:srgbClr val="FF0000"/>
                </a:solidFill>
              </a:rPr>
              <a:t>4.75cm</a:t>
            </a:r>
            <a:r>
              <a:rPr lang="zh-CN" altLang="en-US" sz="3200" b="1">
                <a:solidFill>
                  <a:srgbClr val="FF0000"/>
                </a:solidFill>
              </a:rPr>
              <a:t>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>
            <a:extLst>
              <a:ext uri="{FF2B5EF4-FFF2-40B4-BE49-F238E27FC236}">
                <a16:creationId xmlns:a16="http://schemas.microsoft.com/office/drawing/2014/main" id="{074B9A37-6090-44F9-BDC1-C26369689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002102"/>
            <a:ext cx="172878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/>
              <a:t>8.</a:t>
            </a:r>
            <a:r>
              <a:rPr lang="zh-CN" altLang="en-US" sz="3200" b="1"/>
              <a:t>填表。</a:t>
            </a:r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EBEFBA97-7D71-2069-DA71-E0703B279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999837"/>
              </p:ext>
            </p:extLst>
          </p:nvPr>
        </p:nvGraphicFramePr>
        <p:xfrm>
          <a:off x="920750" y="1794566"/>
          <a:ext cx="7277099" cy="2073276"/>
        </p:xfrm>
        <a:graphic>
          <a:graphicData uri="http://schemas.openxmlformats.org/drawingml/2006/table">
            <a:tbl>
              <a:tblPr firstRow="1" bandRow="1"/>
              <a:tblGrid>
                <a:gridCol w="2314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latin typeface="+mj-lt"/>
                          <a:ea typeface="+mj-ea"/>
                        </a:rPr>
                        <a:t>比例尺</a:t>
                      </a:r>
                    </a:p>
                  </a:txBody>
                  <a:tcPr marL="91448" marR="91448" marT="45734" marB="45734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latin typeface="+mj-lt"/>
                          <a:ea typeface="+mj-ea"/>
                        </a:rPr>
                        <a:t>图上距离</a:t>
                      </a:r>
                    </a:p>
                  </a:txBody>
                  <a:tcPr marL="91448" marR="91448" marT="45734" marB="45734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latin typeface="+mj-lt"/>
                          <a:ea typeface="+mj-ea"/>
                        </a:rPr>
                        <a:t>实际距离</a:t>
                      </a:r>
                    </a:p>
                  </a:txBody>
                  <a:tcPr marL="91448" marR="91448" marT="45734" marB="45734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1∶50000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8" marR="91448" marT="45734" marB="45734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8" marR="91448" marT="45734" marB="45734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1.8km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8" marR="91448" marT="45734" marB="45734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1∶2000000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8" marR="91448" marT="45734" marB="45734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2800" b="1">
                        <a:latin typeface="+mj-lt"/>
                        <a:ea typeface="+mj-ea"/>
                      </a:endParaRPr>
                    </a:p>
                  </a:txBody>
                  <a:tcPr marL="91448" marR="91448" marT="45734" marB="45734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450km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8" marR="91448" marT="45734" marB="45734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1∶60000000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8" marR="91448" marT="45734" marB="45734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15cm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8" marR="91448" marT="45734" marB="45734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8" marR="91448" marT="45734" marB="45734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3CEFCC2A-340C-AB92-7BDA-32C45B94F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2315266"/>
            <a:ext cx="1092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3.6cm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DD545E-BF6D-DF9B-643A-B8DFAE68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2781991"/>
            <a:ext cx="12715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22.5cm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65855F0-FDDC-68C1-FE41-A5B58FDB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3324916"/>
            <a:ext cx="14033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9000km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7C04395-8AB5-2416-7A19-A358942A7866}"/>
              </a:ext>
            </a:extLst>
          </p:cNvPr>
          <p:cNvSpPr/>
          <p:nvPr/>
        </p:nvSpPr>
        <p:spPr>
          <a:xfrm>
            <a:off x="322124" y="585429"/>
            <a:ext cx="7645306" cy="226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>
              <a:lnSpc>
                <a:spcPct val="120000"/>
              </a:lnSpc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/>
                <a:ea typeface="黑体"/>
              </a:rPr>
              <a:t>9.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/>
              </a:rPr>
              <a:t>篮球场长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黑体"/>
              </a:rPr>
              <a:t>28m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/>
              </a:rPr>
              <a:t>，宽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黑体"/>
              </a:rPr>
              <a:t>15m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/>
              </a:rPr>
              <a:t>。下图是比例尺为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黑体"/>
              </a:rPr>
              <a:t>1∶250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/>
              </a:rPr>
              <a:t>的篮球场平面图。小明、小丽、小红在篮球场上的大致位置如图所示。小明在距边线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黑体"/>
              </a:rPr>
              <a:t>2.5m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/>
              </a:rPr>
              <a:t>的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黑体"/>
              </a:rPr>
              <a:t>3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/>
              </a:rPr>
              <a:t>分线上，小丽在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黑体"/>
              </a:rPr>
              <a:t>3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/>
              </a:rPr>
              <a:t>分线的中点上，小红在距底线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黑体"/>
              </a:rPr>
              <a:t>4m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/>
              </a:rPr>
              <a:t>的</a:t>
            </a:r>
            <a:r>
              <a:rPr lang="en-US" altLang="zh-CN" sz="2400" b="1" dirty="0">
                <a:solidFill>
                  <a:prstClr val="black"/>
                </a:solidFill>
                <a:latin typeface="Times New Roman"/>
                <a:ea typeface="黑体"/>
              </a:rPr>
              <a:t>3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/>
              </a:rPr>
              <a:t>分线上。请标出</a:t>
            </a:r>
            <a:r>
              <a:rPr lang="zh-CN" altLang="en-US" sz="2400" b="1">
                <a:solidFill>
                  <a:prstClr val="black"/>
                </a:solidFill>
                <a:latin typeface="Times New Roman"/>
                <a:ea typeface="黑体"/>
              </a:rPr>
              <a:t>他们的准确位置</a:t>
            </a: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/>
              </a:rPr>
              <a:t>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BA29F1-93CC-F872-1F81-9D032B284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35" y="2397902"/>
            <a:ext cx="3985731" cy="21601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D2B332E-5360-4F50-1A7B-A08EF7630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66" y="1491665"/>
            <a:ext cx="3985731" cy="216016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9564250-E38C-640A-6738-8B1A7481CD96}"/>
              </a:ext>
            </a:extLst>
          </p:cNvPr>
          <p:cNvSpPr txBox="1"/>
          <p:nvPr/>
        </p:nvSpPr>
        <p:spPr>
          <a:xfrm>
            <a:off x="463594" y="649974"/>
            <a:ext cx="4479282" cy="3843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/>
                <a:ea typeface="黑体"/>
              </a:rPr>
              <a:t>小明距边线的图上距离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黑体"/>
              </a:rPr>
              <a:t>:</a:t>
            </a:r>
          </a:p>
          <a:p>
            <a:pPr defTabSz="914400"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/>
                <a:ea typeface="黑体"/>
              </a:rPr>
              <a:t>2.5×100÷250=1(cm)</a:t>
            </a:r>
          </a:p>
          <a:p>
            <a:pPr defTabSz="914400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/>
                <a:ea typeface="黑体"/>
              </a:rPr>
              <a:t>连接两宽的中点，这条线段与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黑体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黑体"/>
              </a:rPr>
              <a:t>分线的交点就是小丽的位置。</a:t>
            </a:r>
            <a:endParaRPr lang="en-US" altLang="zh-CN" sz="2800" b="1">
              <a:solidFill>
                <a:srgbClr val="FF0000"/>
              </a:solidFill>
              <a:latin typeface="Times New Roman"/>
              <a:ea typeface="黑体"/>
            </a:endParaRPr>
          </a:p>
          <a:p>
            <a:pPr defTabSz="914400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/>
                <a:ea typeface="黑体"/>
              </a:rPr>
              <a:t>小红距底线的图上距离</a:t>
            </a:r>
            <a:r>
              <a:rPr lang="en-US" altLang="zh-CN" sz="2800" b="1">
                <a:solidFill>
                  <a:srgbClr val="FF0000"/>
                </a:solidFill>
                <a:latin typeface="Times New Roman"/>
                <a:ea typeface="黑体"/>
              </a:rPr>
              <a:t>:</a:t>
            </a:r>
          </a:p>
          <a:p>
            <a:pPr defTabSz="914400"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/>
                <a:ea typeface="黑体"/>
              </a:rPr>
              <a:t>4×100÷250=1.6(cm)</a:t>
            </a:r>
          </a:p>
          <a:p>
            <a:pPr defTabSz="914400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/>
                <a:ea typeface="黑体"/>
              </a:rPr>
              <a:t>标位置略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DA7B6EE-AB17-61AC-E523-E90F8EC76D1F}"/>
              </a:ext>
            </a:extLst>
          </p:cNvPr>
          <p:cNvSpPr/>
          <p:nvPr/>
        </p:nvSpPr>
        <p:spPr>
          <a:xfrm>
            <a:off x="334441" y="581469"/>
            <a:ext cx="7485917" cy="2111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>
              <a:lnSpc>
                <a:spcPct val="120000"/>
              </a:lnSpc>
              <a:defRPr/>
            </a:pPr>
            <a:r>
              <a:rPr lang="en-US" altLang="zh-CN" sz="2800" b="1">
                <a:solidFill>
                  <a:prstClr val="black"/>
                </a:solidFill>
                <a:latin typeface="Times New Roman"/>
                <a:ea typeface="黑体"/>
              </a:rPr>
              <a:t>10.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黑体"/>
              </a:rPr>
              <a:t>小明家正西方向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黑体"/>
              </a:rPr>
              <a:t>500m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黑体"/>
              </a:rPr>
              <a:t>是街心公园，街心公园正北方向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黑体"/>
              </a:rPr>
              <a:t>300m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黑体"/>
              </a:rPr>
              <a:t>是科技馆，科技馆正东方向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黑体"/>
              </a:rPr>
              <a:t>1km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黑体"/>
              </a:rPr>
              <a:t>是动物园，动物园正南方向</a:t>
            </a:r>
            <a:r>
              <a:rPr lang="en-US" altLang="zh-CN" sz="2800" b="1" dirty="0">
                <a:solidFill>
                  <a:prstClr val="black"/>
                </a:solidFill>
                <a:latin typeface="Times New Roman"/>
                <a:ea typeface="黑体"/>
              </a:rPr>
              <a:t>400m</a:t>
            </a:r>
            <a:r>
              <a:rPr lang="zh-CN" altLang="en-US" sz="2800" b="1" dirty="0">
                <a:solidFill>
                  <a:prstClr val="black"/>
                </a:solidFill>
                <a:latin typeface="Times New Roman"/>
                <a:ea typeface="黑体"/>
              </a:rPr>
              <a:t>是医院。先确定比例尺，再画出上述地点的平面图。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878C9F-2331-998F-AEAA-7BFEB32C1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128" y="2642446"/>
            <a:ext cx="4265744" cy="19195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E:\R六数下\人六数学状元大课堂（教用）\S048.tif">
            <a:extLst>
              <a:ext uri="{FF2B5EF4-FFF2-40B4-BE49-F238E27FC236}">
                <a16:creationId xmlns:a16="http://schemas.microsoft.com/office/drawing/2014/main" id="{94EEF160-EC20-4E80-B2CB-15802BA60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2"/>
          <a:stretch>
            <a:fillRect/>
          </a:stretch>
        </p:blipFill>
        <p:spPr bwMode="auto">
          <a:xfrm>
            <a:off x="1328738" y="1041400"/>
            <a:ext cx="57562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CE4E6F9-7B28-4AAD-BFF8-4C8ABEB88FBA}"/>
              </a:ext>
            </a:extLst>
          </p:cNvPr>
          <p:cNvSpPr txBox="1"/>
          <p:nvPr/>
        </p:nvSpPr>
        <p:spPr>
          <a:xfrm>
            <a:off x="7600950" y="1168400"/>
            <a:ext cx="546100" cy="657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+mj-lt"/>
                <a:ea typeface="+mj-ea"/>
              </a:rPr>
              <a:t>北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A90E1D67-10D5-430E-9867-95F6A234F632}"/>
              </a:ext>
            </a:extLst>
          </p:cNvPr>
          <p:cNvCxnSpPr/>
          <p:nvPr/>
        </p:nvCxnSpPr>
        <p:spPr>
          <a:xfrm flipV="1">
            <a:off x="7874000" y="1924050"/>
            <a:ext cx="0" cy="501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9C3F73-5E73-2C28-9E47-095E9BF16DF4}"/>
              </a:ext>
            </a:extLst>
          </p:cNvPr>
          <p:cNvSpPr/>
          <p:nvPr/>
        </p:nvSpPr>
        <p:spPr>
          <a:xfrm>
            <a:off x="334441" y="581469"/>
            <a:ext cx="7485917" cy="159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>
              <a:lnSpc>
                <a:spcPct val="120000"/>
              </a:lnSpc>
              <a:defRPr/>
            </a:pPr>
            <a:r>
              <a:rPr lang="en-US" altLang="zh-CN" sz="2800" b="1">
                <a:solidFill>
                  <a:prstClr val="black"/>
                </a:solidFill>
                <a:latin typeface="Times New Roman"/>
                <a:ea typeface="黑体"/>
              </a:rPr>
              <a:t>11.</a:t>
            </a:r>
            <a:r>
              <a:rPr lang="zh-CN" altLang="en-US" sz="2800" b="1">
                <a:solidFill>
                  <a:prstClr val="black"/>
                </a:solidFill>
                <a:latin typeface="Times New Roman"/>
                <a:ea typeface="黑体"/>
              </a:rPr>
              <a:t>找一面有窗户的墙，测量相关的尺寸，自己选定比例尺，在下面画出这面墙（包括窗户）的平面图。</a:t>
            </a:r>
            <a:endParaRPr lang="zh-CN" altLang="en-US" sz="28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362ABBAC-0225-FBEF-E922-2E66A00D6EB4}"/>
              </a:ext>
            </a:extLst>
          </p:cNvPr>
          <p:cNvSpPr/>
          <p:nvPr/>
        </p:nvSpPr>
        <p:spPr>
          <a:xfrm>
            <a:off x="1633771" y="2238042"/>
            <a:ext cx="5876458" cy="2244436"/>
          </a:xfrm>
          <a:prstGeom prst="roundRect">
            <a:avLst>
              <a:gd name="adj" fmla="val 14103"/>
            </a:avLst>
          </a:prstGeom>
          <a:noFill/>
          <a:ln w="19050">
            <a:solidFill>
              <a:srgbClr val="92C5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820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">
            <a:extLst>
              <a:ext uri="{FF2B5EF4-FFF2-40B4-BE49-F238E27FC236}">
                <a16:creationId xmlns:a16="http://schemas.microsoft.com/office/drawing/2014/main" id="{42D467CF-458C-4F37-B737-F287FD448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09" y="1066800"/>
            <a:ext cx="832578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b="1"/>
              <a:t>12.</a:t>
            </a:r>
            <a:r>
              <a:rPr lang="zh-CN" altLang="en-US" sz="3200" b="1"/>
              <a:t>自己找一幅中国地图。</a:t>
            </a:r>
            <a:endParaRPr lang="en-US" altLang="zh-CN" sz="3200" b="1"/>
          </a:p>
          <a:p>
            <a:pPr algn="just"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）这幅地图的比例尺是</a:t>
            </a:r>
            <a:r>
              <a:rPr lang="en-US" altLang="zh-CN" sz="3200" b="1"/>
              <a:t>1</a:t>
            </a:r>
            <a:r>
              <a:rPr lang="zh-CN" altLang="en-US" sz="3200" b="1"/>
              <a:t>∶</a:t>
            </a:r>
            <a:r>
              <a:rPr lang="en-US" altLang="zh-CN" sz="3200" b="1"/>
              <a:t>________</a:t>
            </a:r>
            <a:r>
              <a:rPr lang="zh-CN" altLang="en-US" sz="3200" b="1"/>
              <a:t>。</a:t>
            </a:r>
            <a:endParaRPr lang="en-US" altLang="zh-CN" sz="3200" b="1"/>
          </a:p>
          <a:p>
            <a:pPr algn="just"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）量出地图上漠河市与三沙市之间的距离大约是</a:t>
            </a:r>
            <a:r>
              <a:rPr lang="en-US" altLang="zh-CN" sz="3200" b="1"/>
              <a:t>________cm</a:t>
            </a:r>
            <a:r>
              <a:rPr lang="zh-CN" altLang="en-US" sz="3200" b="1"/>
              <a:t>，这两个城市之间的实际距离大约是</a:t>
            </a:r>
            <a:r>
              <a:rPr lang="en-US" altLang="zh-CN" sz="3200" b="1"/>
              <a:t>________km</a:t>
            </a:r>
            <a:r>
              <a:rPr lang="zh-CN" altLang="en-US" sz="3200" b="1"/>
              <a:t>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>
            <a:extLst>
              <a:ext uri="{FF2B5EF4-FFF2-40B4-BE49-F238E27FC236}">
                <a16:creationId xmlns:a16="http://schemas.microsoft.com/office/drawing/2014/main" id="{196C9FEC-BF22-4FB7-810F-B14C2D386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70" y="509777"/>
            <a:ext cx="7770002" cy="417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3</a:t>
            </a:r>
            <a:r>
              <a:rPr lang="zh-CN" altLang="en-US" sz="3200" b="1"/>
              <a:t>）小东的爷爷家在武汉、三亚、西宁、拉萨这四个城市中的某一个，它在北京的南边、成都的东边、昆明的东北，爷爷家在（        ）市。</a:t>
            </a:r>
            <a:endParaRPr lang="en-US" altLang="zh-CN" sz="3200" b="1"/>
          </a:p>
          <a:p>
            <a:pPr algn="just" eaLnBrk="1" hangingPunct="1"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4</a:t>
            </a:r>
            <a:r>
              <a:rPr lang="zh-CN" altLang="en-US" sz="3200" b="1"/>
              <a:t>）小东假期从北京去爷爷家，高铁列车平均每小时行驶</a:t>
            </a:r>
            <a:r>
              <a:rPr lang="en-US" altLang="zh-CN" sz="3200" b="1"/>
              <a:t>260km</a:t>
            </a:r>
            <a:r>
              <a:rPr lang="zh-CN" altLang="en-US" sz="3200" b="1"/>
              <a:t>。你能提出数学问题并解答吗？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203">
            <a:extLst>
              <a:ext uri="{FF2B5EF4-FFF2-40B4-BE49-F238E27FC236}">
                <a16:creationId xmlns:a16="http://schemas.microsoft.com/office/drawing/2014/main" id="{AD573F8C-E2F1-4FE5-8BED-FB1EF037F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205345"/>
            <a:ext cx="8499475" cy="13776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latin typeface="+mj-lt"/>
                <a:ea typeface="黑体" panose="02010600030101010101" pitchFamily="2" charset="-122"/>
              </a:rPr>
              <a:t>1. </a:t>
            </a:r>
            <a:r>
              <a:rPr lang="zh-CN" altLang="en-US" sz="3200" b="1">
                <a:latin typeface="+mj-lt"/>
                <a:ea typeface="黑体" panose="02010600030101010101" pitchFamily="2" charset="-122"/>
              </a:rPr>
              <a:t>一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幅地图的比例尺是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1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∶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30000000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，你</a:t>
            </a:r>
            <a:r>
              <a:rPr lang="zh-CN" altLang="en-US" sz="3200" b="1">
                <a:latin typeface="+mj-lt"/>
                <a:ea typeface="黑体" panose="02010600030101010101" pitchFamily="2" charset="-122"/>
              </a:rPr>
              <a:t>能用  </a:t>
            </a:r>
            <a:endParaRPr lang="en-US" altLang="zh-CN" sz="3200" b="1">
              <a:latin typeface="+mj-lt"/>
              <a:ea typeface="黑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latin typeface="+mj-lt"/>
                <a:ea typeface="黑体" panose="02010600030101010101" pitchFamily="2" charset="-122"/>
              </a:rPr>
              <a:t>   线段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比例尺表示出来吗？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FED9FAE9-4F73-47A3-BAEC-06206B06E849}"/>
              </a:ext>
            </a:extLst>
          </p:cNvPr>
          <p:cNvSpPr txBox="1"/>
          <p:nvPr/>
        </p:nvSpPr>
        <p:spPr>
          <a:xfrm>
            <a:off x="2382838" y="2757488"/>
            <a:ext cx="4481512" cy="623887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30000000cm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300km</a:t>
            </a:r>
            <a:endParaRPr lang="zh-CN" altLang="en-US" sz="3200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7F0CF38-598D-419B-A0CB-0BA6A1BAB26A}"/>
              </a:ext>
            </a:extLst>
          </p:cNvPr>
          <p:cNvGrpSpPr>
            <a:grpSpLocks/>
          </p:cNvGrpSpPr>
          <p:nvPr/>
        </p:nvGrpSpPr>
        <p:grpSpPr bwMode="auto">
          <a:xfrm>
            <a:off x="3079750" y="3503613"/>
            <a:ext cx="2211388" cy="776287"/>
            <a:chOff x="2212943" y="3151898"/>
            <a:chExt cx="2212883" cy="777430"/>
          </a:xfrm>
        </p:grpSpPr>
        <p:grpSp>
          <p:nvGrpSpPr>
            <p:cNvPr id="10245" name="组合 17">
              <a:extLst>
                <a:ext uri="{FF2B5EF4-FFF2-40B4-BE49-F238E27FC236}">
                  <a16:creationId xmlns:a16="http://schemas.microsoft.com/office/drawing/2014/main" id="{77CE88AD-4FFF-44DB-A3C1-B9984399B2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4425" y="3786687"/>
              <a:ext cx="958026" cy="142641"/>
              <a:chOff x="814388" y="3803222"/>
              <a:chExt cx="958026" cy="142641"/>
            </a:xfrm>
          </p:grpSpPr>
          <p:cxnSp>
            <p:nvCxnSpPr>
              <p:cNvPr id="10248" name="直接连接符 11">
                <a:extLst>
                  <a:ext uri="{FF2B5EF4-FFF2-40B4-BE49-F238E27FC236}">
                    <a16:creationId xmlns:a16="http://schemas.microsoft.com/office/drawing/2014/main" id="{23D103FB-0E9C-4111-9396-3A4D554CCA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388" y="3944307"/>
                <a:ext cx="9580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49" name="直接连接符 12">
                <a:extLst>
                  <a:ext uri="{FF2B5EF4-FFF2-40B4-BE49-F238E27FC236}">
                    <a16:creationId xmlns:a16="http://schemas.microsoft.com/office/drawing/2014/main" id="{CD121AE4-7C29-4A39-82FD-AEB3E6990F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60477" y="3875283"/>
                <a:ext cx="139996" cy="11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50" name="直接连接符 12">
                <a:extLst>
                  <a:ext uri="{FF2B5EF4-FFF2-40B4-BE49-F238E27FC236}">
                    <a16:creationId xmlns:a16="http://schemas.microsoft.com/office/drawing/2014/main" id="{C795E2E6-95EF-46F0-8DF2-F913E0505B0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758335" y="3803222"/>
                <a:ext cx="0" cy="1410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" name="TextBox 18">
              <a:extLst>
                <a:ext uri="{FF2B5EF4-FFF2-40B4-BE49-F238E27FC236}">
                  <a16:creationId xmlns:a16="http://schemas.microsoft.com/office/drawing/2014/main" id="{A6EEC3E5-8744-43AE-96FC-07F791A6CA63}"/>
                </a:ext>
              </a:extLst>
            </p:cNvPr>
            <p:cNvSpPr txBox="1"/>
            <p:nvPr/>
          </p:nvSpPr>
          <p:spPr>
            <a:xfrm>
              <a:off x="2212943" y="3151898"/>
              <a:ext cx="343132" cy="6327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j-lt"/>
                  <a:ea typeface="黑体" panose="02010600030101010101" pitchFamily="2" charset="-122"/>
                </a:rPr>
                <a:t>0</a:t>
              </a:r>
              <a:endPara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endParaRPr>
            </a:p>
          </p:txBody>
        </p:sp>
        <p:sp>
          <p:nvSpPr>
            <p:cNvPr id="7" name="TextBox 19">
              <a:extLst>
                <a:ext uri="{FF2B5EF4-FFF2-40B4-BE49-F238E27FC236}">
                  <a16:creationId xmlns:a16="http://schemas.microsoft.com/office/drawing/2014/main" id="{5948C966-86AD-4638-818C-BA850BEB281D}"/>
                </a:ext>
              </a:extLst>
            </p:cNvPr>
            <p:cNvSpPr txBox="1"/>
            <p:nvPr/>
          </p:nvSpPr>
          <p:spPr>
            <a:xfrm>
              <a:off x="2862670" y="3151898"/>
              <a:ext cx="1563156" cy="6327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j-lt"/>
                  <a:ea typeface="黑体" panose="02010600030101010101" pitchFamily="2" charset="-122"/>
                </a:rPr>
                <a:t>300km</a:t>
              </a:r>
              <a:endPara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EBB990-4EF5-4057-A914-D99220CCD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81" y="2099118"/>
            <a:ext cx="2672828" cy="2691325"/>
          </a:xfrm>
          <a:prstGeom prst="rect">
            <a:avLst/>
          </a:prstGeom>
        </p:spPr>
      </p:pic>
      <p:sp>
        <p:nvSpPr>
          <p:cNvPr id="2" name="文本框 8203">
            <a:extLst>
              <a:ext uri="{FF2B5EF4-FFF2-40B4-BE49-F238E27FC236}">
                <a16:creationId xmlns:a16="http://schemas.microsoft.com/office/drawing/2014/main" id="{7E96702B-EC33-4D82-A4A8-1F271CFCB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773113"/>
            <a:ext cx="8664575" cy="1174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2. 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一套房子的客厅东西方向长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4m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，在图纸上的长度是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4cm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。这幅图纸的比例尺是多少？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FE069BE-8F48-45DC-9977-22DD3633E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2146300"/>
            <a:ext cx="55402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+mj-lt"/>
              </a:rPr>
              <a:t>图上距离∶实际距离＝比例尺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BDEC2AD-3947-4449-A1C5-1F3BD7F05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3" y="2714625"/>
            <a:ext cx="2282825" cy="585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宋体" pitchFamily="2" charset="-122"/>
              </a:rPr>
              <a:t>4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宋体" pitchFamily="2" charset="-122"/>
                <a:cs typeface="Times New Roman" pitchFamily="18" charset="0"/>
              </a:rPr>
              <a:t>m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宋体" pitchFamily="2" charset="-122"/>
              </a:rPr>
              <a:t>400cm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宋体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949C07F-8537-4CB0-98E3-90CF2BA18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311525"/>
            <a:ext cx="3125787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400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100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9F72B7B-9651-4170-A80E-39F1FA3C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3989388"/>
            <a:ext cx="625951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答：这幅图纸的比例尺是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100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0A4A310-1FFD-47C1-BC0D-D03866AF4A3A}"/>
              </a:ext>
            </a:extLst>
          </p:cNvPr>
          <p:cNvGrpSpPr>
            <a:grpSpLocks/>
          </p:cNvGrpSpPr>
          <p:nvPr/>
        </p:nvGrpSpPr>
        <p:grpSpPr bwMode="auto">
          <a:xfrm>
            <a:off x="1403676" y="1360488"/>
            <a:ext cx="2117725" cy="769937"/>
            <a:chOff x="2190749" y="1159353"/>
            <a:chExt cx="2117504" cy="770099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818B05C-4FEE-4225-A943-88CE849F75B9}"/>
                </a:ext>
              </a:extLst>
            </p:cNvPr>
            <p:cNvSpPr/>
            <p:nvPr/>
          </p:nvSpPr>
          <p:spPr>
            <a:xfrm>
              <a:off x="2190749" y="1159353"/>
              <a:ext cx="1228597" cy="514458"/>
            </a:xfrm>
            <a:prstGeom prst="ellipse">
              <a:avLst/>
            </a:prstGeom>
            <a:noFill/>
            <a:ln>
              <a:solidFill>
                <a:srgbClr val="E96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+mj-lt"/>
              </a:endParaRP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811F53E8-1F22-451F-9061-1F1A72DEC910}"/>
                </a:ext>
              </a:extLst>
            </p:cNvPr>
            <p:cNvCxnSpPr>
              <a:stCxn id="10" idx="5"/>
            </p:cNvCxnSpPr>
            <p:nvPr/>
          </p:nvCxnSpPr>
          <p:spPr>
            <a:xfrm>
              <a:off x="3239976" y="1597595"/>
              <a:ext cx="1068277" cy="331857"/>
            </a:xfrm>
            <a:prstGeom prst="straightConnector1">
              <a:avLst/>
            </a:prstGeom>
            <a:ln w="38100">
              <a:solidFill>
                <a:srgbClr val="E96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7BFB8A6-D4DF-4851-B0B0-B480504EAE0E}"/>
              </a:ext>
            </a:extLst>
          </p:cNvPr>
          <p:cNvGrpSpPr>
            <a:grpSpLocks/>
          </p:cNvGrpSpPr>
          <p:nvPr/>
        </p:nvGrpSpPr>
        <p:grpSpPr bwMode="auto">
          <a:xfrm>
            <a:off x="5365750" y="838200"/>
            <a:ext cx="1228725" cy="1412875"/>
            <a:chOff x="5713410" y="613731"/>
            <a:chExt cx="1228726" cy="1413547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846418E-521D-454C-9A2F-6CA19A39124C}"/>
                </a:ext>
              </a:extLst>
            </p:cNvPr>
            <p:cNvSpPr/>
            <p:nvPr/>
          </p:nvSpPr>
          <p:spPr>
            <a:xfrm>
              <a:off x="5713410" y="613731"/>
              <a:ext cx="1228726" cy="514595"/>
            </a:xfrm>
            <a:prstGeom prst="ellipse">
              <a:avLst/>
            </a:prstGeom>
            <a:noFill/>
            <a:ln>
              <a:solidFill>
                <a:srgbClr val="E96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+mj-lt"/>
              </a:endParaRP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08A4C792-574E-4B5C-8A3B-B4D34A2AF305}"/>
                </a:ext>
              </a:extLst>
            </p:cNvPr>
            <p:cNvCxnSpPr/>
            <p:nvPr/>
          </p:nvCxnSpPr>
          <p:spPr>
            <a:xfrm flipH="1">
              <a:off x="5903910" y="1128326"/>
              <a:ext cx="423863" cy="898952"/>
            </a:xfrm>
            <a:prstGeom prst="straightConnector1">
              <a:avLst/>
            </a:prstGeom>
            <a:ln w="38100">
              <a:solidFill>
                <a:srgbClr val="E96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203">
            <a:extLst>
              <a:ext uri="{FF2B5EF4-FFF2-40B4-BE49-F238E27FC236}">
                <a16:creationId xmlns:a16="http://schemas.microsoft.com/office/drawing/2014/main" id="{07506697-8C27-4CA9-AEAE-615E40A75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447675"/>
            <a:ext cx="6316662" cy="5876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3. 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团结路的实际长度</a:t>
            </a:r>
            <a:r>
              <a:rPr lang="zh-CN" altLang="en-US" sz="3200" b="1">
                <a:latin typeface="+mj-lt"/>
                <a:ea typeface="黑体" panose="02010609060101010101" pitchFamily="49" charset="-122"/>
              </a:rPr>
              <a:t>是</a:t>
            </a:r>
            <a:r>
              <a:rPr lang="en-US" altLang="zh-CN" sz="3200" b="1">
                <a:latin typeface="+mj-lt"/>
                <a:ea typeface="黑体" panose="02010609060101010101" pitchFamily="49" charset="-122"/>
              </a:rPr>
              <a:t>1800m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2292" name="文本框 8203">
            <a:extLst>
              <a:ext uri="{FF2B5EF4-FFF2-40B4-BE49-F238E27FC236}">
                <a16:creationId xmlns:a16="http://schemas.microsoft.com/office/drawing/2014/main" id="{D235DC9E-6276-44D4-A038-BC58D5280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3098800"/>
            <a:ext cx="8486775" cy="112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8525" indent="-898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+mj-lt"/>
              </a:rPr>
              <a:t>（</a:t>
            </a:r>
            <a:r>
              <a:rPr lang="en-US" altLang="zh-CN" sz="3200" b="1">
                <a:latin typeface="+mj-lt"/>
              </a:rPr>
              <a:t>1</a:t>
            </a:r>
            <a:r>
              <a:rPr lang="zh-CN" altLang="en-US" sz="3200" b="1">
                <a:latin typeface="+mj-lt"/>
              </a:rPr>
              <a:t>）量一量团结路在图上的长度，求出这幅图的比例尺。</a:t>
            </a:r>
          </a:p>
        </p:txBody>
      </p:sp>
      <p:sp>
        <p:nvSpPr>
          <p:cNvPr id="12293" name="文本框 8203">
            <a:extLst>
              <a:ext uri="{FF2B5EF4-FFF2-40B4-BE49-F238E27FC236}">
                <a16:creationId xmlns:a16="http://schemas.microsoft.com/office/drawing/2014/main" id="{1E5139E6-74CF-4682-8643-52CDF0554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275138"/>
            <a:ext cx="8736013" cy="58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8525" indent="-898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+mj-lt"/>
              </a:rPr>
              <a:t>（</a:t>
            </a:r>
            <a:r>
              <a:rPr lang="en-US" altLang="zh-CN" sz="3200" b="1">
                <a:latin typeface="+mj-lt"/>
              </a:rPr>
              <a:t>2</a:t>
            </a:r>
            <a:r>
              <a:rPr lang="zh-CN" altLang="en-US" sz="3200" b="1">
                <a:latin typeface="+mj-lt"/>
              </a:rPr>
              <a:t>）将这幅图的比例尺用线段比例尺表示出来</a:t>
            </a:r>
            <a:r>
              <a:rPr lang="zh-CN" altLang="en-US" sz="2800">
                <a:latin typeface="+mj-lt"/>
              </a:rPr>
              <a:t>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D821E30-6595-41C0-86DD-EDE34A1D3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28" y="1017603"/>
            <a:ext cx="4265744" cy="20310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82FEDE3A-8753-42DF-BAEA-95E5DE63C4F2}"/>
              </a:ext>
            </a:extLst>
          </p:cNvPr>
          <p:cNvGrpSpPr>
            <a:grpSpLocks/>
          </p:cNvGrpSpPr>
          <p:nvPr/>
        </p:nvGrpSpPr>
        <p:grpSpPr bwMode="auto">
          <a:xfrm>
            <a:off x="692150" y="1682750"/>
            <a:ext cx="7664450" cy="2062163"/>
            <a:chOff x="571500" y="787400"/>
            <a:chExt cx="7664278" cy="2062103"/>
          </a:xfrm>
        </p:grpSpPr>
        <p:sp>
          <p:nvSpPr>
            <p:cNvPr id="13315" name="文本框 1">
              <a:extLst>
                <a:ext uri="{FF2B5EF4-FFF2-40B4-BE49-F238E27FC236}">
                  <a16:creationId xmlns:a16="http://schemas.microsoft.com/office/drawing/2014/main" id="{5A4046B4-5836-41D2-8BAE-F951ADAD6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" y="787400"/>
              <a:ext cx="7664278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sz="3200" b="1">
                  <a:solidFill>
                    <a:srgbClr val="FF0000"/>
                  </a:solidFill>
                  <a:latin typeface="+mj-lt"/>
                </a:rPr>
                <a:t>（</a:t>
              </a:r>
              <a:r>
                <a:rPr lang="en-US" altLang="zh-CN" sz="3200" b="1">
                  <a:solidFill>
                    <a:srgbClr val="FF0000"/>
                  </a:solidFill>
                  <a:latin typeface="+mj-lt"/>
                </a:rPr>
                <a:t>1</a:t>
              </a:r>
              <a:r>
                <a:rPr lang="zh-CN" altLang="en-US" sz="3200" b="1">
                  <a:solidFill>
                    <a:srgbClr val="FF0000"/>
                  </a:solidFill>
                  <a:latin typeface="+mj-lt"/>
                </a:rPr>
                <a:t>）图上距离∶实际距离</a:t>
              </a:r>
              <a:r>
                <a:rPr lang="en-US" altLang="zh-CN" sz="3200" b="1">
                  <a:solidFill>
                    <a:srgbClr val="FF0000"/>
                  </a:solidFill>
                  <a:latin typeface="+mj-lt"/>
                </a:rPr>
                <a:t>=6cm</a:t>
              </a:r>
              <a:r>
                <a:rPr lang="zh-CN" altLang="en-US" sz="3200" b="1">
                  <a:solidFill>
                    <a:srgbClr val="FF0000"/>
                  </a:solidFill>
                  <a:latin typeface="+mj-lt"/>
                </a:rPr>
                <a:t>∶</a:t>
              </a:r>
              <a:r>
                <a:rPr lang="en-US" altLang="zh-CN" sz="3200" b="1">
                  <a:solidFill>
                    <a:srgbClr val="FF0000"/>
                  </a:solidFill>
                  <a:latin typeface="+mj-lt"/>
                </a:rPr>
                <a:t>1800m</a:t>
              </a:r>
            </a:p>
            <a:p>
              <a:r>
                <a:rPr lang="en-US" altLang="zh-CN" sz="3200" b="1">
                  <a:solidFill>
                    <a:srgbClr val="FF0000"/>
                  </a:solidFill>
                  <a:latin typeface="+mj-lt"/>
                </a:rPr>
                <a:t>        =6cm</a:t>
              </a:r>
              <a:r>
                <a:rPr lang="zh-CN" altLang="en-US" sz="3200" b="1">
                  <a:solidFill>
                    <a:srgbClr val="FF0000"/>
                  </a:solidFill>
                  <a:latin typeface="+mj-lt"/>
                </a:rPr>
                <a:t>∶</a:t>
              </a:r>
              <a:r>
                <a:rPr lang="en-US" altLang="zh-CN" sz="3200" b="1">
                  <a:solidFill>
                    <a:srgbClr val="FF0000"/>
                  </a:solidFill>
                  <a:latin typeface="+mj-lt"/>
                </a:rPr>
                <a:t>180000cm=1</a:t>
              </a:r>
              <a:r>
                <a:rPr lang="zh-CN" altLang="en-US" sz="3200" b="1">
                  <a:solidFill>
                    <a:srgbClr val="FF0000"/>
                  </a:solidFill>
                  <a:latin typeface="+mj-lt"/>
                </a:rPr>
                <a:t>∶</a:t>
              </a:r>
              <a:r>
                <a:rPr lang="en-US" altLang="zh-CN" sz="3200" b="1">
                  <a:solidFill>
                    <a:srgbClr val="FF0000"/>
                  </a:solidFill>
                  <a:latin typeface="+mj-lt"/>
                </a:rPr>
                <a:t>30000</a:t>
              </a:r>
            </a:p>
            <a:p>
              <a:endParaRPr lang="en-US" altLang="zh-CN" sz="3200" b="1">
                <a:solidFill>
                  <a:srgbClr val="FF0000"/>
                </a:solidFill>
                <a:latin typeface="+mj-lt"/>
              </a:endParaRPr>
            </a:p>
            <a:p>
              <a:r>
                <a:rPr lang="zh-CN" altLang="en-US" sz="3200" b="1">
                  <a:solidFill>
                    <a:srgbClr val="FF0000"/>
                  </a:solidFill>
                  <a:latin typeface="+mj-lt"/>
                </a:rPr>
                <a:t>（</a:t>
              </a:r>
              <a:r>
                <a:rPr lang="en-US" altLang="zh-CN" sz="3200" b="1">
                  <a:solidFill>
                    <a:srgbClr val="FF0000"/>
                  </a:solidFill>
                  <a:latin typeface="+mj-lt"/>
                </a:rPr>
                <a:t>2</a:t>
              </a:r>
              <a:r>
                <a:rPr lang="zh-CN" altLang="en-US" sz="3200" b="1">
                  <a:solidFill>
                    <a:srgbClr val="FF0000"/>
                  </a:solidFill>
                  <a:latin typeface="+mj-lt"/>
                </a:rPr>
                <a:t>）</a:t>
              </a:r>
              <a:endParaRPr lang="en-US" altLang="zh-CN" sz="3200" b="1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13316" name="组合 2">
              <a:extLst>
                <a:ext uri="{FF2B5EF4-FFF2-40B4-BE49-F238E27FC236}">
                  <a16:creationId xmlns:a16="http://schemas.microsoft.com/office/drawing/2014/main" id="{52956ECD-2262-4565-AA55-EA29F140A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6527" y="2022439"/>
              <a:ext cx="2001607" cy="777701"/>
              <a:chOff x="2213505" y="3149754"/>
              <a:chExt cx="2001976" cy="779574"/>
            </a:xfrm>
          </p:grpSpPr>
          <p:grpSp>
            <p:nvGrpSpPr>
              <p:cNvPr id="13317" name="组合 17">
                <a:extLst>
                  <a:ext uri="{FF2B5EF4-FFF2-40B4-BE49-F238E27FC236}">
                    <a16:creationId xmlns:a16="http://schemas.microsoft.com/office/drawing/2014/main" id="{8680B3C2-99AE-48C3-9AFE-DA68A23C8F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4425" y="3786687"/>
                <a:ext cx="958026" cy="142641"/>
                <a:chOff x="814388" y="3803222"/>
                <a:chExt cx="958026" cy="142641"/>
              </a:xfrm>
            </p:grpSpPr>
            <p:cxnSp>
              <p:nvCxnSpPr>
                <p:cNvPr id="13320" name="直接连接符 11">
                  <a:extLst>
                    <a:ext uri="{FF2B5EF4-FFF2-40B4-BE49-F238E27FC236}">
                      <a16:creationId xmlns:a16="http://schemas.microsoft.com/office/drawing/2014/main" id="{815ECA68-1010-40BF-B387-E1164EA7B89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14388" y="3944307"/>
                  <a:ext cx="95802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21" name="直接连接符 12">
                  <a:extLst>
                    <a:ext uri="{FF2B5EF4-FFF2-40B4-BE49-F238E27FC236}">
                      <a16:creationId xmlns:a16="http://schemas.microsoft.com/office/drawing/2014/main" id="{72B1F132-CEE5-4CE0-A2A0-D018B03C4E3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60477" y="3875283"/>
                  <a:ext cx="139996" cy="116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22" name="直接连接符 12">
                  <a:extLst>
                    <a:ext uri="{FF2B5EF4-FFF2-40B4-BE49-F238E27FC236}">
                      <a16:creationId xmlns:a16="http://schemas.microsoft.com/office/drawing/2014/main" id="{67505804-8730-4629-9CBA-DE0246F9DCC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1758335" y="3803222"/>
                  <a:ext cx="0" cy="14108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" name="TextBox 18">
                <a:extLst>
                  <a:ext uri="{FF2B5EF4-FFF2-40B4-BE49-F238E27FC236}">
                    <a16:creationId xmlns:a16="http://schemas.microsoft.com/office/drawing/2014/main" id="{55C03D93-EA40-4C2E-8655-F59833D23AB3}"/>
                  </a:ext>
                </a:extLst>
              </p:cNvPr>
              <p:cNvSpPr txBox="1"/>
              <p:nvPr/>
            </p:nvSpPr>
            <p:spPr>
              <a:xfrm>
                <a:off x="2213505" y="3152937"/>
                <a:ext cx="342955" cy="631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2" charset="-122"/>
                  </a:rPr>
                  <a:t>0</a:t>
                </a:r>
                <a:endParaRPr lang="zh-CN" altLang="en-US" sz="3200" b="1" dirty="0">
                  <a:solidFill>
                    <a:srgbClr val="FF0000"/>
                  </a:solidFill>
                  <a:latin typeface="+mj-lt"/>
                  <a:ea typeface="黑体" panose="02010600030101010101" pitchFamily="2" charset="-122"/>
                </a:endParaRPr>
              </a:p>
            </p:txBody>
          </p:sp>
          <p:sp>
            <p:nvSpPr>
              <p:cNvPr id="6" name="TextBox 19">
                <a:extLst>
                  <a:ext uri="{FF2B5EF4-FFF2-40B4-BE49-F238E27FC236}">
                    <a16:creationId xmlns:a16="http://schemas.microsoft.com/office/drawing/2014/main" id="{C2C8E2EB-98BD-48F2-93F8-D1B85A24A843}"/>
                  </a:ext>
                </a:extLst>
              </p:cNvPr>
              <p:cNvSpPr txBox="1"/>
              <p:nvPr/>
            </p:nvSpPr>
            <p:spPr>
              <a:xfrm>
                <a:off x="2824647" y="3149754"/>
                <a:ext cx="1390834" cy="6304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>
                    <a:solidFill>
                      <a:srgbClr val="FF0000"/>
                    </a:solidFill>
                    <a:latin typeface="+mj-lt"/>
                    <a:ea typeface="黑体" panose="02010600030101010101" pitchFamily="2" charset="-122"/>
                  </a:rPr>
                  <a:t>300m</a:t>
                </a:r>
                <a:endParaRPr lang="zh-CN" altLang="en-US" sz="3200" b="1" dirty="0">
                  <a:solidFill>
                    <a:srgbClr val="FF0000"/>
                  </a:solidFill>
                  <a:latin typeface="+mj-lt"/>
                  <a:ea typeface="黑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>
            <a:extLst>
              <a:ext uri="{FF2B5EF4-FFF2-40B4-BE49-F238E27FC236}">
                <a16:creationId xmlns:a16="http://schemas.microsoft.com/office/drawing/2014/main" id="{629C9DE9-EE0E-4731-AEC2-75A214E6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611188"/>
            <a:ext cx="7772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3200" b="1"/>
              <a:t>4.</a:t>
            </a:r>
            <a:r>
              <a:rPr lang="zh-CN" altLang="en-US" sz="3200" b="1"/>
              <a:t>七星瓢虫的实际长度是</a:t>
            </a:r>
            <a:r>
              <a:rPr lang="en-US" altLang="zh-CN" sz="3200" b="1"/>
              <a:t>5mm</a:t>
            </a:r>
            <a:r>
              <a:rPr lang="zh-CN" altLang="en-US" sz="3200" b="1"/>
              <a:t>。量出图中七星瓢虫的长度，求这幅图的比例尺。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016E889-9C2A-422E-ABE1-4D1CB7BFF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1843088"/>
            <a:ext cx="40973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</a:rPr>
              <a:t>  图上距离∶实际距离</a:t>
            </a:r>
            <a:endParaRPr lang="en-US" altLang="zh-CN" sz="3200" b="1">
              <a:solidFill>
                <a:srgbClr val="FF0000"/>
              </a:solidFill>
            </a:endParaRPr>
          </a:p>
          <a:p>
            <a:r>
              <a:rPr lang="en-US" altLang="zh-CN" sz="3200" b="1">
                <a:solidFill>
                  <a:srgbClr val="FF0000"/>
                </a:solidFill>
              </a:rPr>
              <a:t>=3cm</a:t>
            </a:r>
            <a:r>
              <a:rPr lang="zh-CN" altLang="en-US" sz="3200" b="1">
                <a:solidFill>
                  <a:srgbClr val="FF0000"/>
                </a:solidFill>
              </a:rPr>
              <a:t>∶</a:t>
            </a:r>
            <a:r>
              <a:rPr lang="en-US" altLang="zh-CN" sz="3200" b="1">
                <a:solidFill>
                  <a:srgbClr val="FF0000"/>
                </a:solidFill>
              </a:rPr>
              <a:t>5mm</a:t>
            </a:r>
          </a:p>
          <a:p>
            <a:r>
              <a:rPr lang="en-US" altLang="zh-CN" sz="3200" b="1">
                <a:solidFill>
                  <a:srgbClr val="FF0000"/>
                </a:solidFill>
              </a:rPr>
              <a:t>=30mm</a:t>
            </a:r>
            <a:r>
              <a:rPr lang="zh-CN" altLang="en-US" sz="3200" b="1">
                <a:solidFill>
                  <a:srgbClr val="FF0000"/>
                </a:solidFill>
              </a:rPr>
              <a:t>∶</a:t>
            </a:r>
            <a:r>
              <a:rPr lang="en-US" altLang="zh-CN" sz="3200" b="1">
                <a:solidFill>
                  <a:srgbClr val="FF0000"/>
                </a:solidFill>
              </a:rPr>
              <a:t>5mm</a:t>
            </a:r>
          </a:p>
          <a:p>
            <a:r>
              <a:rPr lang="en-US" altLang="zh-CN" sz="3200" b="1">
                <a:solidFill>
                  <a:srgbClr val="FF0000"/>
                </a:solidFill>
              </a:rPr>
              <a:t>=6</a:t>
            </a:r>
            <a:r>
              <a:rPr lang="zh-CN" altLang="en-US" sz="3200" b="1">
                <a:solidFill>
                  <a:srgbClr val="FF0000"/>
                </a:solidFill>
              </a:rPr>
              <a:t>∶</a:t>
            </a:r>
            <a:r>
              <a:rPr lang="en-US" altLang="zh-CN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3C6F12C-C27D-4606-B4F3-27E2AA5A2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3905250"/>
            <a:ext cx="553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</a:rPr>
              <a:t>答：这幅图的比例尺是</a:t>
            </a:r>
            <a:r>
              <a:rPr lang="en-US" altLang="zh-CN" sz="3200" b="1">
                <a:solidFill>
                  <a:srgbClr val="FF0000"/>
                </a:solidFill>
              </a:rPr>
              <a:t>6</a:t>
            </a:r>
            <a:r>
              <a:rPr lang="zh-CN" altLang="en-US" sz="3200" b="1">
                <a:solidFill>
                  <a:srgbClr val="FF0000"/>
                </a:solidFill>
              </a:rPr>
              <a:t>∶</a:t>
            </a:r>
            <a:r>
              <a:rPr lang="en-US" altLang="zh-CN" sz="3200" b="1">
                <a:solidFill>
                  <a:srgbClr val="FF0000"/>
                </a:solidFill>
              </a:rPr>
              <a:t>1</a:t>
            </a:r>
            <a:r>
              <a:rPr lang="zh-CN" altLang="en-US" sz="3200" b="1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A80217-E63A-4000-A6BE-31E08E411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006" y="2150267"/>
            <a:ext cx="2727958" cy="1794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>
            <a:extLst>
              <a:ext uri="{FF2B5EF4-FFF2-40B4-BE49-F238E27FC236}">
                <a16:creationId xmlns:a16="http://schemas.microsoft.com/office/drawing/2014/main" id="{1E6478F5-7B5C-431D-8031-B9465D6E2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215900"/>
            <a:ext cx="74549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b="1"/>
              <a:t>5.</a:t>
            </a:r>
            <a:r>
              <a:rPr lang="zh-CN" altLang="en-US" sz="3200" b="1"/>
              <a:t>在一幅比例尺是</a:t>
            </a:r>
            <a:r>
              <a:rPr lang="en-US" altLang="zh-CN" sz="3200" b="1"/>
              <a:t>1</a:t>
            </a:r>
            <a:r>
              <a:rPr lang="zh-CN" altLang="en-US" sz="3200" b="1"/>
              <a:t>∶</a:t>
            </a:r>
            <a:r>
              <a:rPr lang="en-US" altLang="zh-CN" sz="3200" b="1"/>
              <a:t>5000000</a:t>
            </a:r>
            <a:r>
              <a:rPr lang="zh-CN" altLang="en-US" sz="3200" b="1"/>
              <a:t>的地图上，量得两个城市的图上距离是</a:t>
            </a:r>
            <a:r>
              <a:rPr lang="en-US" altLang="zh-CN" sz="3200" b="1"/>
              <a:t>3.4cm</a:t>
            </a:r>
            <a:r>
              <a:rPr lang="zh-CN" altLang="en-US" sz="3200" b="1"/>
              <a:t>，这两个城市之间的实际距离是多少？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EAA7CEC-03C0-47EB-A612-668039A9F99E}"/>
              </a:ext>
            </a:extLst>
          </p:cNvPr>
          <p:cNvGrpSpPr>
            <a:grpSpLocks/>
          </p:cNvGrpSpPr>
          <p:nvPr/>
        </p:nvGrpSpPr>
        <p:grpSpPr bwMode="auto">
          <a:xfrm>
            <a:off x="450206" y="1964321"/>
            <a:ext cx="8243588" cy="2795141"/>
            <a:chOff x="895350" y="2027354"/>
            <a:chExt cx="8243379" cy="2795645"/>
          </a:xfrm>
        </p:grpSpPr>
        <p:sp>
          <p:nvSpPr>
            <p:cNvPr id="15364" name="文本框 2">
              <a:extLst>
                <a:ext uri="{FF2B5EF4-FFF2-40B4-BE49-F238E27FC236}">
                  <a16:creationId xmlns:a16="http://schemas.microsoft.com/office/drawing/2014/main" id="{D3C2273E-B102-482E-8FB6-438C5148B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350" y="2027354"/>
              <a:ext cx="7917351" cy="62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>
                  <a:solidFill>
                    <a:srgbClr val="FF0000"/>
                  </a:solidFill>
                </a:rPr>
                <a:t>解：设这两个城市之间的实际距离是</a:t>
              </a:r>
              <a:r>
                <a:rPr lang="en-US" altLang="zh-CN" sz="3200" b="1" i="1">
                  <a:solidFill>
                    <a:srgbClr val="FF0000"/>
                  </a:solidFill>
                </a:rPr>
                <a:t>x</a:t>
              </a:r>
              <a:r>
                <a:rPr lang="en-US" altLang="zh-CN" sz="3200" b="1">
                  <a:solidFill>
                    <a:srgbClr val="FF0000"/>
                  </a:solidFill>
                </a:rPr>
                <a:t>cm</a:t>
              </a:r>
              <a:r>
                <a:rPr lang="zh-CN" altLang="en-US" sz="3200" b="1">
                  <a:solidFill>
                    <a:srgbClr val="FF0000"/>
                  </a:solidFill>
                </a:rPr>
                <a:t>。</a:t>
              </a:r>
            </a:p>
          </p:txBody>
        </p:sp>
        <p:sp>
          <p:nvSpPr>
            <p:cNvPr id="15365" name="文本框 3">
              <a:extLst>
                <a:ext uri="{FF2B5EF4-FFF2-40B4-BE49-F238E27FC236}">
                  <a16:creationId xmlns:a16="http://schemas.microsoft.com/office/drawing/2014/main" id="{DDC43080-3954-4EAB-B6E4-8E0B92559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3550" y="2606292"/>
              <a:ext cx="3602177" cy="62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</a:rPr>
                <a:t>1</a:t>
              </a:r>
              <a:r>
                <a:rPr lang="zh-CN" altLang="en-US" sz="3200" b="1">
                  <a:solidFill>
                    <a:srgbClr val="FF0000"/>
                  </a:solidFill>
                </a:rPr>
                <a:t>∶</a:t>
              </a:r>
              <a:r>
                <a:rPr lang="en-US" altLang="zh-CN" sz="3200" b="1">
                  <a:solidFill>
                    <a:srgbClr val="FF0000"/>
                  </a:solidFill>
                </a:rPr>
                <a:t>5000000=3.4</a:t>
              </a:r>
              <a:r>
                <a:rPr lang="zh-CN" altLang="en-US" sz="3200" b="1">
                  <a:solidFill>
                    <a:srgbClr val="FF0000"/>
                  </a:solidFill>
                </a:rPr>
                <a:t>∶</a:t>
              </a:r>
              <a:r>
                <a:rPr lang="en-US" altLang="zh-CN" sz="3200" b="1" i="1">
                  <a:solidFill>
                    <a:srgbClr val="FF0000"/>
                  </a:solidFill>
                </a:rPr>
                <a:t>x</a:t>
              </a:r>
              <a:endParaRPr lang="zh-CN" altLang="en-US" sz="3200" b="1" i="1">
                <a:solidFill>
                  <a:srgbClr val="FF0000"/>
                </a:solidFill>
              </a:endParaRPr>
            </a:p>
          </p:txBody>
        </p:sp>
        <p:sp>
          <p:nvSpPr>
            <p:cNvPr id="15366" name="文本框 4">
              <a:extLst>
                <a:ext uri="{FF2B5EF4-FFF2-40B4-BE49-F238E27FC236}">
                  <a16:creationId xmlns:a16="http://schemas.microsoft.com/office/drawing/2014/main" id="{40522305-CDB5-4FDA-833A-B8D99C8F0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6608" y="3109274"/>
              <a:ext cx="2265307" cy="63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 i="1">
                  <a:solidFill>
                    <a:srgbClr val="FF0000"/>
                  </a:solidFill>
                </a:rPr>
                <a:t>x</a:t>
              </a:r>
              <a:r>
                <a:rPr lang="en-US" altLang="zh-CN" sz="3200" b="1">
                  <a:solidFill>
                    <a:srgbClr val="FF0000"/>
                  </a:solidFill>
                </a:rPr>
                <a:t>=17000000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15367" name="文本框 5">
              <a:extLst>
                <a:ext uri="{FF2B5EF4-FFF2-40B4-BE49-F238E27FC236}">
                  <a16:creationId xmlns:a16="http://schemas.microsoft.com/office/drawing/2014/main" id="{D16720C0-6E5A-4F41-AA24-8E82A1D7B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3550" y="3565776"/>
              <a:ext cx="3768980" cy="63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</a:rPr>
                <a:t>17000000cm=170km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15368" name="文本框 6">
              <a:extLst>
                <a:ext uri="{FF2B5EF4-FFF2-40B4-BE49-F238E27FC236}">
                  <a16:creationId xmlns:a16="http://schemas.microsoft.com/office/drawing/2014/main" id="{81BB1BBB-90D2-4C90-AC57-1D7B5EBB3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350" y="4196176"/>
              <a:ext cx="8243379" cy="62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>
                  <a:solidFill>
                    <a:srgbClr val="FF0000"/>
                  </a:solidFill>
                </a:rPr>
                <a:t>答：这两个城市之间的实际距离是</a:t>
              </a:r>
              <a:r>
                <a:rPr lang="en-US" altLang="zh-CN" sz="3200" b="1">
                  <a:solidFill>
                    <a:srgbClr val="FF0000"/>
                  </a:solidFill>
                </a:rPr>
                <a:t>170km</a:t>
              </a:r>
              <a:r>
                <a:rPr lang="zh-CN" altLang="en-US" sz="3200" b="1">
                  <a:solidFill>
                    <a:srgbClr val="FF0000"/>
                  </a:solidFill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>
            <a:extLst>
              <a:ext uri="{FF2B5EF4-FFF2-40B4-BE49-F238E27FC236}">
                <a16:creationId xmlns:a16="http://schemas.microsoft.com/office/drawing/2014/main" id="{18587AF7-735E-44EA-8EC4-61C272614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524000"/>
            <a:ext cx="83693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b="1"/>
              <a:t>6.</a:t>
            </a:r>
            <a:r>
              <a:rPr lang="zh-CN" altLang="en-US" sz="3200" b="1"/>
              <a:t>在一幅中国地图上，选取两个城市。量出它们在图上的距离，再根据比例尺算出它们的实际距离。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">
            <a:extLst>
              <a:ext uri="{FF2B5EF4-FFF2-40B4-BE49-F238E27FC236}">
                <a16:creationId xmlns:a16="http://schemas.microsoft.com/office/drawing/2014/main" id="{26641B4A-D832-4A5B-9FC3-985F4FB7C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07" y="1723406"/>
            <a:ext cx="8045450" cy="180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/>
              <a:t>7.</a:t>
            </a:r>
            <a:r>
              <a:rPr lang="zh-CN" altLang="en-US" sz="3200" b="1"/>
              <a:t>两个城市之间的铁路线大约长</a:t>
            </a:r>
            <a:r>
              <a:rPr lang="en-US" altLang="zh-CN" sz="3200" b="1"/>
              <a:t>1900km</a:t>
            </a:r>
            <a:r>
              <a:rPr lang="zh-CN" altLang="en-US" sz="3200" b="1"/>
              <a:t>。在一幅比例尺为</a:t>
            </a:r>
            <a:r>
              <a:rPr lang="en-US" altLang="zh-CN" sz="3200" b="1"/>
              <a:t>1</a:t>
            </a:r>
            <a:r>
              <a:rPr lang="zh-CN" altLang="en-US" sz="3200" b="1"/>
              <a:t>∶</a:t>
            </a:r>
            <a:r>
              <a:rPr lang="en-US" altLang="zh-CN" sz="3200" b="1"/>
              <a:t>40000000</a:t>
            </a:r>
            <a:r>
              <a:rPr lang="zh-CN" altLang="en-US" sz="3200" b="1"/>
              <a:t>的地图上，这两个城市之间铁路线的长度大约是多少厘米？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779</Words>
  <Application>Microsoft Office PowerPoint</Application>
  <PresentationFormat>全屏显示(16:9)</PresentationFormat>
  <Paragraphs>68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楷体</vt:lpstr>
      <vt:lpstr>楷体_GB2312</vt:lpstr>
      <vt:lpstr>宋体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状元成才路;lenovo</dc:creator>
  <cp:keywords>状元成才路</cp:keywords>
  <dc:description>状元成才路</dc:description>
  <cp:lastModifiedBy>魏洲 许</cp:lastModifiedBy>
  <cp:revision>31</cp:revision>
  <dcterms:created xsi:type="dcterms:W3CDTF">2014-04-24T10:36:34Z</dcterms:created>
  <dcterms:modified xsi:type="dcterms:W3CDTF">2023-02-12T15:24:38Z</dcterms:modified>
  <cp:category>状元成才路</cp:category>
  <cp:contentStatus>状元成才路</cp:contentStatus>
  <cp:version>状元成才路</cp:version>
</cp:coreProperties>
</file>