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326" r:id="rId4"/>
    <p:sldId id="398" r:id="rId6"/>
    <p:sldId id="285" r:id="rId7"/>
    <p:sldId id="264" r:id="rId8"/>
    <p:sldId id="399" r:id="rId9"/>
    <p:sldId id="402" r:id="rId10"/>
    <p:sldId id="403" r:id="rId11"/>
    <p:sldId id="400" r:id="rId12"/>
    <p:sldId id="423" r:id="rId13"/>
    <p:sldId id="415" r:id="rId14"/>
    <p:sldId id="404" r:id="rId15"/>
    <p:sldId id="408" r:id="rId16"/>
    <p:sldId id="411" r:id="rId17"/>
    <p:sldId id="424" r:id="rId18"/>
    <p:sldId id="425" r:id="rId19"/>
    <p:sldId id="428" r:id="rId20"/>
    <p:sldId id="420" r:id="rId21"/>
    <p:sldId id="416" r:id="rId22"/>
    <p:sldId id="417" r:id="rId23"/>
    <p:sldId id="426" r:id="rId24"/>
    <p:sldId id="409" r:id="rId25"/>
    <p:sldId id="427" r:id="rId26"/>
    <p:sldId id="331" r:id="rId27"/>
    <p:sldId id="259" r:id="rId28"/>
    <p:sldId id="258" r:id="rId2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B0"/>
    <a:srgbClr val="FDEADA"/>
    <a:srgbClr val="FF0000"/>
    <a:srgbClr val="FFC000"/>
    <a:srgbClr val="D2322B"/>
    <a:srgbClr val="FFFDE6"/>
    <a:srgbClr val="FED000"/>
    <a:srgbClr val="FDDE13"/>
    <a:srgbClr val="E62F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2" autoAdjust="0"/>
    <p:restoredTop sz="96196" autoAdjust="0"/>
  </p:normalViewPr>
  <p:slideViewPr>
    <p:cSldViewPr snapToGrid="0" showGuides="1">
      <p:cViewPr varScale="1">
        <p:scale>
          <a:sx n="150" d="100"/>
          <a:sy n="150" d="100"/>
        </p:scale>
        <p:origin x="606" y="126"/>
      </p:cViewPr>
      <p:guideLst>
        <p:guide orient="horz" pos="1620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667" t="4629" r="624" b="3084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7" y="1197874"/>
            <a:ext cx="7702948" cy="2531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46" y="3549315"/>
            <a:ext cx="4489111" cy="743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23" y="1"/>
            <a:ext cx="2911148" cy="1239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4200361"/>
            <a:ext cx="460902" cy="460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30" y="1678483"/>
            <a:ext cx="199693" cy="2139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4" y="297671"/>
            <a:ext cx="753686" cy="644059"/>
          </a:xfrm>
          <a:prstGeom prst="rect">
            <a:avLst/>
          </a:prstGeom>
        </p:spPr>
      </p:pic>
      <p:pic>
        <p:nvPicPr>
          <p:cNvPr id="2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667" t="4629" r="624" b="3084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" y="154656"/>
            <a:ext cx="8964048" cy="48341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6023"/>
          <a:stretch>
            <a:fillRect/>
          </a:stretch>
        </p:blipFill>
        <p:spPr>
          <a:xfrm>
            <a:off x="7636600" y="3969135"/>
            <a:ext cx="1543420" cy="1167063"/>
          </a:xfrm>
          <a:prstGeom prst="rect">
            <a:avLst/>
          </a:prstGeom>
        </p:spPr>
      </p:pic>
      <p:pic>
        <p:nvPicPr>
          <p:cNvPr id="3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l="667" t="4629" r="624" b="3084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同侧圆角矩形 1"/>
          <p:cNvSpPr/>
          <p:nvPr userDrawn="1"/>
        </p:nvSpPr>
        <p:spPr>
          <a:xfrm>
            <a:off x="147127" y="206185"/>
            <a:ext cx="8849748" cy="4851450"/>
          </a:xfrm>
          <a:prstGeom prst="round2Same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8655" r="7810" b="2924"/>
          <a:stretch>
            <a:fillRect/>
          </a:stretch>
        </p:blipFill>
        <p:spPr>
          <a:xfrm>
            <a:off x="8042299" y="3862137"/>
            <a:ext cx="1101701" cy="1281363"/>
          </a:xfrm>
          <a:prstGeom prst="rect">
            <a:avLst/>
          </a:prstGeom>
        </p:spPr>
      </p:pic>
      <p:pic>
        <p:nvPicPr>
          <p:cNvPr id="3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hyperlink" Target="&#24314;&#19968;&#20010;&#26143;&#24231;&#27169;&#22411;.mp4" TargetMode="Externa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1" Type="http://schemas.openxmlformats.org/officeDocument/2006/relationships/hyperlink" Target="&#19968;&#20998;&#38047;&#20102;&#35299;&#20809;&#24180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1" Type="http://schemas.openxmlformats.org/officeDocument/2006/relationships/hyperlink" Target="&#23431;&#23449;&#21040;&#24213;&#26377;&#22810;&#22823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hyperlink" Target="1.jpg" TargetMode="Externa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&#19968;&#20998;&#38047;&#20102;&#35299;&#26143;&#24231;.mp4" TargetMode="Externa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12162" y="1959323"/>
            <a:ext cx="531967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认识星座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49155" y="3579046"/>
            <a:ext cx="3045691" cy="5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教科版六年级下册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148" y="1345550"/>
            <a:ext cx="4086990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③用投影机的光从四个不同角度照射星座模型，橡皮泥小球会在屏幕上投下影子。把观察到的由橡皮泥影子组成的图像画下来。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" y="2733430"/>
            <a:ext cx="4265744" cy="20336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" y="622394"/>
            <a:ext cx="4265744" cy="2035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89250" y="4518837"/>
            <a:ext cx="2765501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1" action="ppaction://hlinkfile"/>
              </a:rPr>
              <a:t>点击图片播放实验视频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7" name="图片 6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340320"/>
            <a:ext cx="7557025" cy="4250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0000" y="32451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活动记录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000" y="772928"/>
            <a:ext cx="606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观察由橡皮泥影子组成的图像，并画下来。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6879" y="3371054"/>
            <a:ext cx="3524467" cy="1224103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03294" y="1278094"/>
          <a:ext cx="7337412" cy="3613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8706"/>
                <a:gridCol w="3668706"/>
              </a:tblGrid>
              <a:tr h="441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</a:tr>
              <a:tr h="134065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16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</a:tr>
              <a:tr h="1389824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95" y="1760424"/>
            <a:ext cx="2227148" cy="12527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9" y="1755186"/>
            <a:ext cx="2227200" cy="1252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3" y="3573278"/>
            <a:ext cx="2227200" cy="1252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9" y="3573278"/>
            <a:ext cx="2227200" cy="12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603" y="41510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603" y="999456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我们画下来的星座图像相同吗？为什么会不同呢？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603" y="1522254"/>
            <a:ext cx="825693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我们画下来的星座图像不相同。光从正方形纸板下的四个不同的角度照射星座模型，会出现不同的投影，因为视觉角度改变了，它们在平面上组合岀来的图形看上去不同。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603" y="41510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603" y="999456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哪一个图像和北斗七星的形状相同？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4" y="1522253"/>
            <a:ext cx="3489901" cy="1963069"/>
          </a:xfrm>
          <a:prstGeom prst="rect">
            <a:avLst/>
          </a:prstGeom>
        </p:spPr>
      </p:pic>
      <p:pic>
        <p:nvPicPr>
          <p:cNvPr id="3076" name="Picture 4" descr="https://gimg2.baidu.com/image_search/src=http%3A%2F%2Fdpic.tiankong.com%2F5s%2Fcd%2FQJ8570215448.jpg&amp;refer=http%3A%2F%2Fdpic.tiankong.com&amp;app=2002&amp;size=f9999,10000&amp;q=a80&amp;n=0&amp;g=0n&amp;fmt=jpeg?sec=1633577572&amp;t=877f800338c5167a7ba42357e46dc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14" y="1522253"/>
            <a:ext cx="2953682" cy="19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63603" y="3546454"/>
            <a:ext cx="8256936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光只有从模型的这个侧面照射时，才能看到橡皮泥小球的影子构成了一个勺子形，和北斗七星的形状相同。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603" y="41510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603" y="999456"/>
            <a:ext cx="8071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建立星座模型的活动给了我们什么启发？我们对星座有了什么新的认识？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603" y="1891586"/>
            <a:ext cx="825693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组成北斗七星的星体离我们有远有近；北斗七星的形状是我们从地球这一个角度所看到的情况，如果从宇宙中其他不同的角度来看，它们的形状会不相同。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732722" y="3502925"/>
            <a:ext cx="5678556" cy="836404"/>
          </a:xfrm>
          <a:prstGeom prst="wedgeRoundRectCallout">
            <a:avLst>
              <a:gd name="adj1" fmla="val 54271"/>
              <a:gd name="adj2" fmla="val -33109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2540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星座是远近不同、没有联系的恒星在天空中的视觉图像。如果从不同角度观察，图形也不同。</a:t>
            </a:r>
            <a:endParaRPr lang="zh-CN" altLang="en-US" sz="2000" b="1" dirty="0">
              <a:solidFill>
                <a:srgbClr val="2540B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>
              <a:fillRect/>
            </a:stretch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625303" y="96808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随堂练习</a:t>
              </a:r>
              <a:endPara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1904" y="1450770"/>
            <a:ext cx="8280192" cy="2241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三、选择题。</a:t>
            </a:r>
            <a:endParaRPr lang="zh-CN" altLang="en-US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1. 1928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年，国际天文学联合会统一将全天星空划分为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(       )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个星座。</a:t>
            </a:r>
            <a:endParaRPr lang="zh-CN" altLang="en-US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A.86				B.87				C.88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49467" y="2143456"/>
            <a:ext cx="63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0652" y="0"/>
            <a:ext cx="2468722" cy="818147"/>
            <a:chOff x="3310652" y="0"/>
            <a:chExt cx="2468722" cy="8181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>
              <a:fillRect/>
            </a:stretch>
          </p:blipFill>
          <p:spPr>
            <a:xfrm>
              <a:off x="3310652" y="0"/>
              <a:ext cx="2468722" cy="81814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938116" y="96808"/>
              <a:ext cx="1213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拓  展</a:t>
              </a:r>
              <a:endPara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66498" y="58731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进一步认识星座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45" y="1063694"/>
            <a:ext cx="8473310" cy="1286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2540B0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北斗七星是大熊星座的明显标志。组成斗状的七颗星其实离我们的距离并不相同，它们分布在离我们有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光年远的宇宙空间里。我们抬头所见的星座，其实是从地球角度看到的一些恒星组成的图像。而这些恒星的大小可能不同，与我们的距离也不等，同时彼此之间的距离也十分遥远。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27501" r="4370" b="27370"/>
          <a:stretch>
            <a:fillRect/>
          </a:stretch>
        </p:blipFill>
        <p:spPr>
          <a:xfrm>
            <a:off x="1022223" y="2433431"/>
            <a:ext cx="7099554" cy="22665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447333" y="4518837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26" name="图片 2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7" y="340320"/>
            <a:ext cx="7557025" cy="42508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47333" y="4518837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1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5" name="图片 4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40320"/>
            <a:ext cx="7557025" cy="4250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8887" y="738298"/>
            <a:ext cx="2009775" cy="547687"/>
          </a:xfrm>
          <a:prstGeom prst="flowChartAlternateProcess">
            <a:avLst/>
          </a:prstGeom>
          <a:solidFill>
            <a:srgbClr val="F6CB50"/>
          </a:solidFill>
          <a:ln>
            <a:noFill/>
          </a:ln>
          <a:effectLst>
            <a:outerShdw dist="63500" dir="2700000" algn="tl" rotWithShape="0">
              <a:srgbClr val="FFC000">
                <a:lumMod val="60000"/>
                <a:lumOff val="40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课后任务</a:t>
            </a:r>
            <a:endParaRPr lang="zh-CN" altLang="en-US" sz="3200" b="1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87369" y="1471101"/>
            <a:ext cx="7969262" cy="9363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借助软件尝试观察春夏季的一些主要星座，记录下你的观察感受。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>
              <a:fillRect/>
            </a:stretch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02687" y="8163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课堂小结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98784" y="4457623"/>
            <a:ext cx="1415772" cy="38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1600" b="1" dirty="0">
                <a:latin typeface="+mn-lt"/>
                <a:ea typeface="+mn-ea"/>
                <a:hlinkClick r:id="rId4" action="ppaction://hlinkfile"/>
              </a:rPr>
              <a:t>点击放大观看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4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21" y="877781"/>
            <a:ext cx="3692958" cy="4089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6" y="1375221"/>
            <a:ext cx="8312728" cy="23930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>
              <a:fillRect/>
            </a:stretch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602687" y="8163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课后作业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1949450" y="2258395"/>
            <a:ext cx="5245100" cy="626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完成练习册本课时的习题。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 结束页2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91370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7" y="1"/>
            <a:ext cx="9153000" cy="51473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www.52cz.cn%2Fd%2Ffile%2F201906%2Fa6c9d9130614d945f85b11d18c5df4b4.jpg&amp;refer=http%3A%2F%2Fwww.52cz.cn&amp;app=2002&amp;size=f9999,10000&amp;q=a80&amp;n=0&amp;g=0n&amp;fmt=jpeg?sec=1633568960&amp;t=cf8383a7b0be9095ca4a1d07e53f34b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52" y="914955"/>
            <a:ext cx="5974295" cy="38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>
              <a:fillRect/>
            </a:stretch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092515" y="96808"/>
              <a:ext cx="1213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聚  焦</a:t>
              </a:r>
              <a:endPara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498574" y="3715948"/>
            <a:ext cx="3789128" cy="782602"/>
          </a:xfrm>
          <a:prstGeom prst="wedgeRoundRectCallout">
            <a:avLst>
              <a:gd name="adj1" fmla="val 57772"/>
              <a:gd name="adj2" fmla="val -36278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你还知道哪些有关星座的知识？你是如何知道它们的？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310652" y="0"/>
            <a:ext cx="2468722" cy="818147"/>
            <a:chOff x="3310652" y="0"/>
            <a:chExt cx="2468722" cy="81814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>
              <a:fillRect/>
            </a:stretch>
          </p:blipFill>
          <p:spPr>
            <a:xfrm>
              <a:off x="3310652" y="0"/>
              <a:ext cx="2468722" cy="81814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938116" y="96808"/>
              <a:ext cx="1213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探  索</a:t>
              </a:r>
              <a:endPara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06327" y="619534"/>
            <a:ext cx="2894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初步了解星座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47333" y="4518837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4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194" y="1142754"/>
            <a:ext cx="6093613" cy="3427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911087" y="4133593"/>
            <a:ext cx="732182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为了方便认星，所以把星星划分成不同的区域，并命名。国际上统一划分为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88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个星座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9" y="269206"/>
            <a:ext cx="5450623" cy="386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9" y="269206"/>
            <a:ext cx="5450623" cy="38643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2749827" y="3921127"/>
            <a:ext cx="4630641" cy="782602"/>
          </a:xfrm>
          <a:prstGeom prst="wedgeRoundRectCallout">
            <a:avLst>
              <a:gd name="adj1" fmla="val 57772"/>
              <a:gd name="adj2" fmla="val -36278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找一找常见的星座名称，认一认它们的星座图形，说一说你有哪些发现。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327" y="559900"/>
            <a:ext cx="335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建一个星座模型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000" y="1135403"/>
            <a:ext cx="842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天空中的星星虽遥不可及，但我们可以建立一个星座模型，从中体会星座的秘密。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817" y="2557075"/>
            <a:ext cx="2133599" cy="2133599"/>
          </a:xfrm>
          <a:prstGeom prst="rect">
            <a:avLst/>
          </a:prstGeom>
        </p:spPr>
      </p:pic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360000" y="2018683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准备材料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4602" y="2684328"/>
            <a:ext cx="1166515" cy="18790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03" y="2396661"/>
            <a:ext cx="2957138" cy="245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60000" y="490166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制作步骤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8139" y="990127"/>
            <a:ext cx="82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①找一张边长为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厘米左右的正方形纸板，按图所示打上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8" y="1651449"/>
            <a:ext cx="3169205" cy="31937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76303" y="23870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1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0846" y="33929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2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4172" y="42681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3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68348" y="33633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4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60234" y="26445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5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9686" y="31633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6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3144" y="33633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7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139" y="619066"/>
            <a:ext cx="82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②在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号小孔上分别挂上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厘米长的细线，并在细线下端挂上大小相同的橡皮泥小球。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459772" y="1842459"/>
            <a:ext cx="4224457" cy="29632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93423" y="1727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1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8121" y="19848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2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3050" y="22240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3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4472" y="19714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4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2634" y="17990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5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18431" y="1964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6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29560" y="1964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7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ADDREMOVEWATERMARK" val="vQPnBbQyLF"/>
</p:tagLst>
</file>

<file path=ppt/tags/tag2.xml><?xml version="1.0" encoding="utf-8"?>
<p:tagLst xmlns:p="http://schemas.openxmlformats.org/presentationml/2006/main">
  <p:tag name="ISLIDE.ADDREMOVEWATERMARK" val="vQPnBbQyLF"/>
</p:tagLst>
</file>

<file path=ppt/tags/tag3.xml><?xml version="1.0" encoding="utf-8"?>
<p:tagLst xmlns:p="http://schemas.openxmlformats.org/presentationml/2006/main">
  <p:tag name="ISLIDE.ADDREMOVEWATERMARK" val="vQPnBbQyLF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WPS 演示</Application>
  <PresentationFormat>全屏显示(16:9)</PresentationFormat>
  <Paragraphs>124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Calibri Light</vt:lpstr>
      <vt:lpstr>等线 Light</vt:lpstr>
      <vt:lpstr>楷体</vt:lpstr>
      <vt:lpstr>Times New Roman</vt:lpstr>
      <vt:lpstr>黑体</vt:lpstr>
      <vt:lpstr>Times New Roman</vt:lpstr>
      <vt:lpstr>微软雅黑</vt:lpstr>
      <vt:lpstr>Arial Unicode MS</vt:lpstr>
      <vt:lpstr>等线</vt:lpstr>
      <vt:lpstr>Calibri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nk</cp:lastModifiedBy>
  <cp:revision>791</cp:revision>
  <dcterms:created xsi:type="dcterms:W3CDTF">2016-01-14T07:05:00Z</dcterms:created>
  <dcterms:modified xsi:type="dcterms:W3CDTF">2023-11-24T08:51:46Z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2052-11.8.2.11734</vt:lpwstr>
  </property>
  <property fmtid="{D5CDD505-2E9C-101B-9397-08002B2CF9AE}" pid="3" name="ICV">
    <vt:lpwstr>9C53F9285DDD429FA90BAF28D2E2176D</vt:lpwstr>
  </property>
</Properties>
</file>