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tags/tag3.xml" ContentType="application/vnd.openxmlformats-officedocument.presentationml.tags+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ppt/theme/themeOverride14.xml" ContentType="application/vnd.openxmlformats-officedocument.themeOverride+xml"/>
  <Override PartName="/ppt/notesSlides/notesSlide15.xml" ContentType="application/vnd.openxmlformats-officedocument.presentationml.notesSlide+xml"/>
  <Override PartName="/ppt/theme/themeOverride15.xml" ContentType="application/vnd.openxmlformats-officedocument.themeOverride+xml"/>
  <Override PartName="/ppt/notesSlides/notesSlide16.xml" ContentType="application/vnd.openxmlformats-officedocument.presentationml.notesSlide+xml"/>
  <Override PartName="/ppt/theme/themeOverride16.xml" ContentType="application/vnd.openxmlformats-officedocument.themeOverride+xml"/>
  <Override PartName="/ppt/notesSlides/notesSlide17.xml" ContentType="application/vnd.openxmlformats-officedocument.presentationml.notesSlide+xml"/>
  <Override PartName="/ppt/theme/themeOverride17.xml" ContentType="application/vnd.openxmlformats-officedocument.themeOverride+xml"/>
  <Override PartName="/ppt/notesSlides/notesSlide18.xml" ContentType="application/vnd.openxmlformats-officedocument.presentationml.notesSlide+xml"/>
  <Override PartName="/ppt/theme/themeOverride18.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 id="2147483654" r:id="rId3"/>
  </p:sldMasterIdLst>
  <p:notesMasterIdLst>
    <p:notesMasterId r:id="rId24"/>
  </p:notesMasterIdLst>
  <p:sldIdLst>
    <p:sldId id="304" r:id="rId4"/>
    <p:sldId id="256" r:id="rId5"/>
    <p:sldId id="281" r:id="rId6"/>
    <p:sldId id="285" r:id="rId7"/>
    <p:sldId id="286" r:id="rId8"/>
    <p:sldId id="287" r:id="rId9"/>
    <p:sldId id="288" r:id="rId10"/>
    <p:sldId id="289" r:id="rId11"/>
    <p:sldId id="290" r:id="rId12"/>
    <p:sldId id="292" r:id="rId13"/>
    <p:sldId id="293" r:id="rId14"/>
    <p:sldId id="291" r:id="rId15"/>
    <p:sldId id="294" r:id="rId16"/>
    <p:sldId id="295" r:id="rId17"/>
    <p:sldId id="296" r:id="rId18"/>
    <p:sldId id="297" r:id="rId19"/>
    <p:sldId id="301" r:id="rId20"/>
    <p:sldId id="302" r:id="rId21"/>
    <p:sldId id="303" r:id="rId22"/>
    <p:sldId id="305"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D3FC"/>
    <a:srgbClr val="22D3EE"/>
    <a:srgbClr val="FFE4B5"/>
    <a:srgbClr val="FFFACD"/>
    <a:srgbClr val="90CAF9"/>
    <a:srgbClr val="FFAB91"/>
    <a:srgbClr val="FFCCBC"/>
    <a:srgbClr val="7ED4FA"/>
    <a:srgbClr val="B3E5FC"/>
    <a:srgbClr val="71BA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94660"/>
  </p:normalViewPr>
  <p:slideViewPr>
    <p:cSldViewPr snapToGrid="0">
      <p:cViewPr varScale="1">
        <p:scale>
          <a:sx n="83" d="100"/>
          <a:sy n="83" d="100"/>
        </p:scale>
        <p:origin x="108" y="5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D6778-AF9C-4A87-8963-FC7B93315DB9}" type="datetimeFigureOut">
              <a:rPr lang="zh-CN" altLang="en-US" smtClean="0"/>
              <a:t>2022/8/10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DE348-9AF4-423E-87EB-276CDB771FD6}" type="slidenum">
              <a:rPr lang="zh-CN" altLang="en-US" smtClean="0"/>
              <a:t>‹#›</a:t>
            </a:fld>
            <a:endParaRPr lang="zh-CN" altLang="en-US"/>
          </a:p>
        </p:txBody>
      </p:sp>
    </p:spTree>
    <p:extLst>
      <p:ext uri="{BB962C8B-B14F-4D97-AF65-F5344CB8AC3E}">
        <p14:creationId xmlns:p14="http://schemas.microsoft.com/office/powerpoint/2010/main" val="3076801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ADE348-9AF4-423E-87EB-276CDB771FD6}" type="slidenum">
              <a:rPr lang="zh-CN" altLang="en-US" smtClean="0"/>
              <a:t>1</a:t>
            </a:fld>
            <a:endParaRPr lang="zh-CN" altLang="en-US"/>
          </a:p>
        </p:txBody>
      </p:sp>
    </p:spTree>
    <p:extLst>
      <p:ext uri="{BB962C8B-B14F-4D97-AF65-F5344CB8AC3E}">
        <p14:creationId xmlns:p14="http://schemas.microsoft.com/office/powerpoint/2010/main" val="921315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ADE348-9AF4-423E-87EB-276CDB771FD6}" type="slidenum">
              <a:rPr lang="zh-CN" altLang="en-US" smtClean="0"/>
              <a:t>10</a:t>
            </a:fld>
            <a:endParaRPr lang="zh-CN" altLang="en-US"/>
          </a:p>
        </p:txBody>
      </p:sp>
    </p:spTree>
    <p:extLst>
      <p:ext uri="{BB962C8B-B14F-4D97-AF65-F5344CB8AC3E}">
        <p14:creationId xmlns:p14="http://schemas.microsoft.com/office/powerpoint/2010/main" val="1507465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ADE348-9AF4-423E-87EB-276CDB771FD6}" type="slidenum">
              <a:rPr lang="zh-CN" altLang="en-US" smtClean="0"/>
              <a:t>11</a:t>
            </a:fld>
            <a:endParaRPr lang="zh-CN" altLang="en-US"/>
          </a:p>
        </p:txBody>
      </p:sp>
    </p:spTree>
    <p:extLst>
      <p:ext uri="{BB962C8B-B14F-4D97-AF65-F5344CB8AC3E}">
        <p14:creationId xmlns:p14="http://schemas.microsoft.com/office/powerpoint/2010/main" val="4153012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ADE348-9AF4-423E-87EB-276CDB771FD6}" type="slidenum">
              <a:rPr lang="zh-CN" altLang="en-US" smtClean="0"/>
              <a:t>12</a:t>
            </a:fld>
            <a:endParaRPr lang="zh-CN" altLang="en-US"/>
          </a:p>
        </p:txBody>
      </p:sp>
    </p:spTree>
    <p:extLst>
      <p:ext uri="{BB962C8B-B14F-4D97-AF65-F5344CB8AC3E}">
        <p14:creationId xmlns:p14="http://schemas.microsoft.com/office/powerpoint/2010/main" val="2320044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ADE348-9AF4-423E-87EB-276CDB771FD6}" type="slidenum">
              <a:rPr lang="zh-CN" altLang="en-US" smtClean="0"/>
              <a:t>13</a:t>
            </a:fld>
            <a:endParaRPr lang="zh-CN" altLang="en-US"/>
          </a:p>
        </p:txBody>
      </p:sp>
    </p:spTree>
    <p:extLst>
      <p:ext uri="{BB962C8B-B14F-4D97-AF65-F5344CB8AC3E}">
        <p14:creationId xmlns:p14="http://schemas.microsoft.com/office/powerpoint/2010/main" val="2785216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ADE348-9AF4-423E-87EB-276CDB771FD6}" type="slidenum">
              <a:rPr lang="zh-CN" altLang="en-US" smtClean="0"/>
              <a:t>14</a:t>
            </a:fld>
            <a:endParaRPr lang="zh-CN" altLang="en-US"/>
          </a:p>
        </p:txBody>
      </p:sp>
    </p:spTree>
    <p:extLst>
      <p:ext uri="{BB962C8B-B14F-4D97-AF65-F5344CB8AC3E}">
        <p14:creationId xmlns:p14="http://schemas.microsoft.com/office/powerpoint/2010/main" val="941976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ADE348-9AF4-423E-87EB-276CDB771FD6}" type="slidenum">
              <a:rPr lang="zh-CN" altLang="en-US" smtClean="0"/>
              <a:t>15</a:t>
            </a:fld>
            <a:endParaRPr lang="zh-CN" altLang="en-US"/>
          </a:p>
        </p:txBody>
      </p:sp>
    </p:spTree>
    <p:extLst>
      <p:ext uri="{BB962C8B-B14F-4D97-AF65-F5344CB8AC3E}">
        <p14:creationId xmlns:p14="http://schemas.microsoft.com/office/powerpoint/2010/main" val="4212254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ADE348-9AF4-423E-87EB-276CDB771FD6}" type="slidenum">
              <a:rPr lang="zh-CN" altLang="en-US" smtClean="0"/>
              <a:t>16</a:t>
            </a:fld>
            <a:endParaRPr lang="zh-CN" altLang="en-US"/>
          </a:p>
        </p:txBody>
      </p:sp>
    </p:spTree>
    <p:extLst>
      <p:ext uri="{BB962C8B-B14F-4D97-AF65-F5344CB8AC3E}">
        <p14:creationId xmlns:p14="http://schemas.microsoft.com/office/powerpoint/2010/main" val="2530697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ADE348-9AF4-423E-87EB-276CDB771FD6}" type="slidenum">
              <a:rPr lang="zh-CN" altLang="en-US" smtClean="0"/>
              <a:t>17</a:t>
            </a:fld>
            <a:endParaRPr lang="zh-CN" altLang="en-US"/>
          </a:p>
        </p:txBody>
      </p:sp>
    </p:spTree>
    <p:extLst>
      <p:ext uri="{BB962C8B-B14F-4D97-AF65-F5344CB8AC3E}">
        <p14:creationId xmlns:p14="http://schemas.microsoft.com/office/powerpoint/2010/main" val="2334832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ADE348-9AF4-423E-87EB-276CDB771FD6}" type="slidenum">
              <a:rPr lang="zh-CN" altLang="en-US" smtClean="0"/>
              <a:t>18</a:t>
            </a:fld>
            <a:endParaRPr lang="zh-CN" altLang="en-US"/>
          </a:p>
        </p:txBody>
      </p:sp>
    </p:spTree>
    <p:extLst>
      <p:ext uri="{BB962C8B-B14F-4D97-AF65-F5344CB8AC3E}">
        <p14:creationId xmlns:p14="http://schemas.microsoft.com/office/powerpoint/2010/main" val="1031381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ADE348-9AF4-423E-87EB-276CDB771FD6}" type="slidenum">
              <a:rPr lang="zh-CN" altLang="en-US" smtClean="0"/>
              <a:t>19</a:t>
            </a:fld>
            <a:endParaRPr lang="zh-CN" altLang="en-US"/>
          </a:p>
        </p:txBody>
      </p:sp>
    </p:spTree>
    <p:extLst>
      <p:ext uri="{BB962C8B-B14F-4D97-AF65-F5344CB8AC3E}">
        <p14:creationId xmlns:p14="http://schemas.microsoft.com/office/powerpoint/2010/main" val="318469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ADE348-9AF4-423E-87EB-276CDB771FD6}" type="slidenum">
              <a:rPr lang="zh-CN" altLang="en-US" smtClean="0"/>
              <a:t>2</a:t>
            </a:fld>
            <a:endParaRPr lang="zh-CN" altLang="en-US"/>
          </a:p>
        </p:txBody>
      </p:sp>
    </p:spTree>
    <p:extLst>
      <p:ext uri="{BB962C8B-B14F-4D97-AF65-F5344CB8AC3E}">
        <p14:creationId xmlns:p14="http://schemas.microsoft.com/office/powerpoint/2010/main" val="2228837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ADE348-9AF4-423E-87EB-276CDB771FD6}" type="slidenum">
              <a:rPr lang="zh-CN" altLang="en-US" smtClean="0"/>
              <a:t>20</a:t>
            </a:fld>
            <a:endParaRPr lang="zh-CN" altLang="en-US"/>
          </a:p>
        </p:txBody>
      </p:sp>
    </p:spTree>
    <p:extLst>
      <p:ext uri="{BB962C8B-B14F-4D97-AF65-F5344CB8AC3E}">
        <p14:creationId xmlns:p14="http://schemas.microsoft.com/office/powerpoint/2010/main" val="2432582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ADE348-9AF4-423E-87EB-276CDB771FD6}" type="slidenum">
              <a:rPr lang="zh-CN" altLang="en-US" smtClean="0"/>
              <a:t>3</a:t>
            </a:fld>
            <a:endParaRPr lang="zh-CN" altLang="en-US"/>
          </a:p>
        </p:txBody>
      </p:sp>
    </p:spTree>
    <p:extLst>
      <p:ext uri="{BB962C8B-B14F-4D97-AF65-F5344CB8AC3E}">
        <p14:creationId xmlns:p14="http://schemas.microsoft.com/office/powerpoint/2010/main" val="2082061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ADE348-9AF4-423E-87EB-276CDB771FD6}" type="slidenum">
              <a:rPr lang="zh-CN" altLang="en-US" smtClean="0"/>
              <a:t>4</a:t>
            </a:fld>
            <a:endParaRPr lang="zh-CN" altLang="en-US"/>
          </a:p>
        </p:txBody>
      </p:sp>
    </p:spTree>
    <p:extLst>
      <p:ext uri="{BB962C8B-B14F-4D97-AF65-F5344CB8AC3E}">
        <p14:creationId xmlns:p14="http://schemas.microsoft.com/office/powerpoint/2010/main" val="3383797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ADE348-9AF4-423E-87EB-276CDB771FD6}" type="slidenum">
              <a:rPr lang="zh-CN" altLang="en-US" smtClean="0"/>
              <a:t>5</a:t>
            </a:fld>
            <a:endParaRPr lang="zh-CN" altLang="en-US"/>
          </a:p>
        </p:txBody>
      </p:sp>
    </p:spTree>
    <p:extLst>
      <p:ext uri="{BB962C8B-B14F-4D97-AF65-F5344CB8AC3E}">
        <p14:creationId xmlns:p14="http://schemas.microsoft.com/office/powerpoint/2010/main" val="2671799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ADE348-9AF4-423E-87EB-276CDB771FD6}" type="slidenum">
              <a:rPr lang="zh-CN" altLang="en-US" smtClean="0"/>
              <a:t>6</a:t>
            </a:fld>
            <a:endParaRPr lang="zh-CN" altLang="en-US"/>
          </a:p>
        </p:txBody>
      </p:sp>
    </p:spTree>
    <p:extLst>
      <p:ext uri="{BB962C8B-B14F-4D97-AF65-F5344CB8AC3E}">
        <p14:creationId xmlns:p14="http://schemas.microsoft.com/office/powerpoint/2010/main" val="151544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ADE348-9AF4-423E-87EB-276CDB771FD6}" type="slidenum">
              <a:rPr lang="zh-CN" altLang="en-US" smtClean="0"/>
              <a:t>7</a:t>
            </a:fld>
            <a:endParaRPr lang="zh-CN" altLang="en-US"/>
          </a:p>
        </p:txBody>
      </p:sp>
    </p:spTree>
    <p:extLst>
      <p:ext uri="{BB962C8B-B14F-4D97-AF65-F5344CB8AC3E}">
        <p14:creationId xmlns:p14="http://schemas.microsoft.com/office/powerpoint/2010/main" val="2353680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ADE348-9AF4-423E-87EB-276CDB771FD6}" type="slidenum">
              <a:rPr lang="zh-CN" altLang="en-US" smtClean="0"/>
              <a:t>8</a:t>
            </a:fld>
            <a:endParaRPr lang="zh-CN" altLang="en-US"/>
          </a:p>
        </p:txBody>
      </p:sp>
    </p:spTree>
    <p:extLst>
      <p:ext uri="{BB962C8B-B14F-4D97-AF65-F5344CB8AC3E}">
        <p14:creationId xmlns:p14="http://schemas.microsoft.com/office/powerpoint/2010/main" val="2395072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ADE348-9AF4-423E-87EB-276CDB771FD6}" type="slidenum">
              <a:rPr lang="zh-CN" altLang="en-US" smtClean="0"/>
              <a:t>9</a:t>
            </a:fld>
            <a:endParaRPr lang="zh-CN" altLang="en-US"/>
          </a:p>
        </p:txBody>
      </p:sp>
    </p:spTree>
    <p:extLst>
      <p:ext uri="{BB962C8B-B14F-4D97-AF65-F5344CB8AC3E}">
        <p14:creationId xmlns:p14="http://schemas.microsoft.com/office/powerpoint/2010/main" val="2364820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34" name="组合 33"/>
          <p:cNvGrpSpPr/>
          <p:nvPr userDrawn="1"/>
        </p:nvGrpSpPr>
        <p:grpSpPr>
          <a:xfrm>
            <a:off x="204071" y="168275"/>
            <a:ext cx="11759329" cy="6547177"/>
            <a:chOff x="204071" y="168275"/>
            <a:chExt cx="11759329" cy="6547177"/>
          </a:xfrm>
        </p:grpSpPr>
        <p:sp>
          <p:nvSpPr>
            <p:cNvPr id="35" name="文本框 34"/>
            <p:cNvSpPr txBox="1"/>
            <p:nvPr userDrawn="1"/>
          </p:nvSpPr>
          <p:spPr>
            <a:xfrm>
              <a:off x="256776" y="168275"/>
              <a:ext cx="4935220" cy="460375"/>
            </a:xfrm>
            <a:prstGeom prst="rect">
              <a:avLst/>
            </a:prstGeom>
            <a:noFill/>
          </p:spPr>
          <p:txBody>
            <a:bodyPr wrap="square" rtlCol="0">
              <a:spAutoFit/>
            </a:bodyPr>
            <a:lstStyle/>
            <a:p>
              <a:r>
                <a:rPr lang="zh-CN" altLang="en-US" sz="2400" b="1" spc="200" dirty="0">
                  <a:solidFill>
                    <a:schemeClr val="tx1"/>
                  </a:solidFill>
                  <a:latin typeface="楷体" panose="02010609060101010101" charset="-122"/>
                  <a:ea typeface="楷体" panose="02010609060101010101" charset="-122"/>
                </a:rPr>
                <a:t>教科版六年级下册（</a:t>
              </a:r>
              <a:r>
                <a:rPr lang="zh-CN" altLang="en-US" sz="2400" b="1" spc="200" dirty="0">
                  <a:solidFill>
                    <a:srgbClr val="FF0000"/>
                  </a:solidFill>
                  <a:latin typeface="楷体" panose="02010609060101010101" charset="-122"/>
                  <a:ea typeface="楷体" panose="02010609060101010101" charset="-122"/>
                </a:rPr>
                <a:t>最新教材</a:t>
              </a:r>
              <a:r>
                <a:rPr lang="zh-CN" altLang="en-US" sz="2400" b="1" spc="200" dirty="0">
                  <a:solidFill>
                    <a:schemeClr val="tx1"/>
                  </a:solidFill>
                  <a:latin typeface="楷体" panose="02010609060101010101" charset="-122"/>
                  <a:ea typeface="楷体" panose="02010609060101010101" charset="-122"/>
                </a:rPr>
                <a:t>）</a:t>
              </a:r>
            </a:p>
          </p:txBody>
        </p:sp>
        <p:cxnSp>
          <p:nvCxnSpPr>
            <p:cNvPr id="38" name="直接连接符 37"/>
            <p:cNvCxnSpPr/>
            <p:nvPr userDrawn="1"/>
          </p:nvCxnSpPr>
          <p:spPr>
            <a:xfrm flipV="1">
              <a:off x="381000" y="6556712"/>
              <a:ext cx="4660900" cy="3175"/>
            </a:xfrm>
            <a:prstGeom prst="line">
              <a:avLst/>
            </a:prstGeom>
            <a:solidFill>
              <a:srgbClr val="FFFF99"/>
            </a:solidFill>
            <a:ln w="22225" cap="flat" cmpd="sng" algn="ctr">
              <a:solidFill>
                <a:schemeClr val="tx1"/>
              </a:solidFill>
              <a:prstDash val="solid"/>
              <a:round/>
              <a:headEnd type="none" w="med" len="med"/>
              <a:tailEnd type="none" w="med" len="med"/>
            </a:ln>
          </p:spPr>
        </p:cxnSp>
        <p:cxnSp>
          <p:nvCxnSpPr>
            <p:cNvPr id="39" name="直接连接符 38"/>
            <p:cNvCxnSpPr/>
            <p:nvPr userDrawn="1"/>
          </p:nvCxnSpPr>
          <p:spPr>
            <a:xfrm flipV="1">
              <a:off x="7391400" y="6553537"/>
              <a:ext cx="4572000" cy="3175"/>
            </a:xfrm>
            <a:prstGeom prst="line">
              <a:avLst/>
            </a:prstGeom>
            <a:solidFill>
              <a:srgbClr val="FFFF99"/>
            </a:solidFill>
            <a:ln w="22225" cap="flat" cmpd="sng" algn="ctr">
              <a:solidFill>
                <a:schemeClr val="tx1"/>
              </a:solidFill>
              <a:prstDash val="solid"/>
              <a:round/>
              <a:headEnd type="none" w="med" len="med"/>
              <a:tailEnd type="none" w="med" len="med"/>
            </a:ln>
          </p:spPr>
        </p:cxnSp>
        <p:sp>
          <p:nvSpPr>
            <p:cNvPr id="40" name="文本框 8"/>
            <p:cNvSpPr txBox="1"/>
            <p:nvPr userDrawn="1"/>
          </p:nvSpPr>
          <p:spPr>
            <a:xfrm>
              <a:off x="5056505" y="6347152"/>
              <a:ext cx="2320925" cy="368300"/>
            </a:xfrm>
            <a:prstGeom prst="rect">
              <a:avLst/>
            </a:prstGeom>
            <a:noFill/>
            <a:ln w="9525">
              <a:noFill/>
            </a:ln>
          </p:spPr>
          <p:txBody>
            <a:bodyPr>
              <a:spAutoFit/>
            </a:bodyPr>
            <a:lstStyle/>
            <a:p>
              <a:pPr marL="0" marR="0" lvl="0" indent="0" algn="dist"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8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Ebrima" panose="02000000000000000000" charset="0"/>
                </a:rPr>
                <a:t>www.youyi100.com</a:t>
              </a:r>
            </a:p>
          </p:txBody>
        </p:sp>
        <p:cxnSp>
          <p:nvCxnSpPr>
            <p:cNvPr id="41" name="直接连接符 40"/>
            <p:cNvCxnSpPr/>
            <p:nvPr userDrawn="1"/>
          </p:nvCxnSpPr>
          <p:spPr>
            <a:xfrm flipH="1" flipV="1">
              <a:off x="285115" y="634365"/>
              <a:ext cx="4596130" cy="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椭圆 41"/>
            <p:cNvSpPr/>
            <p:nvPr userDrawn="1"/>
          </p:nvSpPr>
          <p:spPr>
            <a:xfrm flipH="1">
              <a:off x="204071" y="562308"/>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36" name="íṥḻíḑé"/>
          <p:cNvSpPr/>
          <p:nvPr userDrawn="1"/>
        </p:nvSpPr>
        <p:spPr>
          <a:xfrm rot="10800000">
            <a:off x="1480456" y="5488227"/>
            <a:ext cx="3408495" cy="1369771"/>
          </a:xfrm>
          <a:custGeom>
            <a:avLst/>
            <a:gdLst>
              <a:gd name="connsiteX0" fmla="*/ 0 w 2564301"/>
              <a:gd name="connsiteY0" fmla="*/ 0 h 1030515"/>
              <a:gd name="connsiteX1" fmla="*/ 2564301 w 2564301"/>
              <a:gd name="connsiteY1" fmla="*/ 0 h 1030515"/>
              <a:gd name="connsiteX2" fmla="*/ 2536639 w 2564301"/>
              <a:gd name="connsiteY2" fmla="*/ 107580 h 1030515"/>
              <a:gd name="connsiteX3" fmla="*/ 1282150 w 2564301"/>
              <a:gd name="connsiteY3" fmla="*/ 1030515 h 1030515"/>
              <a:gd name="connsiteX4" fmla="*/ 27662 w 2564301"/>
              <a:gd name="connsiteY4" fmla="*/ 107580 h 1030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301" h="1030515">
                <a:moveTo>
                  <a:pt x="0" y="0"/>
                </a:moveTo>
                <a:lnTo>
                  <a:pt x="2564301" y="0"/>
                </a:lnTo>
                <a:lnTo>
                  <a:pt x="2536639" y="107580"/>
                </a:lnTo>
                <a:cubicBezTo>
                  <a:pt x="2370330" y="642282"/>
                  <a:pt x="1871578" y="1030515"/>
                  <a:pt x="1282150" y="1030515"/>
                </a:cubicBezTo>
                <a:cubicBezTo>
                  <a:pt x="692722" y="1030515"/>
                  <a:pt x="193971" y="642282"/>
                  <a:pt x="27662" y="107580"/>
                </a:cubicBezTo>
                <a:close/>
              </a:path>
            </a:pathLst>
          </a:custGeom>
          <a:solidFill>
            <a:schemeClr val="accent2">
              <a:alpha val="4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endParaRPr>
          </a:p>
        </p:txBody>
      </p:sp>
      <p:sp>
        <p:nvSpPr>
          <p:cNvPr id="37" name="ïṡḷïḍe"/>
          <p:cNvSpPr/>
          <p:nvPr userDrawn="1"/>
        </p:nvSpPr>
        <p:spPr>
          <a:xfrm>
            <a:off x="4086165" y="1"/>
            <a:ext cx="2564301" cy="1030515"/>
          </a:xfrm>
          <a:custGeom>
            <a:avLst/>
            <a:gdLst>
              <a:gd name="connsiteX0" fmla="*/ 0 w 2564301"/>
              <a:gd name="connsiteY0" fmla="*/ 0 h 1030515"/>
              <a:gd name="connsiteX1" fmla="*/ 2564301 w 2564301"/>
              <a:gd name="connsiteY1" fmla="*/ 0 h 1030515"/>
              <a:gd name="connsiteX2" fmla="*/ 2536639 w 2564301"/>
              <a:gd name="connsiteY2" fmla="*/ 107580 h 1030515"/>
              <a:gd name="connsiteX3" fmla="*/ 1282150 w 2564301"/>
              <a:gd name="connsiteY3" fmla="*/ 1030515 h 1030515"/>
              <a:gd name="connsiteX4" fmla="*/ 27662 w 2564301"/>
              <a:gd name="connsiteY4" fmla="*/ 107580 h 1030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301" h="1030515">
                <a:moveTo>
                  <a:pt x="0" y="0"/>
                </a:moveTo>
                <a:lnTo>
                  <a:pt x="2564301" y="0"/>
                </a:lnTo>
                <a:lnTo>
                  <a:pt x="2536639" y="107580"/>
                </a:lnTo>
                <a:cubicBezTo>
                  <a:pt x="2370330" y="642282"/>
                  <a:pt x="1871578" y="1030515"/>
                  <a:pt x="1282150" y="1030515"/>
                </a:cubicBezTo>
                <a:cubicBezTo>
                  <a:pt x="692722" y="1030515"/>
                  <a:pt x="193971" y="642282"/>
                  <a:pt x="27662" y="107580"/>
                </a:cubicBezTo>
                <a:close/>
              </a:path>
            </a:pathLst>
          </a:custGeom>
          <a:solidFill>
            <a:srgbClr val="FF9100">
              <a:lumMod val="20000"/>
              <a:lumOff val="80000"/>
              <a:alpha val="4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endParaRPr>
          </a:p>
        </p:txBody>
      </p:sp>
      <p:sp>
        <p:nvSpPr>
          <p:cNvPr id="8" name="矩形: 圆角 7"/>
          <p:cNvSpPr/>
          <p:nvPr userDrawn="1"/>
        </p:nvSpPr>
        <p:spPr>
          <a:xfrm>
            <a:off x="1674826" y="1776805"/>
            <a:ext cx="8842348" cy="2387563"/>
          </a:xfrm>
          <a:prstGeom prst="roundRect">
            <a:avLst>
              <a:gd name="adj" fmla="val 80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21春新领程LOGO"/>
          <p:cNvPicPr>
            <a:picLocks noChangeAspect="1"/>
          </p:cNvPicPr>
          <p:nvPr userDrawn="1"/>
        </p:nvPicPr>
        <p:blipFill>
          <a:blip r:embed="rId2"/>
          <a:stretch>
            <a:fillRect/>
          </a:stretch>
        </p:blipFill>
        <p:spPr>
          <a:xfrm>
            <a:off x="9771568" y="168284"/>
            <a:ext cx="2228215" cy="563909"/>
          </a:xfrm>
          <a:prstGeom prst="rect">
            <a:avLst/>
          </a:prstGeom>
        </p:spPr>
      </p:pic>
      <p:pic>
        <p:nvPicPr>
          <p:cNvPr id="14" name="图片 13" descr="428d95e7e6fcffbba939265c4b52ee49"/>
          <p:cNvPicPr>
            <a:picLocks noChangeAspect="1"/>
          </p:cNvPicPr>
          <p:nvPr userDrawn="1"/>
        </p:nvPicPr>
        <p:blipFill>
          <a:blip r:embed="rId3"/>
          <a:srcRect l="23967" r="35147"/>
          <a:stretch>
            <a:fillRect/>
          </a:stretch>
        </p:blipFill>
        <p:spPr>
          <a:xfrm>
            <a:off x="3180024" y="5637218"/>
            <a:ext cx="862330" cy="842688"/>
          </a:xfrm>
          <a:prstGeom prst="rect">
            <a:avLst/>
          </a:prstGeom>
          <a:noFill/>
          <a:ln w="9525">
            <a:noFill/>
          </a:ln>
        </p:spPr>
      </p:pic>
      <p:grpSp>
        <p:nvGrpSpPr>
          <p:cNvPr id="15" name="组合 14"/>
          <p:cNvGrpSpPr/>
          <p:nvPr userDrawn="1"/>
        </p:nvGrpSpPr>
        <p:grpSpPr>
          <a:xfrm>
            <a:off x="370802" y="5105732"/>
            <a:ext cx="3021330" cy="1357630"/>
            <a:chOff x="5199" y="8008"/>
            <a:chExt cx="4758" cy="2138"/>
          </a:xfrm>
        </p:grpSpPr>
        <p:pic>
          <p:nvPicPr>
            <p:cNvPr id="16" name="图片 15"/>
            <p:cNvPicPr>
              <a:picLocks noChangeAspect="1"/>
            </p:cNvPicPr>
            <p:nvPr userDrawn="1"/>
          </p:nvPicPr>
          <p:blipFill>
            <a:blip r:embed="rId4">
              <a:clrChange>
                <a:clrFrom>
                  <a:srgbClr val="FFFFFF">
                    <a:alpha val="100000"/>
                  </a:srgbClr>
                </a:clrFrom>
                <a:clrTo>
                  <a:srgbClr val="FFFFFF">
                    <a:alpha val="100000"/>
                    <a:alpha val="0"/>
                  </a:srgbClr>
                </a:clrTo>
              </a:clrChange>
            </a:blip>
            <a:stretch>
              <a:fillRect/>
            </a:stretch>
          </p:blipFill>
          <p:spPr>
            <a:xfrm>
              <a:off x="5293" y="8008"/>
              <a:ext cx="1539" cy="1558"/>
            </a:xfrm>
            <a:prstGeom prst="rect">
              <a:avLst/>
            </a:prstGeom>
          </p:spPr>
        </p:pic>
        <p:sp>
          <p:nvSpPr>
            <p:cNvPr id="17" name="文本框 16"/>
            <p:cNvSpPr txBox="1"/>
            <p:nvPr userDrawn="1"/>
          </p:nvSpPr>
          <p:spPr>
            <a:xfrm>
              <a:off x="5199" y="9566"/>
              <a:ext cx="1728" cy="580"/>
            </a:xfrm>
            <a:prstGeom prst="rect">
              <a:avLst/>
            </a:prstGeom>
            <a:noFill/>
          </p:spPr>
          <p:txBody>
            <a:bodyPr wrap="none" rtlCol="0">
              <a:spAutoFit/>
            </a:bodyPr>
            <a:lstStyle/>
            <a:p>
              <a:r>
                <a:rPr lang="zh-CN" altLang="en-US" sz="1800">
                  <a:latin typeface="黑体" panose="02010609060101010101" pitchFamily="2" charset="-122"/>
                  <a:ea typeface="黑体" panose="02010609060101010101" pitchFamily="2" charset="-122"/>
                </a:rPr>
                <a:t>实验演示</a:t>
              </a:r>
            </a:p>
          </p:txBody>
        </p:sp>
        <p:sp>
          <p:nvSpPr>
            <p:cNvPr id="18" name="文本框 25"/>
            <p:cNvSpPr txBox="1"/>
            <p:nvPr userDrawn="1"/>
          </p:nvSpPr>
          <p:spPr>
            <a:xfrm>
              <a:off x="6991" y="9566"/>
              <a:ext cx="2967" cy="580"/>
            </a:xfrm>
            <a:prstGeom prst="rect">
              <a:avLst/>
            </a:prstGeom>
            <a:noFill/>
            <a:ln w="9525">
              <a:noFill/>
            </a:ln>
          </p:spPr>
          <p:txBody>
            <a:bodyPr wrap="square" anchor="t">
              <a:spAutoFit/>
            </a:bodyPr>
            <a:lstStyle/>
            <a:p>
              <a:r>
                <a:rPr lang="zh-CN" altLang="en-US" dirty="0">
                  <a:latin typeface="黑体" panose="02010609060101010101" pitchFamily="2" charset="-122"/>
                  <a:ea typeface="黑体" panose="02010609060101010101" pitchFamily="2" charset="-122"/>
                </a:rPr>
                <a:t>优翼教师俱乐部</a:t>
              </a:r>
            </a:p>
          </p:txBody>
        </p:sp>
        <p:pic>
          <p:nvPicPr>
            <p:cNvPr id="19" name="图片 99"/>
            <p:cNvPicPr/>
            <p:nvPr userDrawn="1"/>
          </p:nvPicPr>
          <p:blipFill>
            <a:blip r:embed="rId5">
              <a:clrChange>
                <a:clrFrom>
                  <a:srgbClr val="FFFFFF">
                    <a:alpha val="100000"/>
                  </a:srgbClr>
                </a:clrFrom>
                <a:clrTo>
                  <a:srgbClr val="FFFFFF">
                    <a:alpha val="100000"/>
                    <a:alpha val="0"/>
                  </a:srgbClr>
                </a:clrTo>
              </a:clrChange>
            </a:blip>
            <a:stretch>
              <a:fillRect/>
            </a:stretch>
          </p:blipFill>
          <p:spPr>
            <a:xfrm>
              <a:off x="7559" y="8008"/>
              <a:ext cx="1653" cy="1630"/>
            </a:xfrm>
            <a:prstGeom prst="rect">
              <a:avLst/>
            </a:prstGeom>
            <a:noFill/>
            <a:ln w="9525">
              <a:noFill/>
            </a:ln>
          </p:spPr>
        </p:pic>
      </p:grpSp>
      <p:sp>
        <p:nvSpPr>
          <p:cNvPr id="22" name="矩形: 圆角 21"/>
          <p:cNvSpPr/>
          <p:nvPr userDrawn="1"/>
        </p:nvSpPr>
        <p:spPr>
          <a:xfrm>
            <a:off x="1758000" y="1851904"/>
            <a:ext cx="8676000" cy="2232000"/>
          </a:xfrm>
          <a:prstGeom prst="roundRect">
            <a:avLst>
              <a:gd name="adj" fmla="val 7149"/>
            </a:avLst>
          </a:prstGeom>
          <a:noFill/>
          <a:ln w="19050">
            <a:solidFill>
              <a:srgbClr val="A1E386"/>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4" name="图片 23" descr="2021秋新领程科学封面"/>
          <p:cNvPicPr>
            <a:picLocks noChangeAspect="1"/>
          </p:cNvPicPr>
          <p:nvPr userDrawn="1"/>
        </p:nvPicPr>
        <p:blipFill>
          <a:blip r:embed="rId6"/>
          <a:stretch>
            <a:fillRect/>
          </a:stretch>
        </p:blipFill>
        <p:spPr>
          <a:xfrm>
            <a:off x="7377431" y="3146454"/>
            <a:ext cx="4611168" cy="3276602"/>
          </a:xfrm>
          <a:prstGeom prst="rect">
            <a:avLst/>
          </a:prstGeom>
        </p:spPr>
      </p:pic>
      <p:sp>
        <p:nvSpPr>
          <p:cNvPr id="26" name="椭圆 25"/>
          <p:cNvSpPr/>
          <p:nvPr userDrawn="1"/>
        </p:nvSpPr>
        <p:spPr>
          <a:xfrm>
            <a:off x="10928282" y="1200025"/>
            <a:ext cx="456110" cy="45611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userDrawn="1"/>
        </p:nvSpPr>
        <p:spPr>
          <a:xfrm>
            <a:off x="217046" y="4030005"/>
            <a:ext cx="777615" cy="777615"/>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userDrawn="1"/>
        </p:nvSpPr>
        <p:spPr>
          <a:xfrm rot="6815108">
            <a:off x="981537" y="1283905"/>
            <a:ext cx="499483" cy="578684"/>
          </a:xfrm>
          <a:prstGeom prst="triangle">
            <a:avLst/>
          </a:prstGeom>
          <a:solidFill>
            <a:srgbClr val="FEE74F"/>
          </a:solidFill>
          <a:ln w="44450" cmpd="sng">
            <a:no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等腰三角形 28"/>
          <p:cNvSpPr/>
          <p:nvPr userDrawn="1"/>
        </p:nvSpPr>
        <p:spPr>
          <a:xfrm rot="3101727">
            <a:off x="1078104" y="1733431"/>
            <a:ext cx="283091" cy="438155"/>
          </a:xfrm>
          <a:prstGeom prst="triangle">
            <a:avLst/>
          </a:prstGeom>
          <a:solidFill>
            <a:srgbClr val="FEE74F"/>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p:cNvSpPr/>
          <p:nvPr userDrawn="1"/>
        </p:nvSpPr>
        <p:spPr>
          <a:xfrm rot="10569899">
            <a:off x="1452084" y="1183144"/>
            <a:ext cx="283091" cy="438155"/>
          </a:xfrm>
          <a:prstGeom prst="triangle">
            <a:avLst/>
          </a:prstGeom>
          <a:solidFill>
            <a:srgbClr val="FEE74F"/>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星形: 五角 30"/>
          <p:cNvSpPr/>
          <p:nvPr userDrawn="1"/>
        </p:nvSpPr>
        <p:spPr>
          <a:xfrm rot="20750653">
            <a:off x="4040174" y="1228598"/>
            <a:ext cx="288000" cy="306736"/>
          </a:xfrm>
          <a:prstGeom prst="star5">
            <a:avLst/>
          </a:prstGeom>
          <a:solidFill>
            <a:srgbClr val="FEE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星形: 五角 31"/>
          <p:cNvSpPr/>
          <p:nvPr userDrawn="1"/>
        </p:nvSpPr>
        <p:spPr>
          <a:xfrm>
            <a:off x="5866130" y="4747845"/>
            <a:ext cx="229869" cy="244823"/>
          </a:xfrm>
          <a:prstGeom prst="star5">
            <a:avLst/>
          </a:prstGeom>
          <a:solidFill>
            <a:srgbClr val="FEE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星形: 五角 32"/>
          <p:cNvSpPr/>
          <p:nvPr userDrawn="1"/>
        </p:nvSpPr>
        <p:spPr>
          <a:xfrm rot="617673">
            <a:off x="1791856" y="4605543"/>
            <a:ext cx="229869" cy="244823"/>
          </a:xfrm>
          <a:prstGeom prst="star5">
            <a:avLst/>
          </a:prstGeom>
          <a:solidFill>
            <a:srgbClr val="FEE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2" name="íṥḻíḑé"/>
          <p:cNvSpPr/>
          <p:nvPr userDrawn="1"/>
        </p:nvSpPr>
        <p:spPr>
          <a:xfrm rot="10800000">
            <a:off x="1480456" y="5488227"/>
            <a:ext cx="3408495" cy="1369771"/>
          </a:xfrm>
          <a:custGeom>
            <a:avLst/>
            <a:gdLst>
              <a:gd name="connsiteX0" fmla="*/ 0 w 2564301"/>
              <a:gd name="connsiteY0" fmla="*/ 0 h 1030515"/>
              <a:gd name="connsiteX1" fmla="*/ 2564301 w 2564301"/>
              <a:gd name="connsiteY1" fmla="*/ 0 h 1030515"/>
              <a:gd name="connsiteX2" fmla="*/ 2536639 w 2564301"/>
              <a:gd name="connsiteY2" fmla="*/ 107580 h 1030515"/>
              <a:gd name="connsiteX3" fmla="*/ 1282150 w 2564301"/>
              <a:gd name="connsiteY3" fmla="*/ 1030515 h 1030515"/>
              <a:gd name="connsiteX4" fmla="*/ 27662 w 2564301"/>
              <a:gd name="connsiteY4" fmla="*/ 107580 h 1030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301" h="1030515">
                <a:moveTo>
                  <a:pt x="0" y="0"/>
                </a:moveTo>
                <a:lnTo>
                  <a:pt x="2564301" y="0"/>
                </a:lnTo>
                <a:lnTo>
                  <a:pt x="2536639" y="107580"/>
                </a:lnTo>
                <a:cubicBezTo>
                  <a:pt x="2370330" y="642282"/>
                  <a:pt x="1871578" y="1030515"/>
                  <a:pt x="1282150" y="1030515"/>
                </a:cubicBezTo>
                <a:cubicBezTo>
                  <a:pt x="692722" y="1030515"/>
                  <a:pt x="193971" y="642282"/>
                  <a:pt x="27662" y="107580"/>
                </a:cubicBezTo>
                <a:close/>
              </a:path>
            </a:pathLst>
          </a:custGeom>
          <a:solidFill>
            <a:schemeClr val="accent2">
              <a:alpha val="9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endParaRPr>
          </a:p>
        </p:txBody>
      </p:sp>
      <p:sp>
        <p:nvSpPr>
          <p:cNvPr id="33" name="ïṡḷïḍe"/>
          <p:cNvSpPr/>
          <p:nvPr userDrawn="1"/>
        </p:nvSpPr>
        <p:spPr>
          <a:xfrm>
            <a:off x="4086165" y="1"/>
            <a:ext cx="2564301" cy="1030515"/>
          </a:xfrm>
          <a:custGeom>
            <a:avLst/>
            <a:gdLst>
              <a:gd name="connsiteX0" fmla="*/ 0 w 2564301"/>
              <a:gd name="connsiteY0" fmla="*/ 0 h 1030515"/>
              <a:gd name="connsiteX1" fmla="*/ 2564301 w 2564301"/>
              <a:gd name="connsiteY1" fmla="*/ 0 h 1030515"/>
              <a:gd name="connsiteX2" fmla="*/ 2536639 w 2564301"/>
              <a:gd name="connsiteY2" fmla="*/ 107580 h 1030515"/>
              <a:gd name="connsiteX3" fmla="*/ 1282150 w 2564301"/>
              <a:gd name="connsiteY3" fmla="*/ 1030515 h 1030515"/>
              <a:gd name="connsiteX4" fmla="*/ 27662 w 2564301"/>
              <a:gd name="connsiteY4" fmla="*/ 107580 h 1030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301" h="1030515">
                <a:moveTo>
                  <a:pt x="0" y="0"/>
                </a:moveTo>
                <a:lnTo>
                  <a:pt x="2564301" y="0"/>
                </a:lnTo>
                <a:lnTo>
                  <a:pt x="2536639" y="107580"/>
                </a:lnTo>
                <a:cubicBezTo>
                  <a:pt x="2370330" y="642282"/>
                  <a:pt x="1871578" y="1030515"/>
                  <a:pt x="1282150" y="1030515"/>
                </a:cubicBezTo>
                <a:cubicBezTo>
                  <a:pt x="692722" y="1030515"/>
                  <a:pt x="193971" y="642282"/>
                  <a:pt x="27662" y="107580"/>
                </a:cubicBezTo>
                <a:close/>
              </a:path>
            </a:pathLst>
          </a:custGeom>
          <a:solidFill>
            <a:srgbClr val="FFFFFF">
              <a:alpha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endParaRPr>
          </a:p>
        </p:txBody>
      </p:sp>
      <p:sp>
        <p:nvSpPr>
          <p:cNvPr id="34" name="矩形: 圆角 33"/>
          <p:cNvSpPr/>
          <p:nvPr userDrawn="1"/>
        </p:nvSpPr>
        <p:spPr>
          <a:xfrm>
            <a:off x="187708" y="178540"/>
            <a:ext cx="11816584" cy="6500921"/>
          </a:xfrm>
          <a:prstGeom prst="roundRect">
            <a:avLst>
              <a:gd name="adj" fmla="val 2884"/>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等线" panose="02010600030101010101" charset="-122"/>
              <a:ea typeface="等线" panose="02010600030101010101" charset="-122"/>
              <a:cs typeface="+mn-cs"/>
            </a:endParaRPr>
          </a:p>
        </p:txBody>
      </p:sp>
      <p:sp>
        <p:nvSpPr>
          <p:cNvPr id="35" name="椭圆 34"/>
          <p:cNvSpPr/>
          <p:nvPr userDrawn="1"/>
        </p:nvSpPr>
        <p:spPr>
          <a:xfrm>
            <a:off x="11903609" y="515258"/>
            <a:ext cx="576781" cy="576781"/>
          </a:xfrm>
          <a:prstGeom prst="ellipse">
            <a:avLst/>
          </a:prstGeom>
          <a:noFill/>
          <a:ln w="254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36" name="椭圆 35"/>
          <p:cNvSpPr/>
          <p:nvPr userDrawn="1"/>
        </p:nvSpPr>
        <p:spPr>
          <a:xfrm>
            <a:off x="-647057" y="5488227"/>
            <a:ext cx="777615" cy="777615"/>
          </a:xfrm>
          <a:prstGeom prst="ellipse">
            <a:avLst/>
          </a:prstGeom>
          <a:noFill/>
          <a:ln w="254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37" name="椭圆 36"/>
          <p:cNvSpPr/>
          <p:nvPr userDrawn="1"/>
        </p:nvSpPr>
        <p:spPr>
          <a:xfrm flipH="1">
            <a:off x="508678" y="-381964"/>
            <a:ext cx="1073552" cy="1073552"/>
          </a:xfrm>
          <a:prstGeom prst="ellipse">
            <a:avLst/>
          </a:prstGeom>
          <a:noFill/>
          <a:ln w="6032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grpSp>
        <p:nvGrpSpPr>
          <p:cNvPr id="38" name="组合 37"/>
          <p:cNvGrpSpPr/>
          <p:nvPr userDrawn="1"/>
        </p:nvGrpSpPr>
        <p:grpSpPr>
          <a:xfrm>
            <a:off x="59226" y="783894"/>
            <a:ext cx="72000" cy="694663"/>
            <a:chOff x="4158165" y="-1614116"/>
            <a:chExt cx="72000" cy="694663"/>
          </a:xfrm>
        </p:grpSpPr>
        <p:sp>
          <p:nvSpPr>
            <p:cNvPr id="39" name="椭圆 38"/>
            <p:cNvSpPr/>
            <p:nvPr userDrawn="1"/>
          </p:nvSpPr>
          <p:spPr>
            <a:xfrm rot="5400000">
              <a:off x="4158165" y="-1458450"/>
              <a:ext cx="72000" cy="72000"/>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40" name="椭圆 39"/>
            <p:cNvSpPr/>
            <p:nvPr userDrawn="1"/>
          </p:nvSpPr>
          <p:spPr>
            <a:xfrm rot="5400000">
              <a:off x="4158165" y="-1614116"/>
              <a:ext cx="72000" cy="72000"/>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41" name="椭圆 40"/>
            <p:cNvSpPr/>
            <p:nvPr userDrawn="1"/>
          </p:nvSpPr>
          <p:spPr>
            <a:xfrm rot="5400000">
              <a:off x="4158165" y="-1302784"/>
              <a:ext cx="72000" cy="72000"/>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42" name="椭圆 41"/>
            <p:cNvSpPr/>
            <p:nvPr userDrawn="1"/>
          </p:nvSpPr>
          <p:spPr>
            <a:xfrm rot="5400000">
              <a:off x="4158165" y="-1147118"/>
              <a:ext cx="72000" cy="72000"/>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43" name="椭圆 42"/>
            <p:cNvSpPr/>
            <p:nvPr userDrawn="1"/>
          </p:nvSpPr>
          <p:spPr>
            <a:xfrm rot="5400000">
              <a:off x="4158165" y="-991453"/>
              <a:ext cx="72000" cy="72000"/>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grpSp>
      <p:sp>
        <p:nvSpPr>
          <p:cNvPr id="44" name="椭圆 43"/>
          <p:cNvSpPr/>
          <p:nvPr userDrawn="1"/>
        </p:nvSpPr>
        <p:spPr>
          <a:xfrm>
            <a:off x="11160941" y="6703189"/>
            <a:ext cx="536776" cy="536776"/>
          </a:xfrm>
          <a:prstGeom prst="ellipse">
            <a:avLst/>
          </a:prstGeom>
          <a:noFill/>
          <a:ln w="3492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pic>
        <p:nvPicPr>
          <p:cNvPr id="45" name="图片 44" descr="21春新领程LOGO（左）"/>
          <p:cNvPicPr>
            <a:picLocks noChangeAspect="1"/>
          </p:cNvPicPr>
          <p:nvPr userDrawn="1"/>
        </p:nvPicPr>
        <p:blipFill>
          <a:blip r:embed="rId2"/>
          <a:stretch>
            <a:fillRect/>
          </a:stretch>
        </p:blipFill>
        <p:spPr>
          <a:xfrm>
            <a:off x="10398284" y="519630"/>
            <a:ext cx="1431925" cy="455930"/>
          </a:xfrm>
          <a:prstGeom prst="rect">
            <a:avLst/>
          </a:prstGeom>
        </p:spPr>
      </p:pic>
      <p:sp>
        <p:nvSpPr>
          <p:cNvPr id="56" name="矩形: 圆角 55"/>
          <p:cNvSpPr/>
          <p:nvPr userDrawn="1"/>
        </p:nvSpPr>
        <p:spPr>
          <a:xfrm>
            <a:off x="264000" y="261000"/>
            <a:ext cx="11664000" cy="6336000"/>
          </a:xfrm>
          <a:prstGeom prst="roundRect">
            <a:avLst>
              <a:gd name="adj" fmla="val 2432"/>
            </a:avLst>
          </a:prstGeom>
          <a:noFill/>
          <a:ln w="19050" cap="flat" cmpd="sng" algn="ctr">
            <a:solidFill>
              <a:srgbClr val="A1E386"/>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9F39688-E45E-42C8-BC0D-7564FC6F76C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5607B42F-C26F-4D0C-9187-000C1D8C790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C42928ED-6211-40AB-85FB-CD0585A1942B}"/>
              </a:ext>
            </a:extLst>
          </p:cNvPr>
          <p:cNvSpPr>
            <a:spLocks noGrp="1"/>
          </p:cNvSpPr>
          <p:nvPr>
            <p:ph type="dt" sz="half" idx="10"/>
          </p:nvPr>
        </p:nvSpPr>
        <p:spPr>
          <a:xfrm>
            <a:off x="838200" y="6356350"/>
            <a:ext cx="2743200" cy="365125"/>
          </a:xfrm>
          <a:prstGeom prst="rect">
            <a:avLst/>
          </a:prstGeom>
        </p:spPr>
        <p:txBody>
          <a:bodyPr/>
          <a:lstStyle/>
          <a:p>
            <a:fld id="{F407B3C3-C54C-4B67-800A-553542151DB0}" type="datetimeFigureOut">
              <a:rPr lang="zh-CN" altLang="en-US" smtClean="0"/>
              <a:t>2022/8/10</a:t>
            </a:fld>
            <a:endParaRPr lang="zh-CN" altLang="en-US"/>
          </a:p>
        </p:txBody>
      </p:sp>
      <p:sp>
        <p:nvSpPr>
          <p:cNvPr id="5" name="页脚占位符 4">
            <a:extLst>
              <a:ext uri="{FF2B5EF4-FFF2-40B4-BE49-F238E27FC236}">
                <a16:creationId xmlns="" xmlns:a16="http://schemas.microsoft.com/office/drawing/2014/main" id="{9BB6690A-1100-4EF4-A18D-B6932CD06C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DD9B32BA-781E-4E3B-A928-91850322ECF6}"/>
              </a:ext>
            </a:extLst>
          </p:cNvPr>
          <p:cNvSpPr>
            <a:spLocks noGrp="1"/>
          </p:cNvSpPr>
          <p:nvPr>
            <p:ph type="sldNum" sz="quarter" idx="12"/>
          </p:nvPr>
        </p:nvSpPr>
        <p:spPr>
          <a:xfrm>
            <a:off x="8610600" y="6356350"/>
            <a:ext cx="2743200" cy="365125"/>
          </a:xfrm>
          <a:prstGeom prst="rect">
            <a:avLst/>
          </a:prstGeom>
        </p:spPr>
        <p:txBody>
          <a:bodyPr/>
          <a:lstStyle/>
          <a:p>
            <a:fld id="{37A44BFD-24BA-4B7F-9634-9CCAF3150FB0}" type="slidenum">
              <a:rPr lang="zh-CN" altLang="en-US" smtClean="0"/>
              <a:t>‹#›</a:t>
            </a:fld>
            <a:endParaRPr lang="zh-CN" altLang="en-US"/>
          </a:p>
        </p:txBody>
      </p:sp>
    </p:spTree>
    <p:extLst>
      <p:ext uri="{BB962C8B-B14F-4D97-AF65-F5344CB8AC3E}">
        <p14:creationId xmlns:p14="http://schemas.microsoft.com/office/powerpoint/2010/main" val="505574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34" name="组合 33"/>
          <p:cNvGrpSpPr/>
          <p:nvPr userDrawn="1"/>
        </p:nvGrpSpPr>
        <p:grpSpPr>
          <a:xfrm>
            <a:off x="204071" y="168275"/>
            <a:ext cx="11759329" cy="6547177"/>
            <a:chOff x="204071" y="168275"/>
            <a:chExt cx="11759329" cy="6547177"/>
          </a:xfrm>
        </p:grpSpPr>
        <p:sp>
          <p:nvSpPr>
            <p:cNvPr id="35" name="文本框 34"/>
            <p:cNvSpPr txBox="1"/>
            <p:nvPr userDrawn="1"/>
          </p:nvSpPr>
          <p:spPr>
            <a:xfrm>
              <a:off x="311402" y="168275"/>
              <a:ext cx="4153535" cy="460375"/>
            </a:xfrm>
            <a:prstGeom prst="rect">
              <a:avLst/>
            </a:prstGeom>
            <a:noFill/>
          </p:spPr>
          <p:txBody>
            <a:bodyPr wrap="square" rtlCol="0">
              <a:spAutoFit/>
            </a:bodyPr>
            <a:lstStyle/>
            <a:p>
              <a:r>
                <a:rPr lang="zh-CN" altLang="en-US" sz="2400" b="1" spc="200" dirty="0">
                  <a:solidFill>
                    <a:schemeClr val="tx1"/>
                  </a:solidFill>
                  <a:latin typeface="楷体" panose="02010609060101010101" charset="-122"/>
                  <a:ea typeface="楷体" panose="02010609060101010101" charset="-122"/>
                </a:rPr>
                <a:t>教科版五年级下册（</a:t>
              </a:r>
              <a:r>
                <a:rPr lang="zh-CN" altLang="en-US" sz="2400" b="1" spc="200" dirty="0">
                  <a:solidFill>
                    <a:srgbClr val="FF0000"/>
                  </a:solidFill>
                  <a:latin typeface="楷体" panose="02010609060101010101" charset="-122"/>
                  <a:ea typeface="楷体" panose="02010609060101010101" charset="-122"/>
                </a:rPr>
                <a:t>最新</a:t>
              </a:r>
              <a:r>
                <a:rPr lang="zh-CN" altLang="en-US" sz="2400" b="1" spc="200" dirty="0">
                  <a:solidFill>
                    <a:schemeClr val="tx1"/>
                  </a:solidFill>
                  <a:latin typeface="楷体" panose="02010609060101010101" charset="-122"/>
                  <a:ea typeface="楷体" panose="02010609060101010101" charset="-122"/>
                </a:rPr>
                <a:t>）</a:t>
              </a:r>
            </a:p>
          </p:txBody>
        </p:sp>
        <p:cxnSp>
          <p:nvCxnSpPr>
            <p:cNvPr id="38" name="直接连接符 37"/>
            <p:cNvCxnSpPr/>
            <p:nvPr userDrawn="1"/>
          </p:nvCxnSpPr>
          <p:spPr>
            <a:xfrm flipV="1">
              <a:off x="381000" y="6556712"/>
              <a:ext cx="4660900" cy="3175"/>
            </a:xfrm>
            <a:prstGeom prst="line">
              <a:avLst/>
            </a:prstGeom>
            <a:solidFill>
              <a:srgbClr val="FFFF99"/>
            </a:solidFill>
            <a:ln w="22225" cap="flat" cmpd="sng" algn="ctr">
              <a:solidFill>
                <a:schemeClr val="tx1"/>
              </a:solidFill>
              <a:prstDash val="solid"/>
              <a:round/>
              <a:headEnd type="none" w="med" len="med"/>
              <a:tailEnd type="none" w="med" len="med"/>
            </a:ln>
          </p:spPr>
        </p:cxnSp>
        <p:cxnSp>
          <p:nvCxnSpPr>
            <p:cNvPr id="39" name="直接连接符 38"/>
            <p:cNvCxnSpPr/>
            <p:nvPr userDrawn="1"/>
          </p:nvCxnSpPr>
          <p:spPr>
            <a:xfrm flipV="1">
              <a:off x="7391400" y="6553537"/>
              <a:ext cx="4572000" cy="3175"/>
            </a:xfrm>
            <a:prstGeom prst="line">
              <a:avLst/>
            </a:prstGeom>
            <a:solidFill>
              <a:srgbClr val="FFFF99"/>
            </a:solidFill>
            <a:ln w="22225" cap="flat" cmpd="sng" algn="ctr">
              <a:solidFill>
                <a:schemeClr val="tx1"/>
              </a:solidFill>
              <a:prstDash val="solid"/>
              <a:round/>
              <a:headEnd type="none" w="med" len="med"/>
              <a:tailEnd type="none" w="med" len="med"/>
            </a:ln>
          </p:spPr>
        </p:cxnSp>
        <p:sp>
          <p:nvSpPr>
            <p:cNvPr id="40" name="文本框 8"/>
            <p:cNvSpPr txBox="1"/>
            <p:nvPr userDrawn="1"/>
          </p:nvSpPr>
          <p:spPr>
            <a:xfrm>
              <a:off x="5056505" y="6347152"/>
              <a:ext cx="2320925" cy="368300"/>
            </a:xfrm>
            <a:prstGeom prst="rect">
              <a:avLst/>
            </a:prstGeom>
            <a:noFill/>
            <a:ln w="9525">
              <a:noFill/>
            </a:ln>
          </p:spPr>
          <p:txBody>
            <a:bodyPr>
              <a:spAutoFit/>
            </a:bodyPr>
            <a:lstStyle/>
            <a:p>
              <a:pPr marL="0" marR="0" lvl="0" indent="0" algn="dist"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8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Ebrima" panose="02000000000000000000" charset="0"/>
                </a:rPr>
                <a:t>www.youyi100.com</a:t>
              </a:r>
            </a:p>
          </p:txBody>
        </p:sp>
        <p:cxnSp>
          <p:nvCxnSpPr>
            <p:cNvPr id="41" name="直接连接符 40"/>
            <p:cNvCxnSpPr/>
            <p:nvPr userDrawn="1"/>
          </p:nvCxnSpPr>
          <p:spPr>
            <a:xfrm flipH="1">
              <a:off x="285285" y="634308"/>
              <a:ext cx="39082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椭圆 41"/>
            <p:cNvSpPr/>
            <p:nvPr userDrawn="1"/>
          </p:nvSpPr>
          <p:spPr>
            <a:xfrm flipH="1">
              <a:off x="204071" y="562308"/>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36" name="íṥḻíḑé"/>
          <p:cNvSpPr/>
          <p:nvPr userDrawn="1"/>
        </p:nvSpPr>
        <p:spPr>
          <a:xfrm rot="10800000">
            <a:off x="1480456" y="5488227"/>
            <a:ext cx="3408495" cy="1369771"/>
          </a:xfrm>
          <a:custGeom>
            <a:avLst/>
            <a:gdLst>
              <a:gd name="connsiteX0" fmla="*/ 0 w 2564301"/>
              <a:gd name="connsiteY0" fmla="*/ 0 h 1030515"/>
              <a:gd name="connsiteX1" fmla="*/ 2564301 w 2564301"/>
              <a:gd name="connsiteY1" fmla="*/ 0 h 1030515"/>
              <a:gd name="connsiteX2" fmla="*/ 2536639 w 2564301"/>
              <a:gd name="connsiteY2" fmla="*/ 107580 h 1030515"/>
              <a:gd name="connsiteX3" fmla="*/ 1282150 w 2564301"/>
              <a:gd name="connsiteY3" fmla="*/ 1030515 h 1030515"/>
              <a:gd name="connsiteX4" fmla="*/ 27662 w 2564301"/>
              <a:gd name="connsiteY4" fmla="*/ 107580 h 1030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301" h="1030515">
                <a:moveTo>
                  <a:pt x="0" y="0"/>
                </a:moveTo>
                <a:lnTo>
                  <a:pt x="2564301" y="0"/>
                </a:lnTo>
                <a:lnTo>
                  <a:pt x="2536639" y="107580"/>
                </a:lnTo>
                <a:cubicBezTo>
                  <a:pt x="2370330" y="642282"/>
                  <a:pt x="1871578" y="1030515"/>
                  <a:pt x="1282150" y="1030515"/>
                </a:cubicBezTo>
                <a:cubicBezTo>
                  <a:pt x="692722" y="1030515"/>
                  <a:pt x="193971" y="642282"/>
                  <a:pt x="27662" y="107580"/>
                </a:cubicBezTo>
                <a:close/>
              </a:path>
            </a:pathLst>
          </a:custGeom>
          <a:solidFill>
            <a:schemeClr val="accent4">
              <a:lumMod val="60000"/>
              <a:lumOff val="40000"/>
              <a:alpha val="4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endParaRPr>
          </a:p>
        </p:txBody>
      </p:sp>
      <p:sp>
        <p:nvSpPr>
          <p:cNvPr id="37" name="ïṡḷïḍe"/>
          <p:cNvSpPr/>
          <p:nvPr userDrawn="1"/>
        </p:nvSpPr>
        <p:spPr>
          <a:xfrm>
            <a:off x="4086165" y="1"/>
            <a:ext cx="2564301" cy="1030515"/>
          </a:xfrm>
          <a:custGeom>
            <a:avLst/>
            <a:gdLst>
              <a:gd name="connsiteX0" fmla="*/ 0 w 2564301"/>
              <a:gd name="connsiteY0" fmla="*/ 0 h 1030515"/>
              <a:gd name="connsiteX1" fmla="*/ 2564301 w 2564301"/>
              <a:gd name="connsiteY1" fmla="*/ 0 h 1030515"/>
              <a:gd name="connsiteX2" fmla="*/ 2536639 w 2564301"/>
              <a:gd name="connsiteY2" fmla="*/ 107580 h 1030515"/>
              <a:gd name="connsiteX3" fmla="*/ 1282150 w 2564301"/>
              <a:gd name="connsiteY3" fmla="*/ 1030515 h 1030515"/>
              <a:gd name="connsiteX4" fmla="*/ 27662 w 2564301"/>
              <a:gd name="connsiteY4" fmla="*/ 107580 h 1030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301" h="1030515">
                <a:moveTo>
                  <a:pt x="0" y="0"/>
                </a:moveTo>
                <a:lnTo>
                  <a:pt x="2564301" y="0"/>
                </a:lnTo>
                <a:lnTo>
                  <a:pt x="2536639" y="107580"/>
                </a:lnTo>
                <a:cubicBezTo>
                  <a:pt x="2370330" y="642282"/>
                  <a:pt x="1871578" y="1030515"/>
                  <a:pt x="1282150" y="1030515"/>
                </a:cubicBezTo>
                <a:cubicBezTo>
                  <a:pt x="692722" y="1030515"/>
                  <a:pt x="193971" y="642282"/>
                  <a:pt x="27662" y="107580"/>
                </a:cubicBezTo>
                <a:close/>
              </a:path>
            </a:pathLst>
          </a:custGeom>
          <a:solidFill>
            <a:schemeClr val="bg1">
              <a:alpha val="35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endParaRPr>
          </a:p>
        </p:txBody>
      </p:sp>
      <p:sp>
        <p:nvSpPr>
          <p:cNvPr id="8" name="矩形: 圆角 7"/>
          <p:cNvSpPr/>
          <p:nvPr userDrawn="1"/>
        </p:nvSpPr>
        <p:spPr>
          <a:xfrm>
            <a:off x="1674826" y="1776805"/>
            <a:ext cx="8842348" cy="2387563"/>
          </a:xfrm>
          <a:prstGeom prst="roundRect">
            <a:avLst>
              <a:gd name="adj" fmla="val 80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21春新领程LOGO"/>
          <p:cNvPicPr>
            <a:picLocks noChangeAspect="1"/>
          </p:cNvPicPr>
          <p:nvPr userDrawn="1"/>
        </p:nvPicPr>
        <p:blipFill>
          <a:blip r:embed="rId2"/>
          <a:stretch>
            <a:fillRect/>
          </a:stretch>
        </p:blipFill>
        <p:spPr>
          <a:xfrm>
            <a:off x="9771568" y="168284"/>
            <a:ext cx="2228215" cy="563909"/>
          </a:xfrm>
          <a:prstGeom prst="rect">
            <a:avLst/>
          </a:prstGeom>
        </p:spPr>
      </p:pic>
      <p:pic>
        <p:nvPicPr>
          <p:cNvPr id="14" name="图片 13" descr="428d95e7e6fcffbba939265c4b52ee49"/>
          <p:cNvPicPr>
            <a:picLocks noChangeAspect="1"/>
          </p:cNvPicPr>
          <p:nvPr userDrawn="1"/>
        </p:nvPicPr>
        <p:blipFill>
          <a:blip r:embed="rId3"/>
          <a:srcRect l="23967" r="35147"/>
          <a:stretch>
            <a:fillRect/>
          </a:stretch>
        </p:blipFill>
        <p:spPr>
          <a:xfrm>
            <a:off x="3180024" y="5637218"/>
            <a:ext cx="862330" cy="842688"/>
          </a:xfrm>
          <a:prstGeom prst="rect">
            <a:avLst/>
          </a:prstGeom>
          <a:noFill/>
          <a:ln w="9525">
            <a:noFill/>
          </a:ln>
        </p:spPr>
      </p:pic>
      <p:grpSp>
        <p:nvGrpSpPr>
          <p:cNvPr id="15" name="组合 14"/>
          <p:cNvGrpSpPr/>
          <p:nvPr userDrawn="1"/>
        </p:nvGrpSpPr>
        <p:grpSpPr>
          <a:xfrm>
            <a:off x="370802" y="5105732"/>
            <a:ext cx="3021330" cy="1357630"/>
            <a:chOff x="5199" y="8008"/>
            <a:chExt cx="4758" cy="2138"/>
          </a:xfrm>
        </p:grpSpPr>
        <p:pic>
          <p:nvPicPr>
            <p:cNvPr id="16" name="图片 15"/>
            <p:cNvPicPr>
              <a:picLocks noChangeAspect="1"/>
            </p:cNvPicPr>
            <p:nvPr userDrawn="1"/>
          </p:nvPicPr>
          <p:blipFill>
            <a:blip r:embed="rId4">
              <a:clrChange>
                <a:clrFrom>
                  <a:srgbClr val="FFFFFF">
                    <a:alpha val="100000"/>
                  </a:srgbClr>
                </a:clrFrom>
                <a:clrTo>
                  <a:srgbClr val="FFFFFF">
                    <a:alpha val="100000"/>
                    <a:alpha val="0"/>
                  </a:srgbClr>
                </a:clrTo>
              </a:clrChange>
            </a:blip>
            <a:stretch>
              <a:fillRect/>
            </a:stretch>
          </p:blipFill>
          <p:spPr>
            <a:xfrm>
              <a:off x="5293" y="8008"/>
              <a:ext cx="1539" cy="1558"/>
            </a:xfrm>
            <a:prstGeom prst="rect">
              <a:avLst/>
            </a:prstGeom>
          </p:spPr>
        </p:pic>
        <p:sp>
          <p:nvSpPr>
            <p:cNvPr id="17" name="文本框 16"/>
            <p:cNvSpPr txBox="1"/>
            <p:nvPr userDrawn="1"/>
          </p:nvSpPr>
          <p:spPr>
            <a:xfrm>
              <a:off x="5199" y="9566"/>
              <a:ext cx="1728" cy="580"/>
            </a:xfrm>
            <a:prstGeom prst="rect">
              <a:avLst/>
            </a:prstGeom>
            <a:noFill/>
          </p:spPr>
          <p:txBody>
            <a:bodyPr wrap="none" rtlCol="0">
              <a:spAutoFit/>
            </a:bodyPr>
            <a:lstStyle/>
            <a:p>
              <a:r>
                <a:rPr lang="zh-CN" altLang="en-US" sz="1800">
                  <a:latin typeface="黑体" panose="02010609060101010101" pitchFamily="2" charset="-122"/>
                  <a:ea typeface="黑体" panose="02010609060101010101" pitchFamily="2" charset="-122"/>
                </a:rPr>
                <a:t>实验演示</a:t>
              </a:r>
            </a:p>
          </p:txBody>
        </p:sp>
        <p:sp>
          <p:nvSpPr>
            <p:cNvPr id="18" name="文本框 25"/>
            <p:cNvSpPr txBox="1"/>
            <p:nvPr userDrawn="1"/>
          </p:nvSpPr>
          <p:spPr>
            <a:xfrm>
              <a:off x="6991" y="9566"/>
              <a:ext cx="2967" cy="580"/>
            </a:xfrm>
            <a:prstGeom prst="rect">
              <a:avLst/>
            </a:prstGeom>
            <a:noFill/>
            <a:ln w="9525">
              <a:noFill/>
            </a:ln>
          </p:spPr>
          <p:txBody>
            <a:bodyPr wrap="square" anchor="t">
              <a:spAutoFit/>
            </a:bodyPr>
            <a:lstStyle/>
            <a:p>
              <a:r>
                <a:rPr lang="zh-CN" altLang="en-US" dirty="0">
                  <a:latin typeface="黑体" panose="02010609060101010101" pitchFamily="2" charset="-122"/>
                  <a:ea typeface="黑体" panose="02010609060101010101" pitchFamily="2" charset="-122"/>
                </a:rPr>
                <a:t>优翼教师俱乐部</a:t>
              </a:r>
            </a:p>
          </p:txBody>
        </p:sp>
        <p:pic>
          <p:nvPicPr>
            <p:cNvPr id="19" name="图片 99"/>
            <p:cNvPicPr/>
            <p:nvPr userDrawn="1"/>
          </p:nvPicPr>
          <p:blipFill>
            <a:blip r:embed="rId5">
              <a:clrChange>
                <a:clrFrom>
                  <a:srgbClr val="FFFFFF">
                    <a:alpha val="100000"/>
                  </a:srgbClr>
                </a:clrFrom>
                <a:clrTo>
                  <a:srgbClr val="FFFFFF">
                    <a:alpha val="100000"/>
                    <a:alpha val="0"/>
                  </a:srgbClr>
                </a:clrTo>
              </a:clrChange>
            </a:blip>
            <a:stretch>
              <a:fillRect/>
            </a:stretch>
          </p:blipFill>
          <p:spPr>
            <a:xfrm>
              <a:off x="7559" y="8008"/>
              <a:ext cx="1653" cy="1630"/>
            </a:xfrm>
            <a:prstGeom prst="rect">
              <a:avLst/>
            </a:prstGeom>
            <a:noFill/>
            <a:ln w="9525">
              <a:noFill/>
            </a:ln>
          </p:spPr>
        </p:pic>
      </p:grpSp>
      <p:sp>
        <p:nvSpPr>
          <p:cNvPr id="22" name="矩形: 圆角 21"/>
          <p:cNvSpPr/>
          <p:nvPr userDrawn="1"/>
        </p:nvSpPr>
        <p:spPr>
          <a:xfrm>
            <a:off x="1758000" y="1851904"/>
            <a:ext cx="8676000" cy="2232000"/>
          </a:xfrm>
          <a:prstGeom prst="roundRect">
            <a:avLst>
              <a:gd name="adj" fmla="val 7149"/>
            </a:avLst>
          </a:prstGeom>
          <a:noFill/>
          <a:ln w="19050">
            <a:solidFill>
              <a:srgbClr val="FFE4B5"/>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4" name="图片 23" descr="2021秋新领程科学封面"/>
          <p:cNvPicPr>
            <a:picLocks noChangeAspect="1"/>
          </p:cNvPicPr>
          <p:nvPr userDrawn="1"/>
        </p:nvPicPr>
        <p:blipFill>
          <a:blip r:embed="rId6"/>
          <a:stretch>
            <a:fillRect/>
          </a:stretch>
        </p:blipFill>
        <p:spPr>
          <a:xfrm>
            <a:off x="7377431" y="3146454"/>
            <a:ext cx="4611168" cy="3276602"/>
          </a:xfrm>
          <a:prstGeom prst="rect">
            <a:avLst/>
          </a:prstGeom>
        </p:spPr>
      </p:pic>
      <p:sp>
        <p:nvSpPr>
          <p:cNvPr id="26" name="椭圆 25"/>
          <p:cNvSpPr/>
          <p:nvPr userDrawn="1"/>
        </p:nvSpPr>
        <p:spPr>
          <a:xfrm>
            <a:off x="10928282" y="1200025"/>
            <a:ext cx="456110" cy="45611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userDrawn="1"/>
        </p:nvSpPr>
        <p:spPr>
          <a:xfrm>
            <a:off x="217046" y="4030005"/>
            <a:ext cx="777615" cy="777615"/>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userDrawn="1"/>
        </p:nvSpPr>
        <p:spPr>
          <a:xfrm rot="6815108">
            <a:off x="981537" y="1283905"/>
            <a:ext cx="499483" cy="578684"/>
          </a:xfrm>
          <a:prstGeom prst="triangle">
            <a:avLst/>
          </a:prstGeom>
          <a:solidFill>
            <a:srgbClr val="FEE74F"/>
          </a:solidFill>
          <a:ln w="44450" cmpd="sng">
            <a:no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等腰三角形 28"/>
          <p:cNvSpPr/>
          <p:nvPr userDrawn="1"/>
        </p:nvSpPr>
        <p:spPr>
          <a:xfrm rot="3101727">
            <a:off x="1078104" y="1733431"/>
            <a:ext cx="283091" cy="438155"/>
          </a:xfrm>
          <a:prstGeom prst="triangle">
            <a:avLst/>
          </a:prstGeom>
          <a:solidFill>
            <a:srgbClr val="FEE74F"/>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p:cNvSpPr/>
          <p:nvPr userDrawn="1"/>
        </p:nvSpPr>
        <p:spPr>
          <a:xfrm rot="10569899">
            <a:off x="1452084" y="1183144"/>
            <a:ext cx="283091" cy="438155"/>
          </a:xfrm>
          <a:prstGeom prst="triangle">
            <a:avLst/>
          </a:prstGeom>
          <a:solidFill>
            <a:srgbClr val="FEE74F"/>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星形: 五角 30"/>
          <p:cNvSpPr/>
          <p:nvPr userDrawn="1"/>
        </p:nvSpPr>
        <p:spPr>
          <a:xfrm rot="20750653">
            <a:off x="4040174" y="1228598"/>
            <a:ext cx="288000" cy="306736"/>
          </a:xfrm>
          <a:prstGeom prst="star5">
            <a:avLst/>
          </a:prstGeom>
          <a:solidFill>
            <a:srgbClr val="FEE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星形: 五角 31"/>
          <p:cNvSpPr/>
          <p:nvPr userDrawn="1"/>
        </p:nvSpPr>
        <p:spPr>
          <a:xfrm>
            <a:off x="5866130" y="4747845"/>
            <a:ext cx="229869" cy="244823"/>
          </a:xfrm>
          <a:prstGeom prst="star5">
            <a:avLst/>
          </a:prstGeom>
          <a:solidFill>
            <a:srgbClr val="FEE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星形: 五角 32"/>
          <p:cNvSpPr/>
          <p:nvPr userDrawn="1"/>
        </p:nvSpPr>
        <p:spPr>
          <a:xfrm rot="617673">
            <a:off x="1791856" y="4605543"/>
            <a:ext cx="229869" cy="244823"/>
          </a:xfrm>
          <a:prstGeom prst="star5">
            <a:avLst/>
          </a:prstGeom>
          <a:solidFill>
            <a:srgbClr val="FEE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7" name="íṥḻíḑé"/>
          <p:cNvSpPr/>
          <p:nvPr userDrawn="1"/>
        </p:nvSpPr>
        <p:spPr>
          <a:xfrm rot="10800000">
            <a:off x="1480456" y="5488227"/>
            <a:ext cx="3408495" cy="1369771"/>
          </a:xfrm>
          <a:custGeom>
            <a:avLst/>
            <a:gdLst>
              <a:gd name="connsiteX0" fmla="*/ 0 w 2564301"/>
              <a:gd name="connsiteY0" fmla="*/ 0 h 1030515"/>
              <a:gd name="connsiteX1" fmla="*/ 2564301 w 2564301"/>
              <a:gd name="connsiteY1" fmla="*/ 0 h 1030515"/>
              <a:gd name="connsiteX2" fmla="*/ 2536639 w 2564301"/>
              <a:gd name="connsiteY2" fmla="*/ 107580 h 1030515"/>
              <a:gd name="connsiteX3" fmla="*/ 1282150 w 2564301"/>
              <a:gd name="connsiteY3" fmla="*/ 1030515 h 1030515"/>
              <a:gd name="connsiteX4" fmla="*/ 27662 w 2564301"/>
              <a:gd name="connsiteY4" fmla="*/ 107580 h 1030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301" h="1030515">
                <a:moveTo>
                  <a:pt x="0" y="0"/>
                </a:moveTo>
                <a:lnTo>
                  <a:pt x="2564301" y="0"/>
                </a:lnTo>
                <a:lnTo>
                  <a:pt x="2536639" y="107580"/>
                </a:lnTo>
                <a:cubicBezTo>
                  <a:pt x="2370330" y="642282"/>
                  <a:pt x="1871578" y="1030515"/>
                  <a:pt x="1282150" y="1030515"/>
                </a:cubicBezTo>
                <a:cubicBezTo>
                  <a:pt x="692722" y="1030515"/>
                  <a:pt x="193971" y="642282"/>
                  <a:pt x="27662" y="107580"/>
                </a:cubicBezTo>
                <a:close/>
              </a:path>
            </a:pathLst>
          </a:custGeom>
          <a:solidFill>
            <a:schemeClr val="accent4">
              <a:lumMod val="60000"/>
              <a:lumOff val="40000"/>
              <a:alpha val="4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endParaRPr>
          </a:p>
        </p:txBody>
      </p:sp>
      <p:sp>
        <p:nvSpPr>
          <p:cNvPr id="33" name="ïṡḷïḍe"/>
          <p:cNvSpPr/>
          <p:nvPr userDrawn="1"/>
        </p:nvSpPr>
        <p:spPr>
          <a:xfrm>
            <a:off x="4086165" y="1"/>
            <a:ext cx="2564301" cy="1030515"/>
          </a:xfrm>
          <a:custGeom>
            <a:avLst/>
            <a:gdLst>
              <a:gd name="connsiteX0" fmla="*/ 0 w 2564301"/>
              <a:gd name="connsiteY0" fmla="*/ 0 h 1030515"/>
              <a:gd name="connsiteX1" fmla="*/ 2564301 w 2564301"/>
              <a:gd name="connsiteY1" fmla="*/ 0 h 1030515"/>
              <a:gd name="connsiteX2" fmla="*/ 2536639 w 2564301"/>
              <a:gd name="connsiteY2" fmla="*/ 107580 h 1030515"/>
              <a:gd name="connsiteX3" fmla="*/ 1282150 w 2564301"/>
              <a:gd name="connsiteY3" fmla="*/ 1030515 h 1030515"/>
              <a:gd name="connsiteX4" fmla="*/ 27662 w 2564301"/>
              <a:gd name="connsiteY4" fmla="*/ 107580 h 1030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301" h="1030515">
                <a:moveTo>
                  <a:pt x="0" y="0"/>
                </a:moveTo>
                <a:lnTo>
                  <a:pt x="2564301" y="0"/>
                </a:lnTo>
                <a:lnTo>
                  <a:pt x="2536639" y="107580"/>
                </a:lnTo>
                <a:cubicBezTo>
                  <a:pt x="2370330" y="642282"/>
                  <a:pt x="1871578" y="1030515"/>
                  <a:pt x="1282150" y="1030515"/>
                </a:cubicBezTo>
                <a:cubicBezTo>
                  <a:pt x="692722" y="1030515"/>
                  <a:pt x="193971" y="642282"/>
                  <a:pt x="27662" y="107580"/>
                </a:cubicBezTo>
                <a:close/>
              </a:path>
            </a:pathLst>
          </a:custGeom>
          <a:solidFill>
            <a:srgbClr val="FFFFFF">
              <a:alpha val="5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endParaRPr>
          </a:p>
        </p:txBody>
      </p:sp>
      <p:sp>
        <p:nvSpPr>
          <p:cNvPr id="34" name="矩形: 圆角 33"/>
          <p:cNvSpPr/>
          <p:nvPr userDrawn="1"/>
        </p:nvSpPr>
        <p:spPr>
          <a:xfrm>
            <a:off x="187708" y="178540"/>
            <a:ext cx="11816584" cy="6500921"/>
          </a:xfrm>
          <a:prstGeom prst="roundRect">
            <a:avLst>
              <a:gd name="adj" fmla="val 2884"/>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等线" panose="02010600030101010101" charset="-122"/>
              <a:ea typeface="等线" panose="02010600030101010101" charset="-122"/>
              <a:cs typeface="+mn-cs"/>
            </a:endParaRPr>
          </a:p>
        </p:txBody>
      </p:sp>
      <p:sp>
        <p:nvSpPr>
          <p:cNvPr id="35" name="椭圆 34"/>
          <p:cNvSpPr/>
          <p:nvPr userDrawn="1"/>
        </p:nvSpPr>
        <p:spPr>
          <a:xfrm>
            <a:off x="11903609" y="515258"/>
            <a:ext cx="576781" cy="576781"/>
          </a:xfrm>
          <a:prstGeom prst="ellipse">
            <a:avLst/>
          </a:prstGeom>
          <a:noFill/>
          <a:ln w="254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36" name="椭圆 35"/>
          <p:cNvSpPr/>
          <p:nvPr userDrawn="1"/>
        </p:nvSpPr>
        <p:spPr>
          <a:xfrm>
            <a:off x="-647057" y="5488227"/>
            <a:ext cx="777615" cy="777615"/>
          </a:xfrm>
          <a:prstGeom prst="ellipse">
            <a:avLst/>
          </a:prstGeom>
          <a:noFill/>
          <a:ln w="254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37" name="椭圆 36"/>
          <p:cNvSpPr/>
          <p:nvPr userDrawn="1"/>
        </p:nvSpPr>
        <p:spPr>
          <a:xfrm flipH="1">
            <a:off x="508678" y="-381964"/>
            <a:ext cx="1073552" cy="1073552"/>
          </a:xfrm>
          <a:prstGeom prst="ellipse">
            <a:avLst/>
          </a:prstGeom>
          <a:noFill/>
          <a:ln w="6032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grpSp>
        <p:nvGrpSpPr>
          <p:cNvPr id="38" name="组合 37"/>
          <p:cNvGrpSpPr/>
          <p:nvPr userDrawn="1"/>
        </p:nvGrpSpPr>
        <p:grpSpPr>
          <a:xfrm>
            <a:off x="59226" y="783894"/>
            <a:ext cx="72000" cy="694663"/>
            <a:chOff x="4158165" y="-1614116"/>
            <a:chExt cx="72000" cy="694663"/>
          </a:xfrm>
        </p:grpSpPr>
        <p:sp>
          <p:nvSpPr>
            <p:cNvPr id="39" name="椭圆 38"/>
            <p:cNvSpPr/>
            <p:nvPr userDrawn="1"/>
          </p:nvSpPr>
          <p:spPr>
            <a:xfrm rot="5400000">
              <a:off x="4158165" y="-1458450"/>
              <a:ext cx="72000" cy="72000"/>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40" name="椭圆 39"/>
            <p:cNvSpPr/>
            <p:nvPr userDrawn="1"/>
          </p:nvSpPr>
          <p:spPr>
            <a:xfrm rot="5400000">
              <a:off x="4158165" y="-1614116"/>
              <a:ext cx="72000" cy="72000"/>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41" name="椭圆 40"/>
            <p:cNvSpPr/>
            <p:nvPr userDrawn="1"/>
          </p:nvSpPr>
          <p:spPr>
            <a:xfrm rot="5400000">
              <a:off x="4158165" y="-1302784"/>
              <a:ext cx="72000" cy="72000"/>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42" name="椭圆 41"/>
            <p:cNvSpPr/>
            <p:nvPr userDrawn="1"/>
          </p:nvSpPr>
          <p:spPr>
            <a:xfrm rot="5400000">
              <a:off x="4158165" y="-1147118"/>
              <a:ext cx="72000" cy="72000"/>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43" name="椭圆 42"/>
            <p:cNvSpPr/>
            <p:nvPr userDrawn="1"/>
          </p:nvSpPr>
          <p:spPr>
            <a:xfrm rot="5400000">
              <a:off x="4158165" y="-991453"/>
              <a:ext cx="72000" cy="72000"/>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grpSp>
      <p:sp>
        <p:nvSpPr>
          <p:cNvPr id="44" name="椭圆 43"/>
          <p:cNvSpPr/>
          <p:nvPr userDrawn="1"/>
        </p:nvSpPr>
        <p:spPr>
          <a:xfrm>
            <a:off x="11160941" y="6703189"/>
            <a:ext cx="536776" cy="536776"/>
          </a:xfrm>
          <a:prstGeom prst="ellipse">
            <a:avLst/>
          </a:prstGeom>
          <a:noFill/>
          <a:ln w="3492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pic>
        <p:nvPicPr>
          <p:cNvPr id="45" name="图片 44" descr="21春新领程LOGO（左）"/>
          <p:cNvPicPr>
            <a:picLocks noChangeAspect="1"/>
          </p:cNvPicPr>
          <p:nvPr userDrawn="1"/>
        </p:nvPicPr>
        <p:blipFill>
          <a:blip r:embed="rId2"/>
          <a:stretch>
            <a:fillRect/>
          </a:stretch>
        </p:blipFill>
        <p:spPr>
          <a:xfrm>
            <a:off x="10398284" y="519630"/>
            <a:ext cx="1431925" cy="455930"/>
          </a:xfrm>
          <a:prstGeom prst="rect">
            <a:avLst/>
          </a:prstGeom>
        </p:spPr>
      </p:pic>
      <p:sp>
        <p:nvSpPr>
          <p:cNvPr id="56" name="矩形: 圆角 55"/>
          <p:cNvSpPr/>
          <p:nvPr userDrawn="1"/>
        </p:nvSpPr>
        <p:spPr>
          <a:xfrm>
            <a:off x="264000" y="261000"/>
            <a:ext cx="11664000" cy="6336000"/>
          </a:xfrm>
          <a:prstGeom prst="roundRect">
            <a:avLst>
              <a:gd name="adj" fmla="val 2432"/>
            </a:avLst>
          </a:prstGeom>
          <a:noFill/>
          <a:ln w="19050" cap="flat" cmpd="sng" algn="ctr">
            <a:solidFill>
              <a:srgbClr val="FFE4B5"/>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4"/>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a:blip r:embed="rId2"/>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hemeOverride" Target="../theme/themeOverride10.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15.xml"/><Relationship Id="rId5" Type="http://schemas.openxmlformats.org/officeDocument/2006/relationships/image" Target="../media/image24.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16.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7.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18.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13.jpeg"/><Relationship Id="rId2" Type="http://schemas.openxmlformats.org/officeDocument/2006/relationships/tags" Target="../tags/tag1.xml"/><Relationship Id="rId1" Type="http://schemas.openxmlformats.org/officeDocument/2006/relationships/themeOverride" Target="../theme/themeOverride4.xml"/><Relationship Id="rId6" Type="http://schemas.openxmlformats.org/officeDocument/2006/relationships/image" Target="../media/image12.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8.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A7CF6086-0F62-4272-8630-547F7464EF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84515" y="1386509"/>
            <a:ext cx="7036699" cy="2638762"/>
          </a:xfrm>
          <a:prstGeom prst="rect">
            <a:avLst/>
          </a:prstGeom>
        </p:spPr>
      </p:pic>
      <p:sp>
        <p:nvSpPr>
          <p:cNvPr id="6" name="文本框 5">
            <a:extLst>
              <a:ext uri="{FF2B5EF4-FFF2-40B4-BE49-F238E27FC236}">
                <a16:creationId xmlns="" xmlns:a16="http://schemas.microsoft.com/office/drawing/2014/main" id="{3CFC9DB3-266F-4333-ACFA-40544D068235}"/>
              </a:ext>
            </a:extLst>
          </p:cNvPr>
          <p:cNvSpPr txBox="1"/>
          <p:nvPr/>
        </p:nvSpPr>
        <p:spPr>
          <a:xfrm>
            <a:off x="1018761" y="4025271"/>
            <a:ext cx="10375319" cy="1384995"/>
          </a:xfrm>
          <a:prstGeom prst="rect">
            <a:avLst/>
          </a:prstGeom>
          <a:noFill/>
        </p:spPr>
        <p:txBody>
          <a:bodyPr wrap="square" rtlCol="0">
            <a:spAutoFit/>
          </a:bodyPr>
          <a:lstStyle/>
          <a:p>
            <a:r>
              <a:rPr lang="zh-CN" altLang="en-US" sz="2800" b="1" dirty="0">
                <a:solidFill>
                  <a:srgbClr val="FF0000"/>
                </a:solidFill>
              </a:rPr>
              <a:t>中小学全学科资料    微信扫码关注：名师辅导网</a:t>
            </a:r>
            <a:endParaRPr lang="en-US" altLang="zh-CN" sz="2800" b="1" dirty="0">
              <a:solidFill>
                <a:srgbClr val="FF0000"/>
              </a:solidFill>
            </a:endParaRPr>
          </a:p>
          <a:p>
            <a:r>
              <a:rPr lang="zh-CN" altLang="en-US" sz="2800" b="1" dirty="0">
                <a:solidFill>
                  <a:srgbClr val="FF0000"/>
                </a:solidFill>
              </a:rPr>
              <a:t>语文、数学、英语、物理、化学、地理、生物、历史、政治</a:t>
            </a:r>
            <a:endParaRPr lang="en-US" altLang="zh-CN" sz="2800" b="1" dirty="0">
              <a:solidFill>
                <a:srgbClr val="FF0000"/>
              </a:solidFill>
            </a:endParaRPr>
          </a:p>
          <a:p>
            <a:r>
              <a:rPr lang="zh-CN" altLang="en-US" sz="2800" b="1" dirty="0">
                <a:solidFill>
                  <a:srgbClr val="FF0000"/>
                </a:solidFill>
              </a:rPr>
              <a:t>科学、美术、音乐、体育与健康、道德与法治、信息技术</a:t>
            </a:r>
          </a:p>
        </p:txBody>
      </p:sp>
    </p:spTree>
    <p:extLst>
      <p:ext uri="{BB962C8B-B14F-4D97-AF65-F5344CB8AC3E}">
        <p14:creationId xmlns:p14="http://schemas.microsoft.com/office/powerpoint/2010/main" val="3912378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文本框 3"/>
          <p:cNvSpPr txBox="1"/>
          <p:nvPr/>
        </p:nvSpPr>
        <p:spPr>
          <a:xfrm>
            <a:off x="765175" y="755015"/>
            <a:ext cx="3902075" cy="583565"/>
          </a:xfrm>
          <a:prstGeom prst="rect">
            <a:avLst/>
          </a:prstGeom>
          <a:noFill/>
        </p:spPr>
        <p:txBody>
          <a:bodyPr wrap="square" rtlCol="0">
            <a:spAutoFit/>
          </a:bodyPr>
          <a:lstStyle/>
          <a:p>
            <a:r>
              <a:rPr lang="en-US" altLang="zh-CN" sz="3200"/>
              <a:t>2.</a:t>
            </a:r>
            <a:r>
              <a:rPr lang="zh-CN" altLang="en-US" sz="3200"/>
              <a:t>动物的遗传和变异</a:t>
            </a:r>
          </a:p>
        </p:txBody>
      </p:sp>
      <p:pic>
        <p:nvPicPr>
          <p:cNvPr id="2" name="图片 1" descr="06"/>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6071235" y="1665605"/>
            <a:ext cx="5852160" cy="3526790"/>
          </a:xfrm>
          <a:prstGeom prst="rect">
            <a:avLst/>
          </a:prstGeom>
        </p:spPr>
      </p:pic>
      <p:sp>
        <p:nvSpPr>
          <p:cNvPr id="3" name="文本框 2"/>
          <p:cNvSpPr txBox="1"/>
          <p:nvPr/>
        </p:nvSpPr>
        <p:spPr>
          <a:xfrm>
            <a:off x="1134110" y="2414270"/>
            <a:ext cx="4867275" cy="20300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zh-CN" altLang="en-US" sz="2800"/>
              <a:t>与植物世界一样，正因为有了遗传和变异，自然界才出现了多种多样的动物。</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974090" y="673100"/>
            <a:ext cx="2617470" cy="521970"/>
          </a:xfrm>
          <a:prstGeom prst="rect">
            <a:avLst/>
          </a:prstGeom>
          <a:noFill/>
        </p:spPr>
        <p:txBody>
          <a:bodyPr wrap="square" rtlCol="0">
            <a:spAutoFit/>
          </a:bodyPr>
          <a:lstStyle/>
          <a:p>
            <a:r>
              <a:rPr lang="zh-CN" altLang="en-US" sz="2800"/>
              <a:t>动物的分类：</a:t>
            </a:r>
          </a:p>
        </p:txBody>
      </p:sp>
      <p:graphicFrame>
        <p:nvGraphicFramePr>
          <p:cNvPr id="3" name="表格 2"/>
          <p:cNvGraphicFramePr/>
          <p:nvPr>
            <p:custDataLst>
              <p:tags r:id="rId2"/>
            </p:custDataLst>
          </p:nvPr>
        </p:nvGraphicFramePr>
        <p:xfrm>
          <a:off x="2272030" y="1522730"/>
          <a:ext cx="7647305" cy="4535170"/>
        </p:xfrm>
        <a:graphic>
          <a:graphicData uri="http://schemas.openxmlformats.org/drawingml/2006/table">
            <a:tbl>
              <a:tblPr firstRow="1" bandRow="1">
                <a:tableStyleId>{5C22544A-7EE6-4342-B048-85BDC9FD1C3A}</a:tableStyleId>
              </a:tblPr>
              <a:tblGrid>
                <a:gridCol w="1558925"/>
                <a:gridCol w="6088380"/>
              </a:tblGrid>
              <a:tr h="457200">
                <a:tc>
                  <a:txBody>
                    <a:bodyPr/>
                    <a:lstStyle/>
                    <a:p>
                      <a:pPr algn="ctr">
                        <a:lnSpc>
                          <a:spcPct val="150000"/>
                        </a:lnSpc>
                        <a:buNone/>
                      </a:pPr>
                      <a:r>
                        <a:rPr lang="zh-CN" altLang="en-US" sz="2400" b="0">
                          <a:solidFill>
                            <a:schemeClr val="tx1"/>
                          </a:solidFill>
                          <a:effectLst/>
                        </a:rPr>
                        <a:t>鸟类</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2">
                        <a:lumMod val="40000"/>
                        <a:lumOff val="60000"/>
                      </a:schemeClr>
                    </a:solidFill>
                  </a:tcPr>
                </a:tc>
                <a:tc>
                  <a:txBody>
                    <a:bodyPr/>
                    <a:lstStyle/>
                    <a:p>
                      <a:pPr>
                        <a:lnSpc>
                          <a:spcPct val="150000"/>
                        </a:lnSpc>
                        <a:buNone/>
                      </a:pPr>
                      <a:r>
                        <a:rPr lang="zh-CN" altLang="en-US" sz="2400" b="0">
                          <a:solidFill>
                            <a:schemeClr val="tx1"/>
                          </a:solidFill>
                          <a:effectLst/>
                        </a:rPr>
                        <a:t>卵生；身体上长有羽毛。如：麻雀、企鹅等</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2">
                        <a:lumMod val="40000"/>
                        <a:lumOff val="60000"/>
                      </a:schemeClr>
                    </a:solidFill>
                  </a:tcPr>
                </a:tc>
              </a:tr>
              <a:tr h="381000">
                <a:tc>
                  <a:txBody>
                    <a:bodyPr/>
                    <a:lstStyle/>
                    <a:p>
                      <a:pPr algn="ctr">
                        <a:lnSpc>
                          <a:spcPct val="240000"/>
                        </a:lnSpc>
                        <a:buNone/>
                      </a:pPr>
                      <a:r>
                        <a:rPr lang="zh-CN" altLang="en-US" sz="2400"/>
                        <a:t>哺乳动物</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2">
                        <a:lumMod val="60000"/>
                        <a:lumOff val="40000"/>
                      </a:schemeClr>
                    </a:solidFill>
                  </a:tcPr>
                </a:tc>
                <a:tc>
                  <a:txBody>
                    <a:bodyPr/>
                    <a:lstStyle/>
                    <a:p>
                      <a:pPr>
                        <a:lnSpc>
                          <a:spcPct val="150000"/>
                        </a:lnSpc>
                        <a:buNone/>
                      </a:pPr>
                      <a:r>
                        <a:rPr lang="zh-CN" altLang="en-US" sz="2400"/>
                        <a:t>直接生下小动物，并用乳汁喂养小动物的动物。如：兔子、鲸鱼等。</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2">
                        <a:lumMod val="60000"/>
                        <a:lumOff val="40000"/>
                      </a:schemeClr>
                    </a:solidFill>
                  </a:tcPr>
                </a:tc>
              </a:tr>
              <a:tr h="381000">
                <a:tc>
                  <a:txBody>
                    <a:bodyPr/>
                    <a:lstStyle/>
                    <a:p>
                      <a:pPr algn="ctr">
                        <a:lnSpc>
                          <a:spcPct val="240000"/>
                        </a:lnSpc>
                        <a:buNone/>
                      </a:pPr>
                      <a:r>
                        <a:rPr lang="zh-CN" altLang="en-US" sz="2400"/>
                        <a:t>鱼类</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2">
                        <a:lumMod val="40000"/>
                        <a:lumOff val="60000"/>
                      </a:schemeClr>
                    </a:solidFill>
                  </a:tcPr>
                </a:tc>
                <a:tc>
                  <a:txBody>
                    <a:bodyPr/>
                    <a:lstStyle/>
                    <a:p>
                      <a:pPr>
                        <a:lnSpc>
                          <a:spcPct val="150000"/>
                        </a:lnSpc>
                        <a:buNone/>
                      </a:pPr>
                      <a:r>
                        <a:rPr lang="zh-CN" altLang="en-US" sz="2400"/>
                        <a:t>终身生活在水中，用鳃呼吸。如：鲤鱼、鲨鱼等。</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2">
                        <a:lumMod val="40000"/>
                        <a:lumOff val="60000"/>
                      </a:schemeClr>
                    </a:solidFill>
                  </a:tcPr>
                </a:tc>
              </a:tr>
              <a:tr h="381000">
                <a:tc>
                  <a:txBody>
                    <a:bodyPr/>
                    <a:lstStyle/>
                    <a:p>
                      <a:pPr algn="ctr">
                        <a:lnSpc>
                          <a:spcPct val="240000"/>
                        </a:lnSpc>
                        <a:buNone/>
                      </a:pPr>
                      <a:r>
                        <a:rPr lang="zh-CN" altLang="en-US" sz="2400"/>
                        <a:t>昆虫</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2">
                        <a:lumMod val="60000"/>
                        <a:lumOff val="40000"/>
                      </a:schemeClr>
                    </a:solidFill>
                  </a:tcPr>
                </a:tc>
                <a:tc>
                  <a:txBody>
                    <a:bodyPr/>
                    <a:lstStyle/>
                    <a:p>
                      <a:pPr>
                        <a:lnSpc>
                          <a:spcPct val="150000"/>
                        </a:lnSpc>
                        <a:buNone/>
                      </a:pPr>
                      <a:r>
                        <a:rPr lang="zh-CN" altLang="en-US" sz="2400"/>
                        <a:t>身体分为头、胸、腹三部分，有三对足。如蚂蚁、蝴蝶等。</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2">
                        <a:lumMod val="60000"/>
                        <a:lumOff val="40000"/>
                      </a:schemeClr>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组合 8"/>
          <p:cNvGrpSpPr/>
          <p:nvPr/>
        </p:nvGrpSpPr>
        <p:grpSpPr>
          <a:xfrm>
            <a:off x="781050" y="979170"/>
            <a:ext cx="6957695" cy="3002280"/>
            <a:chOff x="1355" y="1056"/>
            <a:chExt cx="10957" cy="4728"/>
          </a:xfrm>
        </p:grpSpPr>
        <p:pic>
          <p:nvPicPr>
            <p:cNvPr id="5" name="图片 4" descr="05"/>
            <p:cNvPicPr>
              <a:picLocks noChangeAspect="1"/>
            </p:cNvPicPr>
            <p:nvPr/>
          </p:nvPicPr>
          <p:blipFill>
            <a:blip r:embed="rId4"/>
            <a:srcRect l="23991" t="6482" r="23991" b="5636"/>
            <a:stretch>
              <a:fillRect/>
            </a:stretch>
          </p:blipFill>
          <p:spPr>
            <a:xfrm>
              <a:off x="1355" y="1056"/>
              <a:ext cx="4643" cy="4728"/>
            </a:xfrm>
            <a:prstGeom prst="rect">
              <a:avLst/>
            </a:prstGeom>
          </p:spPr>
        </p:pic>
        <p:pic>
          <p:nvPicPr>
            <p:cNvPr id="6" name="图片 5" descr="06"/>
            <p:cNvPicPr>
              <a:picLocks noChangeAspect="1"/>
            </p:cNvPicPr>
            <p:nvPr/>
          </p:nvPicPr>
          <p:blipFill>
            <a:blip r:embed="rId5"/>
            <a:srcRect l="22450" t="4807" r="22450" b="5347"/>
            <a:stretch>
              <a:fillRect/>
            </a:stretch>
          </p:blipFill>
          <p:spPr>
            <a:xfrm>
              <a:off x="7550" y="1056"/>
              <a:ext cx="4763" cy="4681"/>
            </a:xfrm>
            <a:prstGeom prst="rect">
              <a:avLst/>
            </a:prstGeom>
          </p:spPr>
        </p:pic>
        <p:sp>
          <p:nvSpPr>
            <p:cNvPr id="7" name="右箭头 6"/>
            <p:cNvSpPr/>
            <p:nvPr/>
          </p:nvSpPr>
          <p:spPr>
            <a:xfrm>
              <a:off x="5998" y="2769"/>
              <a:ext cx="1552" cy="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descr="06"/>
          <p:cNvPicPr>
            <a:picLocks noChangeAspect="1"/>
          </p:cNvPicPr>
          <p:nvPr/>
        </p:nvPicPr>
        <p:blipFill>
          <a:blip r:embed="rId6">
            <a:clrChange>
              <a:clrFrom>
                <a:srgbClr val="FFFFFF">
                  <a:alpha val="100000"/>
                </a:srgbClr>
              </a:clrFrom>
              <a:clrTo>
                <a:srgbClr val="FFFFFF">
                  <a:alpha val="100000"/>
                  <a:alpha val="0"/>
                </a:srgbClr>
              </a:clrTo>
            </a:clrChange>
          </a:blip>
          <a:srcRect l="11393" t="90" r="10742"/>
          <a:stretch>
            <a:fillRect/>
          </a:stretch>
        </p:blipFill>
        <p:spPr>
          <a:xfrm>
            <a:off x="8161655" y="1153795"/>
            <a:ext cx="3218815" cy="2489200"/>
          </a:xfrm>
          <a:prstGeom prst="rect">
            <a:avLst/>
          </a:prstGeom>
        </p:spPr>
      </p:pic>
      <p:sp>
        <p:nvSpPr>
          <p:cNvPr id="10" name="文本框 9"/>
          <p:cNvSpPr txBox="1"/>
          <p:nvPr/>
        </p:nvSpPr>
        <p:spPr>
          <a:xfrm>
            <a:off x="1492885" y="4226560"/>
            <a:ext cx="9206865" cy="2030095"/>
          </a:xfrm>
          <a:prstGeom prst="rect">
            <a:avLst/>
          </a:prstGeom>
          <a:noFill/>
        </p:spPr>
        <p:txBody>
          <a:bodyPr wrap="square" rtlCol="0">
            <a:spAutoFit/>
          </a:bodyPr>
          <a:lstStyle/>
          <a:p>
            <a:pPr indent="711200" fontAlgn="auto">
              <a:lnSpc>
                <a:spcPct val="150000"/>
              </a:lnSpc>
              <a:extLst>
                <a:ext uri="{35155182-B16C-46BC-9424-99874614C6A1}">
                  <wpsdc:indentchars xmlns:wpsdc="http://www.wps.cn/officeDocument/2017/drawingmlCustomData" xmlns="" val="200" checksum="3773799597"/>
                </a:ext>
              </a:extLst>
            </a:pPr>
            <a:r>
              <a:rPr lang="zh-CN" altLang="en-US" sz="2800"/>
              <a:t>遗传和变异是普遍存在的，是生物进化的基础。正因为有了遗传和变异，自然界才出现了形形色色的植物和多种多样的动物。</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文本框 3"/>
          <p:cNvSpPr txBox="1"/>
          <p:nvPr/>
        </p:nvSpPr>
        <p:spPr>
          <a:xfrm>
            <a:off x="765175" y="755015"/>
            <a:ext cx="3902075" cy="583565"/>
          </a:xfrm>
          <a:prstGeom prst="rect">
            <a:avLst/>
          </a:prstGeom>
          <a:noFill/>
        </p:spPr>
        <p:txBody>
          <a:bodyPr wrap="square" rtlCol="0">
            <a:spAutoFit/>
          </a:bodyPr>
          <a:lstStyle/>
          <a:p>
            <a:r>
              <a:rPr lang="en-US" altLang="zh-CN" sz="3200"/>
              <a:t>3.</a:t>
            </a:r>
            <a:r>
              <a:rPr lang="zh-CN" altLang="en-US" sz="3200"/>
              <a:t>人类的遗传和变异</a:t>
            </a:r>
          </a:p>
        </p:txBody>
      </p:sp>
      <p:pic>
        <p:nvPicPr>
          <p:cNvPr id="2" name="图片 1" descr="01"/>
          <p:cNvPicPr>
            <a:picLocks noChangeAspect="1"/>
          </p:cNvPicPr>
          <p:nvPr/>
        </p:nvPicPr>
        <p:blipFill>
          <a:blip r:embed="rId4"/>
          <a:srcRect l="25857" r="25510"/>
          <a:stretch>
            <a:fillRect/>
          </a:stretch>
        </p:blipFill>
        <p:spPr>
          <a:xfrm>
            <a:off x="7788910" y="1524000"/>
            <a:ext cx="3074035" cy="3809365"/>
          </a:xfrm>
          <a:prstGeom prst="rect">
            <a:avLst/>
          </a:prstGeom>
        </p:spPr>
      </p:pic>
      <p:sp>
        <p:nvSpPr>
          <p:cNvPr id="3" name="文本框 2"/>
          <p:cNvSpPr txBox="1"/>
          <p:nvPr/>
        </p:nvSpPr>
        <p:spPr>
          <a:xfrm>
            <a:off x="1133475" y="1767840"/>
            <a:ext cx="5414645" cy="332295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zh-CN" altLang="en-US" sz="2800"/>
              <a:t>世界上无法找到两个完全相同的人，人类遗传组合的可能性几乎是无穷无尽的，身高、体重、头发、眼睛的颜色等有无数种组合的可能。</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05"/>
          <p:cNvPicPr>
            <a:picLocks noChangeAspect="1"/>
          </p:cNvPicPr>
          <p:nvPr/>
        </p:nvPicPr>
        <p:blipFill>
          <a:blip r:embed="rId4"/>
          <a:srcRect l="8160" t="162" r="7758"/>
          <a:stretch>
            <a:fillRect/>
          </a:stretch>
        </p:blipFill>
        <p:spPr>
          <a:xfrm>
            <a:off x="6697980" y="1591310"/>
            <a:ext cx="5039995" cy="3606800"/>
          </a:xfrm>
          <a:prstGeom prst="rect">
            <a:avLst/>
          </a:prstGeom>
        </p:spPr>
      </p:pic>
      <p:sp>
        <p:nvSpPr>
          <p:cNvPr id="3" name="文本框 2"/>
          <p:cNvSpPr txBox="1"/>
          <p:nvPr/>
        </p:nvSpPr>
        <p:spPr>
          <a:xfrm>
            <a:off x="1004570" y="1591310"/>
            <a:ext cx="5135880" cy="2676525"/>
          </a:xfrm>
          <a:prstGeom prst="rect">
            <a:avLst/>
          </a:prstGeom>
          <a:noFill/>
        </p:spPr>
        <p:txBody>
          <a:bodyPr wrap="square" rtlCol="0">
            <a:spAutoFit/>
          </a:bodyPr>
          <a:lstStyle/>
          <a:p>
            <a:pPr algn="just">
              <a:lnSpc>
                <a:spcPct val="150000"/>
              </a:lnSpc>
            </a:pPr>
            <a:r>
              <a:rPr lang="zh-CN" altLang="en-US" sz="2800">
                <a:solidFill>
                  <a:srgbClr val="FF0000"/>
                </a:solidFill>
              </a:rPr>
              <a:t>性状：</a:t>
            </a:r>
            <a:r>
              <a:rPr lang="zh-CN" altLang="en-US" sz="2800"/>
              <a:t>耳垂、发际、下颌、直发、单双眼皮等被称为性状。3个性状且每个性状表现出两种特征可以组合出8种相貌。</a:t>
            </a:r>
          </a:p>
        </p:txBody>
      </p:sp>
      <p:sp>
        <p:nvSpPr>
          <p:cNvPr id="4" name="文本框 3"/>
          <p:cNvSpPr txBox="1"/>
          <p:nvPr/>
        </p:nvSpPr>
        <p:spPr>
          <a:xfrm>
            <a:off x="1626870" y="4606925"/>
            <a:ext cx="3891915" cy="521970"/>
          </a:xfrm>
          <a:prstGeom prst="rect">
            <a:avLst/>
          </a:prstGeom>
          <a:noFill/>
        </p:spPr>
        <p:txBody>
          <a:bodyPr wrap="square" rtlCol="0">
            <a:spAutoFit/>
            <a:scene3d>
              <a:camera prst="orthographicFront"/>
              <a:lightRig rig="threePt" dir="t"/>
            </a:scene3d>
          </a:bodyPr>
          <a:lstStyle/>
          <a:p>
            <a:pPr algn="ctr"/>
            <a:r>
              <a:rPr lang="zh-CN" altLang="en-US" sz="2800">
                <a:solidFill>
                  <a:srgbClr val="FF0000"/>
                </a:solidFill>
                <a:effectLst/>
              </a:rPr>
              <a:t>人类可遗传的疾病</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845185" y="729615"/>
            <a:ext cx="3511550"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sz="3200"/>
              <a:t>古代生物的多样性</a:t>
            </a:r>
            <a:endParaRPr lang="en-US" altLang="zh-CN" sz="3200"/>
          </a:p>
        </p:txBody>
      </p:sp>
      <p:pic>
        <p:nvPicPr>
          <p:cNvPr id="3" name="图片 2" descr="01"/>
          <p:cNvPicPr>
            <a:picLocks noChangeAspect="1"/>
          </p:cNvPicPr>
          <p:nvPr/>
        </p:nvPicPr>
        <p:blipFill>
          <a:blip r:embed="rId4"/>
          <a:stretch>
            <a:fillRect/>
          </a:stretch>
        </p:blipFill>
        <p:spPr>
          <a:xfrm>
            <a:off x="5956935" y="2113915"/>
            <a:ext cx="5852160" cy="3526790"/>
          </a:xfrm>
          <a:prstGeom prst="rect">
            <a:avLst/>
          </a:prstGeom>
        </p:spPr>
      </p:pic>
      <p:sp>
        <p:nvSpPr>
          <p:cNvPr id="6" name="文本框 5"/>
          <p:cNvSpPr txBox="1"/>
          <p:nvPr/>
        </p:nvSpPr>
        <p:spPr>
          <a:xfrm>
            <a:off x="845185" y="1626235"/>
            <a:ext cx="4987290" cy="2030095"/>
          </a:xfrm>
          <a:prstGeom prst="rect">
            <a:avLst/>
          </a:prstGeom>
          <a:noFill/>
        </p:spPr>
        <p:txBody>
          <a:bodyPr wrap="square" rtlCol="0" anchor="t">
            <a:spAutoFit/>
          </a:bodyPr>
          <a:lstStyle/>
          <a:p>
            <a:pPr algn="just">
              <a:lnSpc>
                <a:spcPct val="150000"/>
              </a:lnSpc>
            </a:pPr>
            <a:r>
              <a:rPr lang="zh-CN" altLang="zh-CN" sz="2800" kern="100" dirty="0">
                <a:solidFill>
                  <a:srgbClr val="FF0000"/>
                </a:solidFill>
                <a:effectLst/>
                <a:latin typeface="黑体" panose="02010609060101010101" pitchFamily="2" charset="-122"/>
                <a:ea typeface="黑体" panose="02010609060101010101" pitchFamily="2" charset="-122"/>
                <a:cs typeface="Times New Roman" panose="02020603050405020304" pitchFamily="18" charset="0"/>
                <a:sym typeface="+mn-ea"/>
              </a:rPr>
              <a:t>化石</a:t>
            </a:r>
            <a:r>
              <a:rPr lang="zh-CN" altLang="zh-CN" sz="2800" kern="100" dirty="0">
                <a:effectLst/>
                <a:latin typeface="黑体" panose="02010609060101010101" pitchFamily="2" charset="-122"/>
                <a:ea typeface="黑体" panose="02010609060101010101" pitchFamily="2" charset="-122"/>
                <a:cs typeface="Times New Roman" panose="02020603050405020304" pitchFamily="18" charset="0"/>
                <a:sym typeface="+mn-ea"/>
              </a:rPr>
              <a:t>是古代生物死后，其遗体、遗物或遗迹被埋藏在地层里，经过长期的石化作用形成的。</a:t>
            </a:r>
            <a:endParaRPr lang="zh-CN" altLang="en-US" sz="2800"/>
          </a:p>
        </p:txBody>
      </p:sp>
      <p:sp>
        <p:nvSpPr>
          <p:cNvPr id="7" name="文本框 6"/>
          <p:cNvSpPr txBox="1"/>
          <p:nvPr/>
        </p:nvSpPr>
        <p:spPr>
          <a:xfrm>
            <a:off x="1537335" y="4112895"/>
            <a:ext cx="3602990" cy="175323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nSpc>
                <a:spcPct val="150000"/>
              </a:lnSpc>
            </a:pPr>
            <a:r>
              <a:rPr lang="zh-CN" altLang="en-US" sz="2400"/>
              <a:t>昆明鱼是至今发现的最古老的鱼类，是世界上已知最古老的脊椎动物。</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2076" y="1575071"/>
            <a:ext cx="318516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5"/>
          <a:srcRect b="3236"/>
          <a:stretch>
            <a:fillRect/>
          </a:stretch>
        </p:blipFill>
        <p:spPr>
          <a:xfrm>
            <a:off x="2275920" y="1567451"/>
            <a:ext cx="3260725" cy="3700145"/>
          </a:xfrm>
          <a:prstGeom prst="rect">
            <a:avLst/>
          </a:prstGeom>
        </p:spPr>
      </p:pic>
      <p:sp>
        <p:nvSpPr>
          <p:cNvPr id="4" name="文本框 3"/>
          <p:cNvSpPr txBox="1"/>
          <p:nvPr/>
        </p:nvSpPr>
        <p:spPr>
          <a:xfrm>
            <a:off x="4688205" y="3168015"/>
            <a:ext cx="3792855" cy="521970"/>
          </a:xfrm>
          <a:prstGeom prst="rect">
            <a:avLst/>
          </a:prstGeom>
          <a:noFill/>
        </p:spPr>
        <p:txBody>
          <a:bodyPr wrap="square" rtlCol="0">
            <a:spAutoFit/>
          </a:bodyPr>
          <a:lstStyle/>
          <a:p>
            <a:pPr algn="ctr"/>
            <a:r>
              <a:rPr lang="zh-CN" altLang="en-US" sz="2800">
                <a:solidFill>
                  <a:srgbClr val="FF0000"/>
                </a:solidFill>
              </a:rPr>
              <a:t>亲缘关系</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2809"/>
          <a:stretch>
            <a:fillRect/>
          </a:stretch>
        </p:blipFill>
        <p:spPr bwMode="auto">
          <a:xfrm>
            <a:off x="534035" y="990600"/>
            <a:ext cx="6998970" cy="493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3"/>
          <p:cNvSpPr txBox="1">
            <a:spLocks noChangeArrowheads="1"/>
          </p:cNvSpPr>
          <p:nvPr/>
        </p:nvSpPr>
        <p:spPr bwMode="auto">
          <a:xfrm>
            <a:off x="7772358" y="1932972"/>
            <a:ext cx="3685436" cy="3046095"/>
          </a:xfrm>
          <a:prstGeom prst="rect">
            <a:avLst/>
          </a:prstGeom>
          <a:extLst>
            <a:ext uri="{909E8E84-426E-40DD-AFC4-6F175D3DCCD1}">
              <a14:hiddenFill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zh-CN" altLang="zh-CN" sz="3200" b="1" dirty="0">
                <a:solidFill>
                  <a:srgbClr val="FF0000"/>
                </a:solidFill>
                <a:latin typeface="+mn-lt"/>
                <a:ea typeface="+mn-ea"/>
                <a:cs typeface="+mn-ea"/>
                <a:sym typeface="+mn-lt"/>
              </a:rPr>
              <a:t>灭绝</a:t>
            </a:r>
            <a:r>
              <a:rPr lang="zh-CN" altLang="zh-CN" sz="3200" dirty="0">
                <a:latin typeface="+mn-lt"/>
                <a:ea typeface="+mn-ea"/>
                <a:cs typeface="+mn-ea"/>
                <a:sym typeface="+mn-lt"/>
              </a:rPr>
              <a:t>指</a:t>
            </a:r>
            <a:r>
              <a:rPr lang="en-US" altLang="zh-CN" sz="3200" dirty="0" err="1">
                <a:latin typeface="+mn-lt"/>
                <a:ea typeface="+mn-ea"/>
                <a:cs typeface="+mn-ea"/>
                <a:sym typeface="+mn-lt"/>
              </a:rPr>
              <a:t>地球</a:t>
            </a:r>
            <a:r>
              <a:rPr lang="zh-CN" altLang="zh-CN" sz="3200" dirty="0">
                <a:latin typeface="+mn-lt"/>
                <a:ea typeface="+mn-ea"/>
                <a:cs typeface="+mn-ea"/>
                <a:sym typeface="+mn-lt"/>
              </a:rPr>
              <a:t>上曾经出现过的</a:t>
            </a:r>
            <a:r>
              <a:rPr lang="en-US" altLang="zh-CN" sz="3200" dirty="0" err="1">
                <a:latin typeface="+mn-lt"/>
                <a:ea typeface="+mn-ea"/>
                <a:cs typeface="+mn-ea"/>
                <a:sym typeface="+mn-lt"/>
              </a:rPr>
              <a:t>物种</a:t>
            </a:r>
            <a:r>
              <a:rPr lang="zh-CN" altLang="zh-CN" sz="3200" dirty="0">
                <a:latin typeface="+mn-lt"/>
                <a:ea typeface="+mn-ea"/>
                <a:cs typeface="+mn-ea"/>
                <a:sym typeface="+mn-lt"/>
              </a:rPr>
              <a:t>，已经不再存在。当一个物种最后一个个体死亡后，该物种</a:t>
            </a:r>
            <a:r>
              <a:rPr lang="zh-CN" altLang="en-US" sz="3200" dirty="0">
                <a:latin typeface="+mn-lt"/>
                <a:ea typeface="+mn-ea"/>
                <a:cs typeface="+mn-ea"/>
                <a:sym typeface="+mn-lt"/>
              </a:rPr>
              <a:t>就</a:t>
            </a:r>
            <a:r>
              <a:rPr lang="zh-CN" altLang="zh-CN" sz="3200" dirty="0">
                <a:latin typeface="+mn-lt"/>
                <a:ea typeface="+mn-ea"/>
                <a:cs typeface="+mn-ea"/>
                <a:sym typeface="+mn-lt"/>
              </a:rPr>
              <a:t>灭绝</a:t>
            </a:r>
            <a:r>
              <a:rPr lang="zh-CN" altLang="en-US" sz="3200" dirty="0">
                <a:latin typeface="+mn-lt"/>
                <a:ea typeface="+mn-ea"/>
                <a:cs typeface="+mn-ea"/>
                <a:sym typeface="+mn-lt"/>
              </a:rPr>
              <a:t>了</a:t>
            </a:r>
            <a:r>
              <a:rPr lang="zh-CN" altLang="zh-CN" sz="3200" dirty="0">
                <a:latin typeface="+mn-lt"/>
                <a:ea typeface="+mn-ea"/>
                <a:cs typeface="+mn-ea"/>
                <a:sym typeface="+mn-lt"/>
              </a:rPr>
              <a:t>。</a:t>
            </a:r>
            <a:endParaRPr lang="zh-CN" altLang="en-US" sz="3200" dirty="0">
              <a:latin typeface="+mn-lt"/>
              <a:ea typeface="+mn-ea"/>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845185" y="729615"/>
            <a:ext cx="3074035"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sz="3200"/>
              <a:t>保护生物多样性</a:t>
            </a:r>
            <a:endParaRPr lang="en-US" altLang="zh-CN" sz="3200"/>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093" y="1740431"/>
            <a:ext cx="6791804" cy="4092769"/>
          </a:xfrm>
          <a:prstGeom prst="rect">
            <a:avLst/>
          </a:prstGeom>
        </p:spPr>
      </p:pic>
      <p:grpSp>
        <p:nvGrpSpPr>
          <p:cNvPr id="10" name="组合 9"/>
          <p:cNvGrpSpPr/>
          <p:nvPr/>
        </p:nvGrpSpPr>
        <p:grpSpPr>
          <a:xfrm>
            <a:off x="7430030" y="2132856"/>
            <a:ext cx="4470039" cy="3067961"/>
            <a:chOff x="4217889" y="2276872"/>
            <a:chExt cx="4470039" cy="3067961"/>
          </a:xfrm>
        </p:grpSpPr>
        <p:sp>
          <p:nvSpPr>
            <p:cNvPr id="11" name="文本框 10"/>
            <p:cNvSpPr txBox="1"/>
            <p:nvPr/>
          </p:nvSpPr>
          <p:spPr>
            <a:xfrm>
              <a:off x="5447928" y="2276872"/>
              <a:ext cx="3240000" cy="584775"/>
            </a:xfrm>
            <a:prstGeom prst="rect">
              <a:avLst/>
            </a:prstGeom>
            <a:noFill/>
          </p:spPr>
          <p:txBody>
            <a:bodyPr wrap="none">
              <a:spAutoFit/>
            </a:bodyPr>
            <a:lstStyle/>
            <a:p>
              <a:r>
                <a:rPr kumimoji="0" lang="zh-CN" altLang="en-US" sz="3200" b="0" i="0" u="none" strike="noStrike" kern="1200" cap="none" spc="0" normalizeH="0" baseline="0" noProof="0" dirty="0">
                  <a:ln>
                    <a:noFill/>
                  </a:ln>
                  <a:solidFill>
                    <a:srgbClr val="000000"/>
                  </a:solidFill>
                  <a:effectLst/>
                  <a:uLnTx/>
                  <a:uFillTx/>
                  <a:latin typeface="+mn-ea"/>
                  <a:ea typeface="+mn-ea"/>
                  <a:cs typeface="+mn-cs"/>
                </a:rPr>
                <a:t>遗传多样性</a:t>
              </a:r>
              <a:endParaRPr lang="en-US" altLang="zh-CN" sz="3200" dirty="0">
                <a:latin typeface="+mn-ea"/>
                <a:ea typeface="+mn-ea"/>
              </a:endParaRPr>
            </a:p>
          </p:txBody>
        </p:sp>
        <p:sp>
          <p:nvSpPr>
            <p:cNvPr id="12" name="文本框 11"/>
            <p:cNvSpPr txBox="1"/>
            <p:nvPr/>
          </p:nvSpPr>
          <p:spPr>
            <a:xfrm>
              <a:off x="5447928" y="3518465"/>
              <a:ext cx="3240000" cy="584775"/>
            </a:xfrm>
            <a:prstGeom prst="rect">
              <a:avLst/>
            </a:prstGeom>
            <a:noFill/>
          </p:spPr>
          <p:txBody>
            <a:bodyPr wrap="none">
              <a:spAutoFit/>
            </a:bodyPr>
            <a:lstStyle/>
            <a:p>
              <a:r>
                <a:rPr kumimoji="0" lang="zh-CN" altLang="en-US" sz="3200" b="0" i="0" u="none" strike="noStrike" kern="1200" cap="none" spc="0" normalizeH="0" baseline="0" noProof="0" dirty="0">
                  <a:ln>
                    <a:noFill/>
                  </a:ln>
                  <a:solidFill>
                    <a:srgbClr val="000000"/>
                  </a:solidFill>
                  <a:effectLst/>
                  <a:uLnTx/>
                  <a:uFillTx/>
                  <a:latin typeface="+mn-ea"/>
                  <a:ea typeface="+mn-ea"/>
                  <a:cs typeface="+mn-cs"/>
                </a:rPr>
                <a:t>物种多样性</a:t>
              </a:r>
              <a:endParaRPr lang="en-US" altLang="zh-CN" sz="3200" dirty="0">
                <a:latin typeface="+mn-ea"/>
                <a:ea typeface="+mn-ea"/>
              </a:endParaRPr>
            </a:p>
          </p:txBody>
        </p:sp>
        <p:sp>
          <p:nvSpPr>
            <p:cNvPr id="13" name="文本框 12"/>
            <p:cNvSpPr txBox="1"/>
            <p:nvPr/>
          </p:nvSpPr>
          <p:spPr>
            <a:xfrm>
              <a:off x="5447928" y="4760058"/>
              <a:ext cx="3240000" cy="584775"/>
            </a:xfrm>
            <a:prstGeom prst="rect">
              <a:avLst/>
            </a:prstGeom>
            <a:noFill/>
          </p:spPr>
          <p:txBody>
            <a:bodyPr wrap="none">
              <a:spAutoFit/>
            </a:bodyPr>
            <a:lstStyle/>
            <a:p>
              <a:r>
                <a:rPr kumimoji="0" lang="zh-CN" altLang="en-US" sz="3200" b="0" i="0" u="none" strike="noStrike" kern="1200" cap="none" spc="0" normalizeH="0" baseline="0" noProof="0" dirty="0">
                  <a:ln>
                    <a:noFill/>
                  </a:ln>
                  <a:solidFill>
                    <a:srgbClr val="000000"/>
                  </a:solidFill>
                  <a:effectLst/>
                  <a:uLnTx/>
                  <a:uFillTx/>
                  <a:latin typeface="+mn-ea"/>
                  <a:ea typeface="+mn-ea"/>
                  <a:cs typeface="+mn-cs"/>
                </a:rPr>
                <a:t>生态系统多样性</a:t>
              </a:r>
              <a:endParaRPr lang="en-US" altLang="zh-CN" sz="3200" dirty="0">
                <a:latin typeface="+mn-ea"/>
                <a:ea typeface="+mn-ea"/>
              </a:endParaRPr>
            </a:p>
          </p:txBody>
        </p:sp>
        <p:sp>
          <p:nvSpPr>
            <p:cNvPr id="14" name="文本框 13"/>
            <p:cNvSpPr txBox="1"/>
            <p:nvPr/>
          </p:nvSpPr>
          <p:spPr>
            <a:xfrm>
              <a:off x="4217889" y="2704120"/>
              <a:ext cx="677108" cy="2213464"/>
            </a:xfrm>
            <a:prstGeom prst="rect">
              <a:avLst/>
            </a:prstGeom>
            <a:noFill/>
          </p:spPr>
          <p:txBody>
            <a:bodyPr vert="eaVert" wrap="square">
              <a:spAutoFit/>
            </a:bodyPr>
            <a:lstStyle/>
            <a:p>
              <a:r>
                <a:rPr lang="zh-CN" altLang="zh-CN" sz="3200" kern="100" dirty="0">
                  <a:effectLst/>
                  <a:latin typeface="+mn-ea"/>
                  <a:ea typeface="+mn-ea"/>
                  <a:cs typeface="Times New Roman" panose="02020603050405020304" pitchFamily="18" charset="0"/>
                </a:rPr>
                <a:t>生物多样性</a:t>
              </a:r>
              <a:endParaRPr lang="zh-CN" altLang="en-US" sz="3200" dirty="0">
                <a:latin typeface="+mn-ea"/>
                <a:ea typeface="+mn-ea"/>
              </a:endParaRPr>
            </a:p>
          </p:txBody>
        </p:sp>
        <p:sp>
          <p:nvSpPr>
            <p:cNvPr id="15" name="左大括号 14"/>
            <p:cNvSpPr/>
            <p:nvPr/>
          </p:nvSpPr>
          <p:spPr>
            <a:xfrm>
              <a:off x="4921388" y="2541213"/>
              <a:ext cx="504056" cy="2520280"/>
            </a:xfrm>
            <a:prstGeom prst="leftBrace">
              <a:avLst>
                <a:gd name="adj1" fmla="val 462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854075" y="841375"/>
            <a:ext cx="3951605" cy="521970"/>
          </a:xfrm>
          <a:prstGeom prst="rect">
            <a:avLst/>
          </a:prstGeom>
          <a:noFill/>
        </p:spPr>
        <p:txBody>
          <a:bodyPr wrap="square" rtlCol="0">
            <a:spAutoFit/>
          </a:bodyPr>
          <a:lstStyle/>
          <a:p>
            <a:r>
              <a:rPr lang="zh-CN" altLang="en-US" sz="2800"/>
              <a:t>保护生物多样性的措施：</a:t>
            </a:r>
          </a:p>
        </p:txBody>
      </p:sp>
      <p:sp>
        <p:nvSpPr>
          <p:cNvPr id="3" name="文本框 2"/>
          <p:cNvSpPr txBox="1"/>
          <p:nvPr/>
        </p:nvSpPr>
        <p:spPr>
          <a:xfrm>
            <a:off x="1640840" y="1757680"/>
            <a:ext cx="6937375" cy="3969385"/>
          </a:xfrm>
          <a:prstGeom prst="rect">
            <a:avLst/>
          </a:prstGeom>
          <a:noFill/>
        </p:spPr>
        <p:txBody>
          <a:bodyPr wrap="square" rtlCol="0">
            <a:spAutoFit/>
          </a:bodyPr>
          <a:lstStyle/>
          <a:p>
            <a:pPr marL="457200" indent="-457200">
              <a:lnSpc>
                <a:spcPct val="150000"/>
              </a:lnSpc>
              <a:buFont typeface="Wingdings" panose="05000000000000000000" charset="0"/>
              <a:buChar char="l"/>
            </a:pPr>
            <a:r>
              <a:rPr lang="zh-CN" altLang="en-US" sz="2800"/>
              <a:t>建立自然保护区；</a:t>
            </a:r>
          </a:p>
          <a:p>
            <a:pPr marL="457200" indent="-457200">
              <a:lnSpc>
                <a:spcPct val="150000"/>
              </a:lnSpc>
              <a:buFont typeface="Wingdings" panose="05000000000000000000" charset="0"/>
              <a:buChar char="l"/>
            </a:pPr>
            <a:r>
              <a:rPr lang="zh-CN" altLang="en-US" sz="2800"/>
              <a:t>建立植物种子库和花粉库；</a:t>
            </a:r>
          </a:p>
          <a:p>
            <a:pPr marL="457200" indent="-457200">
              <a:lnSpc>
                <a:spcPct val="150000"/>
              </a:lnSpc>
              <a:buFont typeface="Wingdings" panose="05000000000000000000" charset="0"/>
              <a:buChar char="l"/>
            </a:pPr>
            <a:r>
              <a:rPr lang="zh-CN" altLang="en-US" sz="2800"/>
              <a:t>建立动物精子库；</a:t>
            </a:r>
          </a:p>
          <a:p>
            <a:pPr marL="457200" indent="-457200">
              <a:lnSpc>
                <a:spcPct val="150000"/>
              </a:lnSpc>
              <a:buFont typeface="Wingdings" panose="05000000000000000000" charset="0"/>
              <a:buChar char="l"/>
            </a:pPr>
            <a:r>
              <a:rPr lang="zh-CN" altLang="en-US" sz="2800"/>
              <a:t>颁布相关法律法规；</a:t>
            </a:r>
          </a:p>
          <a:p>
            <a:pPr marL="457200" indent="-457200">
              <a:lnSpc>
                <a:spcPct val="150000"/>
              </a:lnSpc>
              <a:buFont typeface="Wingdings" panose="05000000000000000000" charset="0"/>
              <a:buChar char="l"/>
            </a:pPr>
            <a:r>
              <a:rPr lang="zh-CN" altLang="en-US" sz="2800"/>
              <a:t>加强宣传引导。</a:t>
            </a:r>
          </a:p>
          <a:p>
            <a:pPr indent="0">
              <a:lnSpc>
                <a:spcPct val="150000"/>
              </a:lnSpc>
              <a:buFont typeface="Wingdings" panose="05000000000000000000" charset="0"/>
              <a:buNone/>
            </a:pPr>
            <a:r>
              <a:rPr lang="en-US" altLang="zh-CN" sz="2800"/>
              <a:t>    </a:t>
            </a:r>
            <a:r>
              <a:rPr lang="zh-CN" altLang="en-US" sz="2800"/>
              <a:t>…………</a:t>
            </a:r>
          </a:p>
        </p:txBody>
      </p:sp>
      <p:pic>
        <p:nvPicPr>
          <p:cNvPr id="4" name="图片 3"/>
          <p:cNvPicPr>
            <a:picLocks noChangeAspect="1"/>
          </p:cNvPicPr>
          <p:nvPr/>
        </p:nvPicPr>
        <p:blipFill>
          <a:blip r:embed="rId4"/>
          <a:stretch>
            <a:fillRect/>
          </a:stretch>
        </p:blipFill>
        <p:spPr>
          <a:xfrm>
            <a:off x="7509510" y="1363345"/>
            <a:ext cx="3366770" cy="4605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文本框 3"/>
          <p:cNvSpPr txBox="1"/>
          <p:nvPr/>
        </p:nvSpPr>
        <p:spPr>
          <a:xfrm>
            <a:off x="1791856" y="1989915"/>
            <a:ext cx="8608288" cy="2122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600" normalizeH="0" baseline="0" noProof="0" dirty="0">
                <a:ln>
                  <a:noFill/>
                </a:ln>
                <a:solidFill>
                  <a:srgbClr val="7AD755"/>
                </a:solidFill>
                <a:effectLst/>
                <a:uLnTx/>
                <a:uFillTx/>
                <a:latin typeface="黑体" panose="02010609060101010101" pitchFamily="2" charset="-122"/>
                <a:ea typeface="黑体" panose="02010609060101010101" pitchFamily="2" charset="-122"/>
                <a:cs typeface="+mn-ea"/>
                <a:sym typeface="+mn-lt"/>
              </a:rPr>
              <a:t>《生物的多样性》</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600" normalizeH="0" baseline="0" noProof="0" dirty="0">
                <a:ln>
                  <a:noFill/>
                </a:ln>
                <a:solidFill>
                  <a:srgbClr val="7AD755"/>
                </a:solidFill>
                <a:effectLst/>
                <a:uLnTx/>
                <a:uFillTx/>
                <a:latin typeface="黑体" panose="02010609060101010101" pitchFamily="2" charset="-122"/>
                <a:ea typeface="黑体" panose="02010609060101010101" pitchFamily="2" charset="-122"/>
                <a:cs typeface="+mn-ea"/>
                <a:sym typeface="+mn-lt"/>
              </a:rPr>
              <a:t>复习课件</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9CF3E40-71D9-444F-901D-BE0EDB57A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00" y="945319"/>
            <a:ext cx="11428571" cy="4863492"/>
          </a:xfrm>
          <a:prstGeom prst="rect">
            <a:avLst/>
          </a:prstGeom>
        </p:spPr>
      </p:pic>
    </p:spTree>
    <p:extLst>
      <p:ext uri="{BB962C8B-B14F-4D97-AF65-F5344CB8AC3E}">
        <p14:creationId xmlns:p14="http://schemas.microsoft.com/office/powerpoint/2010/main" val="2810717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文本框 15"/>
          <p:cNvSpPr txBox="1"/>
          <p:nvPr/>
        </p:nvSpPr>
        <p:spPr>
          <a:xfrm>
            <a:off x="6581775" y="582930"/>
            <a:ext cx="3677285" cy="5692775"/>
          </a:xfrm>
          <a:prstGeom prst="rect">
            <a:avLst/>
          </a:prstGeom>
          <a:noFill/>
        </p:spPr>
        <p:txBody>
          <a:bodyPr wrap="none" rtlCol="0">
            <a:spAutoFit/>
          </a:bodyPr>
          <a:lstStyle/>
          <a:p>
            <a:pPr algn="l"/>
            <a:r>
              <a:rPr lang="zh-CN" altLang="en-US" sz="2800">
                <a:latin typeface="Heiti SC Light" panose="02000000000000000000" charset="-122"/>
                <a:ea typeface="Heiti SC Light" panose="02000000000000000000" charset="-122"/>
                <a:cs typeface="Heiti SC Light" panose="02000000000000000000" charset="-122"/>
              </a:rPr>
              <a:t>1.校园生物大搜索</a:t>
            </a:r>
          </a:p>
          <a:p>
            <a:pPr algn="l"/>
            <a:endParaRPr lang="zh-CN" altLang="en-US" sz="2800">
              <a:latin typeface="Heiti SC Light" panose="02000000000000000000" charset="-122"/>
              <a:ea typeface="Heiti SC Light" panose="02000000000000000000" charset="-122"/>
              <a:cs typeface="Heiti SC Light" panose="02000000000000000000" charset="-122"/>
            </a:endParaRPr>
          </a:p>
          <a:p>
            <a:pPr algn="l"/>
            <a:r>
              <a:rPr lang="zh-CN" altLang="en-US" sz="2800">
                <a:latin typeface="Heiti SC Light" panose="02000000000000000000" charset="-122"/>
                <a:ea typeface="Heiti SC Light" panose="02000000000000000000" charset="-122"/>
                <a:cs typeface="Heiti SC Light" panose="02000000000000000000" charset="-122"/>
              </a:rPr>
              <a:t>2.制作校园生物分布图</a:t>
            </a:r>
          </a:p>
          <a:p>
            <a:pPr algn="l"/>
            <a:endParaRPr lang="zh-CN" altLang="en-US" sz="2800">
              <a:latin typeface="Heiti SC Light" panose="02000000000000000000" charset="-122"/>
              <a:ea typeface="Heiti SC Light" panose="02000000000000000000" charset="-122"/>
              <a:cs typeface="Heiti SC Light" panose="02000000000000000000" charset="-122"/>
            </a:endParaRPr>
          </a:p>
          <a:p>
            <a:pPr algn="l"/>
            <a:r>
              <a:rPr lang="zh-CN" altLang="en-US" sz="2800">
                <a:latin typeface="Heiti SC Light" panose="02000000000000000000" charset="-122"/>
                <a:ea typeface="Heiti SC Light" panose="02000000000000000000" charset="-122"/>
                <a:cs typeface="Heiti SC Light" panose="02000000000000000000" charset="-122"/>
              </a:rPr>
              <a:t>3.形形色色的植物</a:t>
            </a:r>
          </a:p>
          <a:p>
            <a:pPr algn="l"/>
            <a:endParaRPr lang="zh-CN" altLang="en-US" sz="2800">
              <a:latin typeface="Heiti SC Light" panose="02000000000000000000" charset="-122"/>
              <a:ea typeface="Heiti SC Light" panose="02000000000000000000" charset="-122"/>
              <a:cs typeface="Heiti SC Light" panose="02000000000000000000" charset="-122"/>
            </a:endParaRPr>
          </a:p>
          <a:p>
            <a:pPr algn="l"/>
            <a:r>
              <a:rPr lang="zh-CN" altLang="en-US" sz="2800">
                <a:latin typeface="Heiti SC Light" panose="02000000000000000000" charset="-122"/>
                <a:ea typeface="Heiti SC Light" panose="02000000000000000000" charset="-122"/>
                <a:cs typeface="Heiti SC Light" panose="02000000000000000000" charset="-122"/>
              </a:rPr>
              <a:t>4.多种多样的动物</a:t>
            </a:r>
          </a:p>
          <a:p>
            <a:pPr algn="l"/>
            <a:endParaRPr lang="zh-CN" altLang="en-US" sz="2800">
              <a:latin typeface="Heiti SC Light" panose="02000000000000000000" charset="-122"/>
              <a:ea typeface="Heiti SC Light" panose="02000000000000000000" charset="-122"/>
              <a:cs typeface="Heiti SC Light" panose="02000000000000000000" charset="-122"/>
            </a:endParaRPr>
          </a:p>
          <a:p>
            <a:pPr algn="l"/>
            <a:r>
              <a:rPr lang="zh-CN" altLang="en-US" sz="2800">
                <a:latin typeface="Heiti SC Light" panose="02000000000000000000" charset="-122"/>
                <a:ea typeface="Heiti SC Light" panose="02000000000000000000" charset="-122"/>
                <a:cs typeface="Heiti SC Light" panose="02000000000000000000" charset="-122"/>
              </a:rPr>
              <a:t>5.相貌各异的我们</a:t>
            </a:r>
          </a:p>
          <a:p>
            <a:pPr algn="l"/>
            <a:endParaRPr lang="zh-CN" altLang="en-US" sz="2800">
              <a:latin typeface="Heiti SC Light" panose="02000000000000000000" charset="-122"/>
              <a:ea typeface="Heiti SC Light" panose="02000000000000000000" charset="-122"/>
              <a:cs typeface="Heiti SC Light" panose="02000000000000000000" charset="-122"/>
            </a:endParaRPr>
          </a:p>
          <a:p>
            <a:pPr algn="l"/>
            <a:r>
              <a:rPr lang="zh-CN" altLang="en-US" sz="2800">
                <a:latin typeface="Heiti SC Light" panose="02000000000000000000" charset="-122"/>
                <a:ea typeface="Heiti SC Light" panose="02000000000000000000" charset="-122"/>
                <a:cs typeface="Heiti SC Light" panose="02000000000000000000" charset="-122"/>
              </a:rPr>
              <a:t>6.古代生物的多样性</a:t>
            </a:r>
          </a:p>
          <a:p>
            <a:pPr algn="l"/>
            <a:endParaRPr lang="zh-CN" altLang="en-US" sz="2800">
              <a:latin typeface="Heiti SC Light" panose="02000000000000000000" charset="-122"/>
              <a:ea typeface="Heiti SC Light" panose="02000000000000000000" charset="-122"/>
              <a:cs typeface="Heiti SC Light" panose="02000000000000000000" charset="-122"/>
            </a:endParaRPr>
          </a:p>
          <a:p>
            <a:pPr algn="l"/>
            <a:r>
              <a:rPr lang="zh-CN" altLang="en-US" sz="2800">
                <a:latin typeface="Heiti SC Light" panose="02000000000000000000" charset="-122"/>
                <a:ea typeface="Heiti SC Light" panose="02000000000000000000" charset="-122"/>
                <a:cs typeface="Heiti SC Light" panose="02000000000000000000" charset="-122"/>
              </a:rPr>
              <a:t>7.保护生物多样性</a:t>
            </a:r>
          </a:p>
        </p:txBody>
      </p:sp>
      <p:pic>
        <p:nvPicPr>
          <p:cNvPr id="17" name="图片 16" descr="src=http___pic.51yuansu.com_pic3_cover_03_53_16_5bc53c73db2b6_610.jpg&amp;refer=http___pic.51yuansu"/>
          <p:cNvPicPr>
            <a:picLocks noChangeAspect="1"/>
          </p:cNvPicPr>
          <p:nvPr/>
        </p:nvPicPr>
        <p:blipFill>
          <a:blip r:embed="rId4">
            <a:clrChange>
              <a:clrFrom>
                <a:srgbClr val="F6F6F6">
                  <a:alpha val="100000"/>
                </a:srgbClr>
              </a:clrFrom>
              <a:clrTo>
                <a:srgbClr val="F6F6F6">
                  <a:alpha val="100000"/>
                  <a:alpha val="0"/>
                </a:srgbClr>
              </a:clrTo>
            </a:clrChange>
          </a:blip>
          <a:stretch>
            <a:fillRect/>
          </a:stretch>
        </p:blipFill>
        <p:spPr>
          <a:xfrm>
            <a:off x="507365" y="330835"/>
            <a:ext cx="1495425" cy="1103630"/>
          </a:xfrm>
          <a:prstGeom prst="rect">
            <a:avLst/>
          </a:prstGeom>
        </p:spPr>
      </p:pic>
      <p:grpSp>
        <p:nvGrpSpPr>
          <p:cNvPr id="18" name="组合 17"/>
          <p:cNvGrpSpPr/>
          <p:nvPr/>
        </p:nvGrpSpPr>
        <p:grpSpPr>
          <a:xfrm>
            <a:off x="1265555" y="1691640"/>
            <a:ext cx="4889500" cy="3220720"/>
            <a:chOff x="1969" y="2664"/>
            <a:chExt cx="7700" cy="5072"/>
          </a:xfrm>
        </p:grpSpPr>
        <p:pic>
          <p:nvPicPr>
            <p:cNvPr id="19" name="图片 18"/>
            <p:cNvPicPr>
              <a:picLocks noChangeAspect="1"/>
            </p:cNvPicPr>
            <p:nvPr/>
          </p:nvPicPr>
          <p:blipFill>
            <a:blip r:embed="rId5">
              <a:clrChange>
                <a:clrFrom>
                  <a:srgbClr val="F6F6F6">
                    <a:alpha val="100000"/>
                  </a:srgbClr>
                </a:clrFrom>
                <a:clrTo>
                  <a:srgbClr val="F6F6F6">
                    <a:alpha val="100000"/>
                    <a:alpha val="0"/>
                  </a:srgbClr>
                </a:clrTo>
              </a:clrChange>
            </a:blip>
            <a:srcRect l="9374" t="13067" r="11631" b="14265"/>
            <a:stretch>
              <a:fillRect/>
            </a:stretch>
          </p:blipFill>
          <p:spPr>
            <a:xfrm flipH="1">
              <a:off x="1969" y="2664"/>
              <a:ext cx="7700" cy="5072"/>
            </a:xfrm>
            <a:prstGeom prst="rect">
              <a:avLst/>
            </a:prstGeom>
          </p:spPr>
        </p:pic>
        <p:sp>
          <p:nvSpPr>
            <p:cNvPr id="20" name="文本框 19"/>
            <p:cNvSpPr txBox="1"/>
            <p:nvPr/>
          </p:nvSpPr>
          <p:spPr>
            <a:xfrm>
              <a:off x="3130" y="3441"/>
              <a:ext cx="5848" cy="2179"/>
            </a:xfrm>
            <a:prstGeom prst="rect">
              <a:avLst/>
            </a:prstGeom>
            <a:noFill/>
          </p:spPr>
          <p:txBody>
            <a:bodyPr wrap="square" rtlCol="0">
              <a:spAutoFit/>
              <a:scene3d>
                <a:camera prst="orthographicFront"/>
                <a:lightRig rig="threePt" dir="t"/>
              </a:scene3d>
            </a:bodyPr>
            <a:lstStyle/>
            <a:p>
              <a:pPr>
                <a:lnSpc>
                  <a:spcPct val="150000"/>
                </a:lnSpc>
              </a:pPr>
              <a:r>
                <a:rPr lang="en-US" altLang="zh-CN" sz="2800" b="1">
                  <a:solidFill>
                    <a:schemeClr val="tx1"/>
                  </a:solidFill>
                  <a:effectLst/>
                  <a:latin typeface="华文楷体" panose="02010600040101010101" charset="-122"/>
                  <a:ea typeface="华文楷体" panose="02010600040101010101" charset="-122"/>
                </a:rPr>
                <a:t>   </a:t>
              </a:r>
              <a:r>
                <a:rPr lang="zh-CN" altLang="en-US" sz="2800" b="1">
                  <a:solidFill>
                    <a:schemeClr val="tx1"/>
                  </a:solidFill>
                  <a:effectLst/>
                  <a:latin typeface="华文楷体" panose="02010600040101010101" charset="-122"/>
                  <a:ea typeface="华文楷体" panose="02010600040101010101" charset="-122"/>
                </a:rPr>
                <a:t>回顾：</a:t>
              </a:r>
            </a:p>
            <a:p>
              <a:pPr>
                <a:lnSpc>
                  <a:spcPct val="150000"/>
                </a:lnSpc>
              </a:pPr>
              <a:r>
                <a:rPr lang="zh-CN" altLang="en-US" sz="2800" b="1">
                  <a:solidFill>
                    <a:schemeClr val="tx1"/>
                  </a:solidFill>
                  <a:effectLst/>
                  <a:latin typeface="华文楷体" panose="02010600040101010101" charset="-122"/>
                  <a:ea typeface="华文楷体" panose="02010600040101010101" charset="-122"/>
                </a:rPr>
                <a:t>本单元我们学了什么？</a:t>
              </a:r>
            </a:p>
          </p:txBody>
        </p:sp>
      </p:grpSp>
      <p:pic>
        <p:nvPicPr>
          <p:cNvPr id="21" name="图片 20" descr="女03 3拷贝"/>
          <p:cNvPicPr>
            <a:picLocks noChangeAspect="1"/>
          </p:cNvPicPr>
          <p:nvPr/>
        </p:nvPicPr>
        <p:blipFill>
          <a:blip r:embed="rId6"/>
          <a:stretch>
            <a:fillRect/>
          </a:stretch>
        </p:blipFill>
        <p:spPr>
          <a:xfrm>
            <a:off x="703580" y="4725035"/>
            <a:ext cx="1177290" cy="16275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文本框 10"/>
          <p:cNvSpPr txBox="1"/>
          <p:nvPr/>
        </p:nvSpPr>
        <p:spPr>
          <a:xfrm>
            <a:off x="2500630" y="412115"/>
            <a:ext cx="3677285" cy="5692775"/>
          </a:xfrm>
          <a:prstGeom prst="rect">
            <a:avLst/>
          </a:prstGeom>
          <a:noFill/>
        </p:spPr>
        <p:txBody>
          <a:bodyPr wrap="none" rtlCol="0">
            <a:spAutoFit/>
          </a:bodyPr>
          <a:lstStyle/>
          <a:p>
            <a:pPr algn="l"/>
            <a:r>
              <a:rPr lang="zh-CN" altLang="en-US" sz="2800">
                <a:solidFill>
                  <a:schemeClr val="accent6">
                    <a:lumMod val="50000"/>
                  </a:schemeClr>
                </a:solidFill>
                <a:latin typeface="Heiti SC Light" panose="02000000000000000000" charset="-122"/>
                <a:ea typeface="Heiti SC Light" panose="02000000000000000000" charset="-122"/>
                <a:cs typeface="Heiti SC Light" panose="02000000000000000000" charset="-122"/>
              </a:rPr>
              <a:t>1.校园生物大搜索</a:t>
            </a:r>
          </a:p>
          <a:p>
            <a:pPr algn="l"/>
            <a:endParaRPr lang="zh-CN" altLang="en-US" sz="2800">
              <a:solidFill>
                <a:schemeClr val="accent6">
                  <a:lumMod val="50000"/>
                </a:schemeClr>
              </a:solidFill>
              <a:latin typeface="Heiti SC Light" panose="02000000000000000000" charset="-122"/>
              <a:ea typeface="Heiti SC Light" panose="02000000000000000000" charset="-122"/>
              <a:cs typeface="Heiti SC Light" panose="02000000000000000000" charset="-122"/>
            </a:endParaRPr>
          </a:p>
          <a:p>
            <a:pPr algn="l"/>
            <a:r>
              <a:rPr lang="en-US" altLang="zh-CN" sz="2800">
                <a:solidFill>
                  <a:schemeClr val="accent6">
                    <a:lumMod val="50000"/>
                  </a:schemeClr>
                </a:solidFill>
                <a:latin typeface="Heiti SC Light" panose="02000000000000000000" charset="-122"/>
                <a:ea typeface="Heiti SC Light" panose="02000000000000000000" charset="-122"/>
                <a:cs typeface="Heiti SC Light" panose="02000000000000000000" charset="-122"/>
              </a:rPr>
              <a:t>2.</a:t>
            </a:r>
            <a:r>
              <a:rPr lang="zh-CN" altLang="en-US" sz="2800">
                <a:solidFill>
                  <a:schemeClr val="accent6">
                    <a:lumMod val="50000"/>
                  </a:schemeClr>
                </a:solidFill>
                <a:latin typeface="Heiti SC Light" panose="02000000000000000000" charset="-122"/>
                <a:ea typeface="Heiti SC Light" panose="02000000000000000000" charset="-122"/>
                <a:cs typeface="Heiti SC Light" panose="02000000000000000000" charset="-122"/>
              </a:rPr>
              <a:t>制作校园生物分布图</a:t>
            </a:r>
          </a:p>
          <a:p>
            <a:pPr algn="l"/>
            <a:endParaRPr lang="zh-CN" altLang="en-US" sz="2800">
              <a:solidFill>
                <a:schemeClr val="accent6">
                  <a:lumMod val="50000"/>
                </a:schemeClr>
              </a:solidFill>
              <a:latin typeface="Heiti SC Light" panose="02000000000000000000" charset="-122"/>
              <a:ea typeface="Heiti SC Light" panose="02000000000000000000" charset="-122"/>
              <a:cs typeface="Heiti SC Light" panose="02000000000000000000" charset="-122"/>
            </a:endParaRPr>
          </a:p>
          <a:p>
            <a:pPr algn="l"/>
            <a:endParaRPr lang="en-US" altLang="zh-CN" sz="2800">
              <a:latin typeface="Heiti SC Light" panose="02000000000000000000" charset="-122"/>
              <a:ea typeface="Heiti SC Light" panose="02000000000000000000" charset="-122"/>
              <a:cs typeface="Heiti SC Light" panose="02000000000000000000" charset="-122"/>
            </a:endParaRPr>
          </a:p>
          <a:p>
            <a:pPr algn="l"/>
            <a:r>
              <a:rPr lang="en-US" altLang="zh-CN" sz="2800">
                <a:latin typeface="Heiti SC Light" panose="02000000000000000000" charset="-122"/>
                <a:ea typeface="Heiti SC Light" panose="02000000000000000000" charset="-122"/>
                <a:cs typeface="Heiti SC Light" panose="02000000000000000000" charset="-122"/>
              </a:rPr>
              <a:t>3.</a:t>
            </a:r>
            <a:r>
              <a:rPr lang="zh-CN" altLang="en-US" sz="2800">
                <a:latin typeface="Heiti SC Light" panose="02000000000000000000" charset="-122"/>
                <a:ea typeface="Heiti SC Light" panose="02000000000000000000" charset="-122"/>
                <a:cs typeface="Heiti SC Light" panose="02000000000000000000" charset="-122"/>
              </a:rPr>
              <a:t>形形色色的植物</a:t>
            </a:r>
          </a:p>
          <a:p>
            <a:pPr algn="l">
              <a:lnSpc>
                <a:spcPct val="150000"/>
              </a:lnSpc>
            </a:pPr>
            <a:r>
              <a:rPr lang="en-US" altLang="zh-CN" sz="2800">
                <a:latin typeface="Heiti SC Light" panose="02000000000000000000" charset="-122"/>
                <a:ea typeface="Heiti SC Light" panose="02000000000000000000" charset="-122"/>
                <a:cs typeface="Heiti SC Light" panose="02000000000000000000" charset="-122"/>
              </a:rPr>
              <a:t>4.</a:t>
            </a:r>
            <a:r>
              <a:rPr lang="zh-CN" altLang="en-US" sz="2800">
                <a:latin typeface="Heiti SC Light" panose="02000000000000000000" charset="-122"/>
                <a:ea typeface="Heiti SC Light" panose="02000000000000000000" charset="-122"/>
                <a:cs typeface="Heiti SC Light" panose="02000000000000000000" charset="-122"/>
              </a:rPr>
              <a:t>多种多样的动物</a:t>
            </a:r>
          </a:p>
          <a:p>
            <a:pPr algn="l">
              <a:lnSpc>
                <a:spcPct val="150000"/>
              </a:lnSpc>
            </a:pPr>
            <a:r>
              <a:rPr lang="en-US" altLang="zh-CN" sz="2800">
                <a:latin typeface="Heiti SC Light" panose="02000000000000000000" charset="-122"/>
                <a:ea typeface="Heiti SC Light" panose="02000000000000000000" charset="-122"/>
                <a:cs typeface="Heiti SC Light" panose="02000000000000000000" charset="-122"/>
              </a:rPr>
              <a:t>5.</a:t>
            </a:r>
            <a:r>
              <a:rPr lang="zh-CN" altLang="en-US" sz="2800">
                <a:latin typeface="Heiti SC Light" panose="02000000000000000000" charset="-122"/>
                <a:ea typeface="Heiti SC Light" panose="02000000000000000000" charset="-122"/>
                <a:cs typeface="Heiti SC Light" panose="02000000000000000000" charset="-122"/>
              </a:rPr>
              <a:t>相貌各异的我们</a:t>
            </a:r>
          </a:p>
          <a:p>
            <a:pPr algn="l"/>
            <a:endParaRPr lang="en-US" altLang="zh-CN" sz="2800">
              <a:latin typeface="Heiti SC Light" panose="02000000000000000000" charset="-122"/>
              <a:ea typeface="Heiti SC Light" panose="02000000000000000000" charset="-122"/>
              <a:cs typeface="Heiti SC Light" panose="02000000000000000000" charset="-122"/>
            </a:endParaRPr>
          </a:p>
          <a:p>
            <a:pPr algn="l"/>
            <a:r>
              <a:rPr lang="en-US" altLang="zh-CN" sz="2800">
                <a:latin typeface="Heiti SC Light" panose="02000000000000000000" charset="-122"/>
                <a:ea typeface="Heiti SC Light" panose="02000000000000000000" charset="-122"/>
                <a:cs typeface="Heiti SC Light" panose="02000000000000000000" charset="-122"/>
              </a:rPr>
              <a:t>6.</a:t>
            </a:r>
            <a:r>
              <a:rPr lang="zh-CN" altLang="en-US" sz="2800">
                <a:latin typeface="Heiti SC Light" panose="02000000000000000000" charset="-122"/>
                <a:ea typeface="Heiti SC Light" panose="02000000000000000000" charset="-122"/>
                <a:cs typeface="Heiti SC Light" panose="02000000000000000000" charset="-122"/>
              </a:rPr>
              <a:t>古代生物的多样性</a:t>
            </a:r>
          </a:p>
          <a:p>
            <a:pPr algn="l">
              <a:lnSpc>
                <a:spcPct val="200000"/>
              </a:lnSpc>
            </a:pPr>
            <a:r>
              <a:rPr lang="en-US" altLang="zh-CN" sz="2800">
                <a:latin typeface="Heiti SC Light" panose="02000000000000000000" charset="-122"/>
                <a:ea typeface="Heiti SC Light" panose="02000000000000000000" charset="-122"/>
                <a:cs typeface="Heiti SC Light" panose="02000000000000000000" charset="-122"/>
              </a:rPr>
              <a:t>7.</a:t>
            </a:r>
            <a:r>
              <a:rPr lang="zh-CN" altLang="en-US" sz="2800">
                <a:latin typeface="Heiti SC Light" panose="02000000000000000000" charset="-122"/>
                <a:ea typeface="Heiti SC Light" panose="02000000000000000000" charset="-122"/>
                <a:cs typeface="Heiti SC Light" panose="02000000000000000000" charset="-122"/>
              </a:rPr>
              <a:t>保护生物多样性</a:t>
            </a:r>
          </a:p>
        </p:txBody>
      </p:sp>
      <p:pic>
        <p:nvPicPr>
          <p:cNvPr id="5" name="图片 4" descr="src=http___pic.51yuansu.com_pic3_cover_03_53_16_5bc53c73db2b6_610.jpg&amp;refer=http___pic.51yuansu"/>
          <p:cNvPicPr>
            <a:picLocks noChangeAspect="1"/>
          </p:cNvPicPr>
          <p:nvPr/>
        </p:nvPicPr>
        <p:blipFill>
          <a:blip r:embed="rId4">
            <a:clrChange>
              <a:clrFrom>
                <a:srgbClr val="F6F6F6">
                  <a:alpha val="100000"/>
                </a:srgbClr>
              </a:clrFrom>
              <a:clrTo>
                <a:srgbClr val="F6F6F6">
                  <a:alpha val="100000"/>
                  <a:alpha val="0"/>
                </a:srgbClr>
              </a:clrTo>
            </a:clrChange>
          </a:blip>
          <a:stretch>
            <a:fillRect/>
          </a:stretch>
        </p:blipFill>
        <p:spPr>
          <a:xfrm>
            <a:off x="492125" y="241300"/>
            <a:ext cx="1495425" cy="1103630"/>
          </a:xfrm>
          <a:prstGeom prst="rect">
            <a:avLst/>
          </a:prstGeom>
        </p:spPr>
      </p:pic>
      <p:sp>
        <p:nvSpPr>
          <p:cNvPr id="2" name="圆角矩形 1"/>
          <p:cNvSpPr/>
          <p:nvPr/>
        </p:nvSpPr>
        <p:spPr>
          <a:xfrm>
            <a:off x="2510155" y="412115"/>
            <a:ext cx="3658870" cy="1663700"/>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7194550" y="1011555"/>
            <a:ext cx="3757930" cy="521970"/>
          </a:xfrm>
          <a:prstGeom prst="rect">
            <a:avLst/>
          </a:prstGeom>
          <a:noFill/>
        </p:spPr>
        <p:txBody>
          <a:bodyPr wrap="none" rtlCol="0">
            <a:spAutoFit/>
          </a:bodyPr>
          <a:lstStyle/>
          <a:p>
            <a:r>
              <a:rPr lang="zh-CN" altLang="en-US" sz="2800" b="1">
                <a:solidFill>
                  <a:srgbClr val="C00000"/>
                </a:solidFill>
                <a:latin typeface="Heiti SC Medium" panose="02000000000000000000" charset="-122"/>
                <a:ea typeface="Heiti SC Medium" panose="02000000000000000000" charset="-122"/>
              </a:rPr>
              <a:t>调查校园生物及其分布</a:t>
            </a:r>
          </a:p>
        </p:txBody>
      </p:sp>
      <p:sp>
        <p:nvSpPr>
          <p:cNvPr id="13" name="右箭头 12"/>
          <p:cNvSpPr/>
          <p:nvPr/>
        </p:nvSpPr>
        <p:spPr>
          <a:xfrm>
            <a:off x="6375400" y="1199515"/>
            <a:ext cx="751205" cy="14541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右箭头 15"/>
          <p:cNvSpPr/>
          <p:nvPr/>
        </p:nvSpPr>
        <p:spPr>
          <a:xfrm>
            <a:off x="6177915" y="3276600"/>
            <a:ext cx="1605915" cy="17526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7802245" y="2889885"/>
            <a:ext cx="1970405" cy="737235"/>
          </a:xfrm>
          <a:prstGeom prst="rect">
            <a:avLst/>
          </a:prstGeom>
          <a:noFill/>
        </p:spPr>
        <p:txBody>
          <a:bodyPr wrap="none" rtlCol="0">
            <a:spAutoFit/>
          </a:bodyPr>
          <a:lstStyle/>
          <a:p>
            <a:pPr>
              <a:lnSpc>
                <a:spcPct val="150000"/>
              </a:lnSpc>
            </a:pPr>
            <a:r>
              <a:rPr lang="zh-CN" altLang="en-US" sz="2800" b="1">
                <a:solidFill>
                  <a:srgbClr val="C00000"/>
                </a:solidFill>
                <a:latin typeface="Heiti SC Medium" panose="02000000000000000000" charset="-122"/>
                <a:ea typeface="Heiti SC Medium" panose="02000000000000000000" charset="-122"/>
              </a:rPr>
              <a:t>遗传和变异</a:t>
            </a:r>
          </a:p>
        </p:txBody>
      </p:sp>
      <p:sp>
        <p:nvSpPr>
          <p:cNvPr id="3" name="圆角矩形 2"/>
          <p:cNvSpPr/>
          <p:nvPr/>
        </p:nvSpPr>
        <p:spPr>
          <a:xfrm>
            <a:off x="2500630" y="2407285"/>
            <a:ext cx="3658870" cy="1913255"/>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8" name="右箭头 7"/>
          <p:cNvSpPr/>
          <p:nvPr/>
        </p:nvSpPr>
        <p:spPr>
          <a:xfrm>
            <a:off x="5787390" y="4866640"/>
            <a:ext cx="1605915" cy="17526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393305" y="4262120"/>
            <a:ext cx="2685415" cy="1383665"/>
          </a:xfrm>
          <a:prstGeom prst="rect">
            <a:avLst/>
          </a:prstGeom>
          <a:noFill/>
        </p:spPr>
        <p:txBody>
          <a:bodyPr wrap="none" rtlCol="0">
            <a:spAutoFit/>
          </a:bodyPr>
          <a:lstStyle/>
          <a:p>
            <a:pPr>
              <a:lnSpc>
                <a:spcPct val="150000"/>
              </a:lnSpc>
            </a:pPr>
            <a:r>
              <a:rPr lang="zh-CN" altLang="en-US" sz="2800" b="1">
                <a:solidFill>
                  <a:srgbClr val="C00000"/>
                </a:solidFill>
                <a:latin typeface="Heiti SC Medium" panose="02000000000000000000" charset="-122"/>
                <a:ea typeface="Heiti SC Medium" panose="02000000000000000000" charset="-122"/>
              </a:rPr>
              <a:t>探究古代生物与</a:t>
            </a:r>
          </a:p>
          <a:p>
            <a:pPr>
              <a:lnSpc>
                <a:spcPct val="150000"/>
              </a:lnSpc>
            </a:pPr>
            <a:r>
              <a:rPr lang="zh-CN" altLang="en-US" sz="2800" b="1">
                <a:solidFill>
                  <a:srgbClr val="C00000"/>
                </a:solidFill>
                <a:latin typeface="Heiti SC Medium" panose="02000000000000000000" charset="-122"/>
                <a:ea typeface="Heiti SC Medium" panose="02000000000000000000" charset="-122"/>
              </a:rPr>
              <a:t>现代生物的关系</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in)">
                                      <p:cBhvr>
                                        <p:cTn id="7" dur="2000"/>
                                        <p:tgtEl>
                                          <p:spTgt spid="1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amond(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ox(in)">
                                      <p:cBhvr>
                                        <p:cTn id="15" dur="2000"/>
                                        <p:tgtEl>
                                          <p:spTgt spid="16"/>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amond(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ox(in)">
                                      <p:cBhvr>
                                        <p:cTn id="23" dur="2000"/>
                                        <p:tgtEl>
                                          <p:spTgt spid="8"/>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amond(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bldLvl="0" animBg="1"/>
      <p:bldP spid="16" grpId="0" bldLvl="0" animBg="1"/>
      <p:bldP spid="6" grpId="0"/>
      <p:bldP spid="8" grpId="0" bldLvl="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p:cNvGrpSpPr/>
          <p:nvPr/>
        </p:nvGrpSpPr>
        <p:grpSpPr>
          <a:xfrm>
            <a:off x="1483360" y="602615"/>
            <a:ext cx="8638540" cy="2757170"/>
            <a:chOff x="2352" y="495"/>
            <a:chExt cx="13604" cy="4342"/>
          </a:xfrm>
        </p:grpSpPr>
        <p:pic>
          <p:nvPicPr>
            <p:cNvPr id="5" name="图片 4" descr="u=1847829781,867060371&amp;fm=26&amp;gp=0 2"/>
            <p:cNvPicPr>
              <a:picLocks noChangeAspect="1"/>
            </p:cNvPicPr>
            <p:nvPr>
              <p:custDataLst>
                <p:tags r:id="rId3"/>
              </p:custDataLst>
            </p:nvPr>
          </p:nvPicPr>
          <p:blipFill>
            <a:blip r:embed="rId6">
              <a:clrChange>
                <a:clrFrom>
                  <a:srgbClr val="F6F6F6">
                    <a:alpha val="100000"/>
                  </a:srgbClr>
                </a:clrFrom>
                <a:clrTo>
                  <a:srgbClr val="F6F6F6">
                    <a:alpha val="100000"/>
                    <a:alpha val="0"/>
                  </a:srgbClr>
                </a:clrTo>
              </a:clrChange>
            </a:blip>
            <a:srcRect t="14042" b="15455"/>
            <a:stretch>
              <a:fillRect/>
            </a:stretch>
          </p:blipFill>
          <p:spPr>
            <a:xfrm>
              <a:off x="2352" y="495"/>
              <a:ext cx="13605" cy="4343"/>
            </a:xfrm>
            <a:prstGeom prst="rect">
              <a:avLst/>
            </a:prstGeom>
          </p:spPr>
        </p:pic>
        <p:sp>
          <p:nvSpPr>
            <p:cNvPr id="2" name="文本框 1"/>
            <p:cNvSpPr txBox="1"/>
            <p:nvPr/>
          </p:nvSpPr>
          <p:spPr>
            <a:xfrm>
              <a:off x="4043" y="2340"/>
              <a:ext cx="8928" cy="1016"/>
            </a:xfrm>
            <a:prstGeom prst="rect">
              <a:avLst/>
            </a:prstGeom>
            <a:noFill/>
          </p:spPr>
          <p:txBody>
            <a:bodyPr wrap="none" rtlCol="0">
              <a:spAutoFit/>
            </a:bodyPr>
            <a:lstStyle/>
            <a:p>
              <a:r>
                <a:rPr lang="zh-CN" altLang="en-US" sz="3600">
                  <a:solidFill>
                    <a:schemeClr val="tx1"/>
                  </a:solidFill>
                  <a:latin typeface="黑体" panose="02010609060101010101" pitchFamily="2" charset="-122"/>
                  <a:ea typeface="黑体" panose="02010609060101010101" pitchFamily="2" charset="-122"/>
                </a:rPr>
                <a:t>整理：本单元主要科学概念</a:t>
              </a:r>
            </a:p>
          </p:txBody>
        </p:sp>
      </p:grpSp>
      <p:pic>
        <p:nvPicPr>
          <p:cNvPr id="4" name="图片 3" descr="src=http___ku.90sjimg.com_element_origin_min_pic_17_08_16_335310468f4ab697a34d5c7e99bc7f1e.jpg&amp;refer=http___ku.90sjimg"/>
          <p:cNvPicPr>
            <a:picLocks noChangeAspect="1"/>
          </p:cNvPicPr>
          <p:nvPr>
            <p:custDataLst>
              <p:tags r:id="rId2"/>
            </p:custDataLst>
          </p:nvPr>
        </p:nvPicPr>
        <p:blipFill>
          <a:blip r:embed="rId7">
            <a:clrChange>
              <a:clrFrom>
                <a:srgbClr val="F6F6F6">
                  <a:alpha val="100000"/>
                </a:srgbClr>
              </a:clrFrom>
              <a:clrTo>
                <a:srgbClr val="F6F6F6">
                  <a:alpha val="100000"/>
                  <a:alpha val="0"/>
                </a:srgbClr>
              </a:clrTo>
            </a:clrChange>
          </a:blip>
          <a:stretch>
            <a:fillRect/>
          </a:stretch>
        </p:blipFill>
        <p:spPr>
          <a:xfrm>
            <a:off x="410210" y="3450590"/>
            <a:ext cx="3249295" cy="3249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845185" y="729615"/>
            <a:ext cx="4366895"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sz="3200"/>
              <a:t>调查校园生物及其分布</a:t>
            </a:r>
          </a:p>
        </p:txBody>
      </p:sp>
      <p:sp>
        <p:nvSpPr>
          <p:cNvPr id="3" name="文本框 2"/>
          <p:cNvSpPr txBox="1"/>
          <p:nvPr/>
        </p:nvSpPr>
        <p:spPr>
          <a:xfrm>
            <a:off x="845185" y="1555115"/>
            <a:ext cx="3902075" cy="583565"/>
          </a:xfrm>
          <a:prstGeom prst="rect">
            <a:avLst/>
          </a:prstGeom>
          <a:noFill/>
        </p:spPr>
        <p:txBody>
          <a:bodyPr wrap="square" rtlCol="0">
            <a:spAutoFit/>
          </a:bodyPr>
          <a:lstStyle/>
          <a:p>
            <a:r>
              <a:rPr lang="en-US" altLang="zh-CN" sz="3200"/>
              <a:t>1.</a:t>
            </a:r>
            <a:r>
              <a:rPr lang="zh-CN" altLang="en-US" sz="3200"/>
              <a:t>调查校园生物</a:t>
            </a:r>
          </a:p>
        </p:txBody>
      </p:sp>
      <p:sp>
        <p:nvSpPr>
          <p:cNvPr id="4" name="文本框 3"/>
          <p:cNvSpPr txBox="1"/>
          <p:nvPr/>
        </p:nvSpPr>
        <p:spPr>
          <a:xfrm>
            <a:off x="855345" y="2319020"/>
            <a:ext cx="5483860" cy="2030095"/>
          </a:xfrm>
          <a:prstGeom prst="rect">
            <a:avLst/>
          </a:prstGeom>
          <a:noFill/>
        </p:spPr>
        <p:txBody>
          <a:bodyPr wrap="square" rtlCol="0">
            <a:spAutoFit/>
          </a:bodyPr>
          <a:lstStyle/>
          <a:p>
            <a:pPr>
              <a:lnSpc>
                <a:spcPct val="150000"/>
              </a:lnSpc>
            </a:pPr>
            <a:r>
              <a:rPr lang="zh-CN" altLang="en-US" sz="2800"/>
              <a:t>方法：分区域调查，调查一个区域内的生物种类和数量或调查单位面积内的生物种类和数量。</a:t>
            </a:r>
          </a:p>
        </p:txBody>
      </p:sp>
      <p:sp>
        <p:nvSpPr>
          <p:cNvPr id="5" name="文本框 4"/>
          <p:cNvSpPr txBox="1"/>
          <p:nvPr/>
        </p:nvSpPr>
        <p:spPr>
          <a:xfrm>
            <a:off x="845185" y="4809490"/>
            <a:ext cx="5494020" cy="521970"/>
          </a:xfrm>
          <a:prstGeom prst="rect">
            <a:avLst/>
          </a:prstGeom>
          <a:noFill/>
        </p:spPr>
        <p:txBody>
          <a:bodyPr wrap="square" rtlCol="0">
            <a:spAutoFit/>
          </a:bodyPr>
          <a:lstStyle/>
          <a:p>
            <a:pPr algn="ctr"/>
            <a:r>
              <a:rPr lang="zh-CN" altLang="en-US" sz="2800">
                <a:solidFill>
                  <a:srgbClr val="FF0000"/>
                </a:solidFill>
              </a:rPr>
              <a:t>制定调查活动方案</a:t>
            </a:r>
          </a:p>
        </p:txBody>
      </p:sp>
      <p:pic>
        <p:nvPicPr>
          <p:cNvPr id="6" name="图片 5" descr="24"/>
          <p:cNvPicPr>
            <a:picLocks noChangeAspect="1"/>
          </p:cNvPicPr>
          <p:nvPr/>
        </p:nvPicPr>
        <p:blipFill>
          <a:blip r:embed="rId4"/>
          <a:srcRect l="33854" r="33854"/>
          <a:stretch>
            <a:fillRect/>
          </a:stretch>
        </p:blipFill>
        <p:spPr>
          <a:xfrm>
            <a:off x="7161530" y="532765"/>
            <a:ext cx="3103880" cy="57931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845185" y="848360"/>
            <a:ext cx="4370070" cy="583565"/>
          </a:xfrm>
          <a:prstGeom prst="rect">
            <a:avLst/>
          </a:prstGeom>
          <a:noFill/>
        </p:spPr>
        <p:txBody>
          <a:bodyPr wrap="square" rtlCol="0">
            <a:spAutoFit/>
          </a:bodyPr>
          <a:lstStyle/>
          <a:p>
            <a:r>
              <a:rPr lang="en-US" altLang="zh-CN" sz="3200"/>
              <a:t>2.</a:t>
            </a:r>
            <a:r>
              <a:rPr lang="zh-CN" altLang="en-US" sz="3200"/>
              <a:t>制作校园生物分布图</a:t>
            </a:r>
          </a:p>
        </p:txBody>
      </p:sp>
      <p:pic>
        <p:nvPicPr>
          <p:cNvPr id="2" name="图片 1" descr="03"/>
          <p:cNvPicPr>
            <a:picLocks noChangeAspect="1"/>
          </p:cNvPicPr>
          <p:nvPr/>
        </p:nvPicPr>
        <p:blipFill>
          <a:blip r:embed="rId4"/>
          <a:stretch>
            <a:fillRect/>
          </a:stretch>
        </p:blipFill>
        <p:spPr>
          <a:xfrm>
            <a:off x="5748020" y="1665605"/>
            <a:ext cx="5852160" cy="3526790"/>
          </a:xfrm>
          <a:prstGeom prst="rect">
            <a:avLst/>
          </a:prstGeom>
        </p:spPr>
      </p:pic>
      <p:sp>
        <p:nvSpPr>
          <p:cNvPr id="4" name="文本框 3"/>
          <p:cNvSpPr txBox="1"/>
          <p:nvPr/>
        </p:nvSpPr>
        <p:spPr>
          <a:xfrm>
            <a:off x="1029970" y="1944370"/>
            <a:ext cx="4718050" cy="3105150"/>
          </a:xfrm>
          <a:prstGeom prst="rect">
            <a:avLst/>
          </a:prstGeom>
          <a:noFill/>
        </p:spPr>
        <p:txBody>
          <a:bodyPr wrap="square" rtlCol="0">
            <a:spAutoFit/>
          </a:bodyPr>
          <a:lstStyle/>
          <a:p>
            <a:pPr>
              <a:lnSpc>
                <a:spcPct val="140000"/>
              </a:lnSpc>
            </a:pPr>
            <a:r>
              <a:rPr lang="zh-CN" altLang="en-US" sz="2800">
                <a:solidFill>
                  <a:srgbClr val="FF0000"/>
                </a:solidFill>
              </a:rPr>
              <a:t>二歧分类法：</a:t>
            </a:r>
            <a:r>
              <a:rPr lang="zh-CN" altLang="en-US" sz="2800"/>
              <a:t>确定一个标准，将事物分成两类，在每一类下，确定新的标准，将其分为两类，继续确定新的分类标准，直到不能再分为止。</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04"/>
          <p:cNvPicPr>
            <a:picLocks noChangeAspect="1"/>
          </p:cNvPicPr>
          <p:nvPr/>
        </p:nvPicPr>
        <p:blipFill>
          <a:blip r:embed="rId4"/>
          <a:srcRect l="13444" r="12923"/>
          <a:stretch>
            <a:fillRect/>
          </a:stretch>
        </p:blipFill>
        <p:spPr>
          <a:xfrm>
            <a:off x="6483985" y="1302385"/>
            <a:ext cx="5196205" cy="4253230"/>
          </a:xfrm>
          <a:prstGeom prst="rect">
            <a:avLst/>
          </a:prstGeom>
        </p:spPr>
      </p:pic>
      <p:sp>
        <p:nvSpPr>
          <p:cNvPr id="3" name="文本框 2"/>
          <p:cNvSpPr txBox="1"/>
          <p:nvPr/>
        </p:nvSpPr>
        <p:spPr>
          <a:xfrm>
            <a:off x="845185" y="848360"/>
            <a:ext cx="3902075" cy="521970"/>
          </a:xfrm>
          <a:prstGeom prst="rect">
            <a:avLst/>
          </a:prstGeom>
          <a:noFill/>
        </p:spPr>
        <p:txBody>
          <a:bodyPr wrap="square" rtlCol="0">
            <a:spAutoFit/>
          </a:bodyPr>
          <a:lstStyle/>
          <a:p>
            <a:r>
              <a:rPr lang="en-US" altLang="zh-CN" sz="2800"/>
              <a:t>2.</a:t>
            </a:r>
            <a:r>
              <a:rPr lang="zh-CN" altLang="en-US" sz="2800"/>
              <a:t>制作校园生物分布图</a:t>
            </a:r>
          </a:p>
        </p:txBody>
      </p:sp>
      <p:sp>
        <p:nvSpPr>
          <p:cNvPr id="4" name="文本框 3"/>
          <p:cNvSpPr txBox="1"/>
          <p:nvPr/>
        </p:nvSpPr>
        <p:spPr>
          <a:xfrm>
            <a:off x="1029970" y="1944370"/>
            <a:ext cx="4718050" cy="3105150"/>
          </a:xfrm>
          <a:prstGeom prst="rect">
            <a:avLst/>
          </a:prstGeom>
          <a:noFill/>
        </p:spPr>
        <p:txBody>
          <a:bodyPr wrap="square" rtlCol="0">
            <a:spAutoFit/>
          </a:bodyPr>
          <a:lstStyle/>
          <a:p>
            <a:pPr>
              <a:lnSpc>
                <a:spcPct val="140000"/>
              </a:lnSpc>
            </a:pPr>
            <a:r>
              <a:rPr lang="zh-CN" altLang="en-US" sz="2800">
                <a:solidFill>
                  <a:srgbClr val="FF0000"/>
                </a:solidFill>
              </a:rPr>
              <a:t>制作方法：</a:t>
            </a:r>
          </a:p>
          <a:p>
            <a:pPr>
              <a:lnSpc>
                <a:spcPct val="140000"/>
              </a:lnSpc>
            </a:pPr>
            <a:r>
              <a:rPr lang="zh-CN" altLang="en-US" sz="2800"/>
              <a:t>①可以用编号方法来做；</a:t>
            </a:r>
          </a:p>
          <a:p>
            <a:pPr>
              <a:lnSpc>
                <a:spcPct val="140000"/>
              </a:lnSpc>
            </a:pPr>
            <a:r>
              <a:rPr lang="zh-CN" altLang="en-US" sz="2800"/>
              <a:t>②可以将我们画的生物图剪贴在分布图旁边，用箭头指出它所在的位置。</a:t>
            </a:r>
          </a:p>
        </p:txBody>
      </p:sp>
      <p:cxnSp>
        <p:nvCxnSpPr>
          <p:cNvPr id="5" name="直接箭头连接符 4"/>
          <p:cNvCxnSpPr/>
          <p:nvPr/>
        </p:nvCxnSpPr>
        <p:spPr>
          <a:xfrm>
            <a:off x="4298315" y="2823210"/>
            <a:ext cx="2428875" cy="248920"/>
          </a:xfrm>
          <a:prstGeom prst="straightConnector1">
            <a:avLst/>
          </a:prstGeom>
          <a:ln>
            <a:solidFill>
              <a:srgbClr val="FF0000"/>
            </a:solidFill>
            <a:tailEnd type="arrow" w="med" len="med"/>
          </a:ln>
        </p:spPr>
        <p:style>
          <a:lnRef idx="1">
            <a:schemeClr val="dk1"/>
          </a:lnRef>
          <a:fillRef idx="0">
            <a:schemeClr val="dk1"/>
          </a:fillRef>
          <a:effectRef idx="0">
            <a:schemeClr val="dk1"/>
          </a:effectRef>
          <a:fontRef idx="minor">
            <a:schemeClr val="tx1"/>
          </a:fontRef>
        </p:style>
      </p:cxnSp>
      <p:cxnSp>
        <p:nvCxnSpPr>
          <p:cNvPr id="6" name="直接箭头连接符 5"/>
          <p:cNvCxnSpPr/>
          <p:nvPr/>
        </p:nvCxnSpPr>
        <p:spPr>
          <a:xfrm>
            <a:off x="4318635" y="2823210"/>
            <a:ext cx="3792220" cy="6273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845185" y="629920"/>
            <a:ext cx="2934335" cy="5835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dist"/>
            <a:r>
              <a:rPr lang="zh-CN" altLang="en-US" sz="3200"/>
              <a:t>遗传和变异</a:t>
            </a:r>
          </a:p>
        </p:txBody>
      </p:sp>
      <p:sp>
        <p:nvSpPr>
          <p:cNvPr id="3" name="文本框 2"/>
          <p:cNvSpPr txBox="1"/>
          <p:nvPr/>
        </p:nvSpPr>
        <p:spPr>
          <a:xfrm>
            <a:off x="845185" y="1471930"/>
            <a:ext cx="3902075" cy="583565"/>
          </a:xfrm>
          <a:prstGeom prst="rect">
            <a:avLst/>
          </a:prstGeom>
          <a:noFill/>
        </p:spPr>
        <p:txBody>
          <a:bodyPr wrap="square" rtlCol="0">
            <a:spAutoFit/>
          </a:bodyPr>
          <a:lstStyle/>
          <a:p>
            <a:r>
              <a:rPr lang="en-US" altLang="zh-CN" sz="3200"/>
              <a:t>1.</a:t>
            </a:r>
            <a:r>
              <a:rPr lang="zh-CN" altLang="en-US" sz="3200"/>
              <a:t>植物的遗传和变异</a:t>
            </a:r>
          </a:p>
        </p:txBody>
      </p:sp>
      <p:sp>
        <p:nvSpPr>
          <p:cNvPr id="6" name="文本框 5"/>
          <p:cNvSpPr txBox="1"/>
          <p:nvPr/>
        </p:nvSpPr>
        <p:spPr>
          <a:xfrm>
            <a:off x="1203960" y="4996180"/>
            <a:ext cx="9784080" cy="1383665"/>
          </a:xfrm>
          <a:prstGeom prst="rect">
            <a:avLst/>
          </a:prstGeom>
          <a:noFill/>
        </p:spPr>
        <p:txBody>
          <a:bodyPr wrap="square" rtlCol="0">
            <a:spAutoFit/>
          </a:bodyPr>
          <a:lstStyle/>
          <a:p>
            <a:pPr indent="711200" fontAlgn="auto">
              <a:lnSpc>
                <a:spcPct val="150000"/>
              </a:lnSpc>
              <a:extLst>
                <a:ext uri="{35155182-B16C-46BC-9424-99874614C6A1}">
                  <wpsdc:indentchars xmlns:wpsdc="http://www.wps.cn/officeDocument/2017/drawingmlCustomData" xmlns="" val="200" checksum="3773799597"/>
                </a:ext>
              </a:extLst>
            </a:pPr>
            <a:r>
              <a:rPr lang="zh-CN" altLang="en-US" sz="2800"/>
              <a:t>植物后代和亲代非常相似的现象叫作</a:t>
            </a:r>
            <a:r>
              <a:rPr lang="zh-CN" altLang="en-US" sz="2800">
                <a:solidFill>
                  <a:srgbClr val="FF0000"/>
                </a:solidFill>
              </a:rPr>
              <a:t>遗传</a:t>
            </a:r>
            <a:r>
              <a:rPr lang="zh-CN" altLang="en-US" sz="2800"/>
              <a:t>；植物后代和亲代之间也会有一些细微的不同，这种现象叫作</a:t>
            </a:r>
            <a:r>
              <a:rPr lang="zh-CN" altLang="en-US" sz="2800">
                <a:solidFill>
                  <a:srgbClr val="FF0000"/>
                </a:solidFill>
              </a:rPr>
              <a:t>变异</a:t>
            </a:r>
            <a:r>
              <a:rPr lang="zh-CN" altLang="en-US" sz="2800"/>
              <a:t>。</a:t>
            </a:r>
          </a:p>
        </p:txBody>
      </p:sp>
      <p:grpSp>
        <p:nvGrpSpPr>
          <p:cNvPr id="8" name="组合 7"/>
          <p:cNvGrpSpPr/>
          <p:nvPr/>
        </p:nvGrpSpPr>
        <p:grpSpPr>
          <a:xfrm>
            <a:off x="2383790" y="1993900"/>
            <a:ext cx="7523480" cy="3098800"/>
            <a:chOff x="3754" y="3140"/>
            <a:chExt cx="11848" cy="4880"/>
          </a:xfrm>
        </p:grpSpPr>
        <p:pic>
          <p:nvPicPr>
            <p:cNvPr id="4" name="图片 3" descr="05"/>
            <p:cNvPicPr>
              <a:picLocks noChangeAspect="1"/>
            </p:cNvPicPr>
            <p:nvPr/>
          </p:nvPicPr>
          <p:blipFill>
            <a:blip r:embed="rId4"/>
            <a:srcRect l="23991" t="6482" r="23991" b="5636"/>
            <a:stretch>
              <a:fillRect/>
            </a:stretch>
          </p:blipFill>
          <p:spPr>
            <a:xfrm>
              <a:off x="3754" y="3140"/>
              <a:ext cx="4794" cy="4881"/>
            </a:xfrm>
            <a:prstGeom prst="rect">
              <a:avLst/>
            </a:prstGeom>
          </p:spPr>
        </p:pic>
        <p:pic>
          <p:nvPicPr>
            <p:cNvPr id="5" name="图片 4" descr="06"/>
            <p:cNvPicPr>
              <a:picLocks noChangeAspect="1"/>
            </p:cNvPicPr>
            <p:nvPr/>
          </p:nvPicPr>
          <p:blipFill>
            <a:blip r:embed="rId5"/>
            <a:srcRect l="22450" t="4807" r="22450" b="5347"/>
            <a:stretch>
              <a:fillRect/>
            </a:stretch>
          </p:blipFill>
          <p:spPr>
            <a:xfrm>
              <a:off x="10792" y="3140"/>
              <a:ext cx="4811" cy="4728"/>
            </a:xfrm>
            <a:prstGeom prst="rect">
              <a:avLst/>
            </a:prstGeom>
          </p:spPr>
        </p:pic>
        <p:sp>
          <p:nvSpPr>
            <p:cNvPr id="7" name="右箭头 6"/>
            <p:cNvSpPr/>
            <p:nvPr/>
          </p:nvSpPr>
          <p:spPr>
            <a:xfrm>
              <a:off x="8614" y="4869"/>
              <a:ext cx="2178" cy="6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17,&quot;width&quot;:511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343,&quot;width&quot;:13605}"/>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0133d34c-2d5b-46e5-9045-180e3d2345bc}"/>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23CB97"/>
      </a:accent1>
      <a:accent2>
        <a:srgbClr val="62D036"/>
      </a:accent2>
      <a:accent3>
        <a:srgbClr val="E4DA0E"/>
      </a:accent3>
      <a:accent4>
        <a:srgbClr val="F29D04"/>
      </a:accent4>
      <a:accent5>
        <a:srgbClr val="E76A03"/>
      </a:accent5>
      <a:accent6>
        <a:srgbClr val="D01212"/>
      </a:accent6>
      <a:hlink>
        <a:srgbClr val="23CB97"/>
      </a:hlink>
      <a:folHlink>
        <a:srgbClr val="BFBFBF"/>
      </a:folHlink>
    </a:clrScheme>
    <a:fontScheme name="1kz4mkz2">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qhfr2gh">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rgbClr val="81D4FA"/>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23CB97"/>
    </a:accent1>
    <a:accent2>
      <a:srgbClr val="62D036"/>
    </a:accent2>
    <a:accent3>
      <a:srgbClr val="E4DA0E"/>
    </a:accent3>
    <a:accent4>
      <a:srgbClr val="F29D04"/>
    </a:accent4>
    <a:accent5>
      <a:srgbClr val="E76A03"/>
    </a:accent5>
    <a:accent6>
      <a:srgbClr val="D01212"/>
    </a:accent6>
    <a:hlink>
      <a:srgbClr val="23CB97"/>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23CB97"/>
    </a:accent1>
    <a:accent2>
      <a:srgbClr val="62D036"/>
    </a:accent2>
    <a:accent3>
      <a:srgbClr val="E4DA0E"/>
    </a:accent3>
    <a:accent4>
      <a:srgbClr val="F29D04"/>
    </a:accent4>
    <a:accent5>
      <a:srgbClr val="E76A03"/>
    </a:accent5>
    <a:accent6>
      <a:srgbClr val="D01212"/>
    </a:accent6>
    <a:hlink>
      <a:srgbClr val="23CB97"/>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23CB97"/>
    </a:accent1>
    <a:accent2>
      <a:srgbClr val="62D036"/>
    </a:accent2>
    <a:accent3>
      <a:srgbClr val="E4DA0E"/>
    </a:accent3>
    <a:accent4>
      <a:srgbClr val="F29D04"/>
    </a:accent4>
    <a:accent5>
      <a:srgbClr val="E76A03"/>
    </a:accent5>
    <a:accent6>
      <a:srgbClr val="D01212"/>
    </a:accent6>
    <a:hlink>
      <a:srgbClr val="23CB97"/>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78495"/>
    </a:dk2>
    <a:lt2>
      <a:srgbClr val="F0F0F0"/>
    </a:lt2>
    <a:accent1>
      <a:srgbClr val="23CB97"/>
    </a:accent1>
    <a:accent2>
      <a:srgbClr val="62D036"/>
    </a:accent2>
    <a:accent3>
      <a:srgbClr val="E4DA0E"/>
    </a:accent3>
    <a:accent4>
      <a:srgbClr val="F29D04"/>
    </a:accent4>
    <a:accent5>
      <a:srgbClr val="E76A03"/>
    </a:accent5>
    <a:accent6>
      <a:srgbClr val="D01212"/>
    </a:accent6>
    <a:hlink>
      <a:srgbClr val="23CB97"/>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78495"/>
    </a:dk2>
    <a:lt2>
      <a:srgbClr val="F0F0F0"/>
    </a:lt2>
    <a:accent1>
      <a:srgbClr val="23CB97"/>
    </a:accent1>
    <a:accent2>
      <a:srgbClr val="62D036"/>
    </a:accent2>
    <a:accent3>
      <a:srgbClr val="E4DA0E"/>
    </a:accent3>
    <a:accent4>
      <a:srgbClr val="F29D04"/>
    </a:accent4>
    <a:accent5>
      <a:srgbClr val="E76A03"/>
    </a:accent5>
    <a:accent6>
      <a:srgbClr val="D01212"/>
    </a:accent6>
    <a:hlink>
      <a:srgbClr val="23CB97"/>
    </a:hlink>
    <a:folHlink>
      <a:srgbClr val="BFBFBF"/>
    </a:folHlink>
  </a:clrScheme>
</a:themeOverride>
</file>

<file path=ppt/theme/themeOverride14.xml><?xml version="1.0" encoding="utf-8"?>
<a:themeOverride xmlns:a="http://schemas.openxmlformats.org/drawingml/2006/main">
  <a:clrScheme name="Office">
    <a:dk1>
      <a:srgbClr val="000000"/>
    </a:dk1>
    <a:lt1>
      <a:srgbClr val="FFFFFF"/>
    </a:lt1>
    <a:dk2>
      <a:srgbClr val="778495"/>
    </a:dk2>
    <a:lt2>
      <a:srgbClr val="F0F0F0"/>
    </a:lt2>
    <a:accent1>
      <a:srgbClr val="23CB97"/>
    </a:accent1>
    <a:accent2>
      <a:srgbClr val="62D036"/>
    </a:accent2>
    <a:accent3>
      <a:srgbClr val="E4DA0E"/>
    </a:accent3>
    <a:accent4>
      <a:srgbClr val="F29D04"/>
    </a:accent4>
    <a:accent5>
      <a:srgbClr val="E76A03"/>
    </a:accent5>
    <a:accent6>
      <a:srgbClr val="D01212"/>
    </a:accent6>
    <a:hlink>
      <a:srgbClr val="23CB97"/>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78495"/>
    </a:dk2>
    <a:lt2>
      <a:srgbClr val="F0F0F0"/>
    </a:lt2>
    <a:accent1>
      <a:srgbClr val="23CB97"/>
    </a:accent1>
    <a:accent2>
      <a:srgbClr val="62D036"/>
    </a:accent2>
    <a:accent3>
      <a:srgbClr val="E4DA0E"/>
    </a:accent3>
    <a:accent4>
      <a:srgbClr val="F29D04"/>
    </a:accent4>
    <a:accent5>
      <a:srgbClr val="E76A03"/>
    </a:accent5>
    <a:accent6>
      <a:srgbClr val="D01212"/>
    </a:accent6>
    <a:hlink>
      <a:srgbClr val="23CB97"/>
    </a:hlink>
    <a:folHlink>
      <a:srgbClr val="BFBFBF"/>
    </a:folHlink>
  </a:clrScheme>
</a:themeOverride>
</file>

<file path=ppt/theme/themeOverride16.xml><?xml version="1.0" encoding="utf-8"?>
<a:themeOverride xmlns:a="http://schemas.openxmlformats.org/drawingml/2006/main">
  <a:clrScheme name="Office">
    <a:dk1>
      <a:srgbClr val="000000"/>
    </a:dk1>
    <a:lt1>
      <a:srgbClr val="FFFFFF"/>
    </a:lt1>
    <a:dk2>
      <a:srgbClr val="778495"/>
    </a:dk2>
    <a:lt2>
      <a:srgbClr val="F0F0F0"/>
    </a:lt2>
    <a:accent1>
      <a:srgbClr val="23CB97"/>
    </a:accent1>
    <a:accent2>
      <a:srgbClr val="62D036"/>
    </a:accent2>
    <a:accent3>
      <a:srgbClr val="E4DA0E"/>
    </a:accent3>
    <a:accent4>
      <a:srgbClr val="F29D04"/>
    </a:accent4>
    <a:accent5>
      <a:srgbClr val="E76A03"/>
    </a:accent5>
    <a:accent6>
      <a:srgbClr val="D01212"/>
    </a:accent6>
    <a:hlink>
      <a:srgbClr val="23CB97"/>
    </a:hlink>
    <a:folHlink>
      <a:srgbClr val="BFBFBF"/>
    </a:folHlink>
  </a:clrScheme>
</a:themeOverride>
</file>

<file path=ppt/theme/themeOverride17.xml><?xml version="1.0" encoding="utf-8"?>
<a:themeOverride xmlns:a="http://schemas.openxmlformats.org/drawingml/2006/main">
  <a:clrScheme name="Office">
    <a:dk1>
      <a:srgbClr val="000000"/>
    </a:dk1>
    <a:lt1>
      <a:srgbClr val="FFFFFF"/>
    </a:lt1>
    <a:dk2>
      <a:srgbClr val="778495"/>
    </a:dk2>
    <a:lt2>
      <a:srgbClr val="F0F0F0"/>
    </a:lt2>
    <a:accent1>
      <a:srgbClr val="23CB97"/>
    </a:accent1>
    <a:accent2>
      <a:srgbClr val="62D036"/>
    </a:accent2>
    <a:accent3>
      <a:srgbClr val="E4DA0E"/>
    </a:accent3>
    <a:accent4>
      <a:srgbClr val="F29D04"/>
    </a:accent4>
    <a:accent5>
      <a:srgbClr val="E76A03"/>
    </a:accent5>
    <a:accent6>
      <a:srgbClr val="D01212"/>
    </a:accent6>
    <a:hlink>
      <a:srgbClr val="23CB97"/>
    </a:hlink>
    <a:folHlink>
      <a:srgbClr val="BFBFBF"/>
    </a:folHlink>
  </a:clrScheme>
</a:themeOverride>
</file>

<file path=ppt/theme/themeOverride18.xml><?xml version="1.0" encoding="utf-8"?>
<a:themeOverride xmlns:a="http://schemas.openxmlformats.org/drawingml/2006/main">
  <a:clrScheme name="Office">
    <a:dk1>
      <a:srgbClr val="000000"/>
    </a:dk1>
    <a:lt1>
      <a:srgbClr val="FFFFFF"/>
    </a:lt1>
    <a:dk2>
      <a:srgbClr val="778495"/>
    </a:dk2>
    <a:lt2>
      <a:srgbClr val="F0F0F0"/>
    </a:lt2>
    <a:accent1>
      <a:srgbClr val="23CB97"/>
    </a:accent1>
    <a:accent2>
      <a:srgbClr val="62D036"/>
    </a:accent2>
    <a:accent3>
      <a:srgbClr val="E4DA0E"/>
    </a:accent3>
    <a:accent4>
      <a:srgbClr val="F29D04"/>
    </a:accent4>
    <a:accent5>
      <a:srgbClr val="E76A03"/>
    </a:accent5>
    <a:accent6>
      <a:srgbClr val="D01212"/>
    </a:accent6>
    <a:hlink>
      <a:srgbClr val="23CB97"/>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23CB97"/>
    </a:accent1>
    <a:accent2>
      <a:srgbClr val="62D036"/>
    </a:accent2>
    <a:accent3>
      <a:srgbClr val="E4DA0E"/>
    </a:accent3>
    <a:accent4>
      <a:srgbClr val="F29D04"/>
    </a:accent4>
    <a:accent5>
      <a:srgbClr val="E76A03"/>
    </a:accent5>
    <a:accent6>
      <a:srgbClr val="D01212"/>
    </a:accent6>
    <a:hlink>
      <a:srgbClr val="23CB97"/>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23CB97"/>
    </a:accent1>
    <a:accent2>
      <a:srgbClr val="62D036"/>
    </a:accent2>
    <a:accent3>
      <a:srgbClr val="E4DA0E"/>
    </a:accent3>
    <a:accent4>
      <a:srgbClr val="F29D04"/>
    </a:accent4>
    <a:accent5>
      <a:srgbClr val="E76A03"/>
    </a:accent5>
    <a:accent6>
      <a:srgbClr val="D01212"/>
    </a:accent6>
    <a:hlink>
      <a:srgbClr val="23CB97"/>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23CB97"/>
    </a:accent1>
    <a:accent2>
      <a:srgbClr val="62D036"/>
    </a:accent2>
    <a:accent3>
      <a:srgbClr val="E4DA0E"/>
    </a:accent3>
    <a:accent4>
      <a:srgbClr val="F29D04"/>
    </a:accent4>
    <a:accent5>
      <a:srgbClr val="E76A03"/>
    </a:accent5>
    <a:accent6>
      <a:srgbClr val="D01212"/>
    </a:accent6>
    <a:hlink>
      <a:srgbClr val="23CB97"/>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23CB97"/>
    </a:accent1>
    <a:accent2>
      <a:srgbClr val="62D036"/>
    </a:accent2>
    <a:accent3>
      <a:srgbClr val="E4DA0E"/>
    </a:accent3>
    <a:accent4>
      <a:srgbClr val="F29D04"/>
    </a:accent4>
    <a:accent5>
      <a:srgbClr val="E76A03"/>
    </a:accent5>
    <a:accent6>
      <a:srgbClr val="D01212"/>
    </a:accent6>
    <a:hlink>
      <a:srgbClr val="23CB97"/>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23CB97"/>
    </a:accent1>
    <a:accent2>
      <a:srgbClr val="62D036"/>
    </a:accent2>
    <a:accent3>
      <a:srgbClr val="E4DA0E"/>
    </a:accent3>
    <a:accent4>
      <a:srgbClr val="F29D04"/>
    </a:accent4>
    <a:accent5>
      <a:srgbClr val="E76A03"/>
    </a:accent5>
    <a:accent6>
      <a:srgbClr val="D01212"/>
    </a:accent6>
    <a:hlink>
      <a:srgbClr val="23CB97"/>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23CB97"/>
    </a:accent1>
    <a:accent2>
      <a:srgbClr val="62D036"/>
    </a:accent2>
    <a:accent3>
      <a:srgbClr val="E4DA0E"/>
    </a:accent3>
    <a:accent4>
      <a:srgbClr val="F29D04"/>
    </a:accent4>
    <a:accent5>
      <a:srgbClr val="E76A03"/>
    </a:accent5>
    <a:accent6>
      <a:srgbClr val="D01212"/>
    </a:accent6>
    <a:hlink>
      <a:srgbClr val="23CB97"/>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23CB97"/>
    </a:accent1>
    <a:accent2>
      <a:srgbClr val="62D036"/>
    </a:accent2>
    <a:accent3>
      <a:srgbClr val="E4DA0E"/>
    </a:accent3>
    <a:accent4>
      <a:srgbClr val="F29D04"/>
    </a:accent4>
    <a:accent5>
      <a:srgbClr val="E76A03"/>
    </a:accent5>
    <a:accent6>
      <a:srgbClr val="D01212"/>
    </a:accent6>
    <a:hlink>
      <a:srgbClr val="23CB97"/>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23CB97"/>
    </a:accent1>
    <a:accent2>
      <a:srgbClr val="62D036"/>
    </a:accent2>
    <a:accent3>
      <a:srgbClr val="E4DA0E"/>
    </a:accent3>
    <a:accent4>
      <a:srgbClr val="F29D04"/>
    </a:accent4>
    <a:accent5>
      <a:srgbClr val="E76A03"/>
    </a:accent5>
    <a:accent6>
      <a:srgbClr val="D01212"/>
    </a:accent6>
    <a:hlink>
      <a:srgbClr val="23CB97"/>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687</Words>
  <Application>Microsoft Office PowerPoint</Application>
  <PresentationFormat>宽屏</PresentationFormat>
  <Paragraphs>102</Paragraphs>
  <Slides>20</Slides>
  <Notes>20</Notes>
  <HiddenSlides>0</HiddenSlides>
  <MMClips>0</MMClips>
  <ScaleCrop>false</ScaleCrop>
  <HeadingPairs>
    <vt:vector size="6" baseType="variant">
      <vt:variant>
        <vt:lpstr>已用的字体</vt:lpstr>
      </vt:variant>
      <vt:variant>
        <vt:i4>11</vt:i4>
      </vt:variant>
      <vt:variant>
        <vt:lpstr>主题</vt:lpstr>
      </vt:variant>
      <vt:variant>
        <vt:i4>3</vt:i4>
      </vt:variant>
      <vt:variant>
        <vt:lpstr>幻灯片标题</vt:lpstr>
      </vt:variant>
      <vt:variant>
        <vt:i4>20</vt:i4>
      </vt:variant>
    </vt:vector>
  </HeadingPairs>
  <TitlesOfParts>
    <vt:vector size="34" baseType="lpstr">
      <vt:lpstr>Heiti SC Light</vt:lpstr>
      <vt:lpstr>Heiti SC Medium</vt:lpstr>
      <vt:lpstr>等线</vt:lpstr>
      <vt:lpstr>黑体</vt:lpstr>
      <vt:lpstr>华文楷体</vt:lpstr>
      <vt:lpstr>楷体</vt:lpstr>
      <vt:lpstr>微软雅黑</vt:lpstr>
      <vt:lpstr>Arial</vt:lpstr>
      <vt:lpstr>Ebrima</vt:lpstr>
      <vt:lpstr>Times New Roman</vt:lpstr>
      <vt:lpstr>Wingdings</vt:lpstr>
      <vt:lpstr>Office 主题​​</vt:lpstr>
      <vt:lpstr>8_Office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池东双</dc:creator>
  <cp:lastModifiedBy>PC</cp:lastModifiedBy>
  <cp:revision>35</cp:revision>
  <dcterms:created xsi:type="dcterms:W3CDTF">2021-08-23T03:01:00Z</dcterms:created>
  <dcterms:modified xsi:type="dcterms:W3CDTF">2022-08-10T04:14:50Z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3D4D362AF23F47DDA777E9F82DF7FB5B</vt:lpwstr>
  </property>
  <property fmtid="{D5CDD505-2E9C-101B-9397-08002B2CF9AE}" pid="3" name="KSOProductBuildVer">
    <vt:lpwstr>2052-11.1.0.11115</vt:lpwstr>
  </property>
</Properties>
</file>