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12"/>
  </p:notesMasterIdLst>
  <p:handoutMasterIdLst>
    <p:handoutMasterId r:id="rId13"/>
  </p:handoutMasterIdLst>
  <p:sldIdLst>
    <p:sldId id="613" r:id="rId4"/>
    <p:sldId id="916" r:id="rId5"/>
    <p:sldId id="918" r:id="rId6"/>
    <p:sldId id="919" r:id="rId7"/>
    <p:sldId id="917" r:id="rId8"/>
    <p:sldId id="920" r:id="rId9"/>
    <p:sldId id="921" r:id="rId10"/>
    <p:sldId id="922" r:id="rId11"/>
  </p:sldIdLst>
  <p:sldSz cx="9144000" cy="51435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C000"/>
    <a:srgbClr val="E0E0E0"/>
    <a:srgbClr val="338F87"/>
    <a:srgbClr val="45BDB5"/>
    <a:srgbClr val="0071C8"/>
    <a:srgbClr val="009ACC"/>
    <a:srgbClr val="003648"/>
    <a:srgbClr val="00658A"/>
    <a:srgbClr val="009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96"/>
        <p:guide pos="3169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60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tags" Target="../tags/tag1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3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0" Type="http://schemas.openxmlformats.org/officeDocument/2006/relationships/vmlDrawing" Target="../drawings/vmlDrawing1.v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tags" Target="../tags/tag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48.xml"/><Relationship Id="rId10" Type="http://schemas.openxmlformats.org/officeDocument/2006/relationships/tags" Target="../tags/tag47.xml"/><Relationship Id="rId1" Type="http://schemas.openxmlformats.org/officeDocument/2006/relationships/tags" Target="../tags/tag3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tags" Target="../tags/tag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>
            <a:endCxn id="3" idx="3"/>
          </p:cNvCxnSpPr>
          <p:nvPr/>
        </p:nvCxnSpPr>
        <p:spPr>
          <a:xfrm>
            <a:off x="3733800" y="2571750"/>
            <a:ext cx="5409565" cy="952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638800" y="2647950"/>
            <a:ext cx="2355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练习十七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68165" y="1962150"/>
            <a:ext cx="43040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"/>
          <p:cNvSpPr txBox="1"/>
          <p:nvPr>
            <p:custDataLst>
              <p:tags r:id="rId1"/>
            </p:custDataLst>
          </p:nvPr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" name="文本框 4"/>
          <p:cNvSpPr txBox="1"/>
          <p:nvPr>
            <p:custDataLst>
              <p:tags r:id="rId2"/>
            </p:custDataLst>
          </p:nvPr>
        </p:nvSpPr>
        <p:spPr>
          <a:xfrm>
            <a:off x="420370" y="562610"/>
            <a:ext cx="8432165" cy="385508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）六年级男生有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人，女生有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人，男生与女生人数之比为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）小明身高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160cm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，他一庹长也是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160cm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，二者之比为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）小丽的脚长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23cm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，她的身高是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161cm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，她的脚长与身高之比为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）如果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＝5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，那么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zh-CN" sz="2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5"/>
          <p:cNvSpPr txBox="1"/>
          <p:nvPr>
            <p:custDataLst>
              <p:tags r:id="rId3"/>
            </p:custDataLst>
          </p:nvPr>
        </p:nvSpPr>
        <p:spPr>
          <a:xfrm>
            <a:off x="2724785" y="1047433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21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4"/>
            </p:custDataLst>
          </p:nvPr>
        </p:nvSpPr>
        <p:spPr>
          <a:xfrm>
            <a:off x="1828800" y="2114550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5"/>
            </p:custDataLst>
          </p:nvPr>
        </p:nvSpPr>
        <p:spPr>
          <a:xfrm>
            <a:off x="3276283" y="3111818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6"/>
            </p:custDataLst>
          </p:nvPr>
        </p:nvSpPr>
        <p:spPr>
          <a:xfrm>
            <a:off x="7314883" y="3631883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>
            <p:custDataLst>
              <p:tags r:id="rId1"/>
            </p:custDataLst>
          </p:nvPr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102235" y="633730"/>
            <a:ext cx="8989695" cy="376428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R="0" defTabSz="914400" eaLnBrk="1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判断下面各题中的两个量是否成正比例或反比例关系。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3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）全班人数一定，出勤人数与缺勤人数。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）已知 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＝3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）三角形的面积一定，它的底与高。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367" name="对象 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905000" y="2123758"/>
          <a:ext cx="3302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165100" imgH="393065" progId="Equation.DSMT4">
                  <p:embed/>
                </p:oleObj>
              </mc:Choice>
              <mc:Fallback>
                <p:oleObj name="" r:id="rId4" imgW="165100" imgH="39306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2123758"/>
                        <a:ext cx="330200" cy="784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文本框 16"/>
          <p:cNvSpPr txBox="1"/>
          <p:nvPr>
            <p:custDataLst>
              <p:tags r:id="rId6"/>
            </p:custDataLst>
          </p:nvPr>
        </p:nvSpPr>
        <p:spPr>
          <a:xfrm>
            <a:off x="2667000" y="1733550"/>
            <a:ext cx="1511300" cy="5708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不成比例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8" name="文本框 17"/>
          <p:cNvSpPr txBox="1"/>
          <p:nvPr>
            <p:custDataLst>
              <p:tags r:id="rId7"/>
            </p:custDataLst>
          </p:nvPr>
        </p:nvSpPr>
        <p:spPr>
          <a:xfrm>
            <a:off x="2438400" y="2838450"/>
            <a:ext cx="2312035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9" name="文本框 18"/>
          <p:cNvSpPr txBox="1"/>
          <p:nvPr>
            <p:custDataLst>
              <p:tags r:id="rId8"/>
            </p:custDataLst>
          </p:nvPr>
        </p:nvSpPr>
        <p:spPr>
          <a:xfrm>
            <a:off x="2438400" y="3867150"/>
            <a:ext cx="23393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成反比例关系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>
            <p:custDataLst>
              <p:tags r:id="rId1"/>
            </p:custDataLst>
          </p:nvPr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2"/>
            </p:custDataLst>
          </p:nvPr>
        </p:nvSpPr>
        <p:spPr>
          <a:xfrm>
            <a:off x="685800" y="742950"/>
            <a:ext cx="7666990" cy="304673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）正方体的表面积与它的一个面的面积。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）已知</a:t>
            </a:r>
            <a:r>
              <a:rPr kumimoji="0" lang="en-US" altLang="zh-CN" sz="2800" b="1" i="1" kern="1200" cap="none" spc="0" normalizeH="0" baseline="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）出油率一定，花生油的质量与花生的质量。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514600" y="1332865"/>
            <a:ext cx="2914015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4" name="文本框 13"/>
          <p:cNvSpPr txBox="1"/>
          <p:nvPr>
            <p:custDataLst>
              <p:tags r:id="rId4"/>
            </p:custDataLst>
          </p:nvPr>
        </p:nvSpPr>
        <p:spPr>
          <a:xfrm>
            <a:off x="2362200" y="2343150"/>
            <a:ext cx="2823845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成反比例关系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2438400" y="3390265"/>
            <a:ext cx="2823845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成正比例关系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1"/>
            </p:custDataLst>
          </p:nvPr>
        </p:nvSpPr>
        <p:spPr>
          <a:xfrm>
            <a:off x="361965" y="521824"/>
            <a:ext cx="8794974" cy="147473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妈妈和面做面条，一共做了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1.8kg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，面粉和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水的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质量比是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。面粉和水分别用了多少千克？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组合 2"/>
          <p:cNvGrpSpPr/>
          <p:nvPr/>
        </p:nvGrpSpPr>
        <p:grpSpPr bwMode="auto">
          <a:xfrm>
            <a:off x="2106733" y="1885633"/>
            <a:ext cx="5145602" cy="1128395"/>
            <a:chOff x="1186109" y="2066513"/>
            <a:chExt cx="5145001" cy="1128192"/>
          </a:xfrm>
        </p:grpSpPr>
        <p:sp>
          <p:nvSpPr>
            <p:cNvPr id="23" name="文本框 3"/>
            <p:cNvSpPr txBox="1"/>
            <p:nvPr>
              <p:custDataLst>
                <p:tags r:id="rId2"/>
              </p:custDataLst>
            </p:nvPr>
          </p:nvSpPr>
          <p:spPr>
            <a:xfrm>
              <a:off x="1186109" y="2334435"/>
              <a:ext cx="1166994" cy="6075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</a:rPr>
                <a:t>面粉：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endParaRPr>
            </a:p>
          </p:txBody>
        </p:sp>
        <p:grpSp>
          <p:nvGrpSpPr>
            <p:cNvPr id="24" name="组合 14"/>
            <p:cNvGrpSpPr/>
            <p:nvPr/>
          </p:nvGrpSpPr>
          <p:grpSpPr bwMode="auto">
            <a:xfrm>
              <a:off x="2209807" y="2066513"/>
              <a:ext cx="4121303" cy="1128192"/>
              <a:chOff x="2163086" y="2215919"/>
              <a:chExt cx="4121303" cy="1128192"/>
            </a:xfrm>
          </p:grpSpPr>
          <p:sp>
            <p:nvSpPr>
              <p:cNvPr id="25" name="文本框 5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163086" y="2503204"/>
                <a:ext cx="4121303" cy="6075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1.8×              ＝1.4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kg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）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6" name="组合 16"/>
              <p:cNvGrpSpPr/>
              <p:nvPr/>
            </p:nvGrpSpPr>
            <p:grpSpPr bwMode="auto">
              <a:xfrm>
                <a:off x="3253571" y="2215919"/>
                <a:ext cx="945086" cy="1128192"/>
                <a:chOff x="3086710" y="3477390"/>
                <a:chExt cx="945086" cy="1128192"/>
              </a:xfrm>
            </p:grpSpPr>
            <p:sp>
              <p:nvSpPr>
                <p:cNvPr id="27" name="文本框 7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3331156" y="3477390"/>
                  <a:ext cx="360638" cy="60758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楷体" panose="02010609060101010101" charset="-122"/>
                      <a:cs typeface="Times New Roman" panose="02020603050405020304" pitchFamily="18" charset="0"/>
                    </a:rPr>
                    <a:t>7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文本框 8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3135916" y="3997996"/>
                  <a:ext cx="895880" cy="60758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楷体" panose="02010609060101010101" charset="-122"/>
                      <a:cs typeface="Times New Roman" panose="02020603050405020304" pitchFamily="18" charset="0"/>
                    </a:rPr>
                    <a:t>7＋2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9" name="直接连接符 28"/>
                <p:cNvCxnSpPr/>
                <p:nvPr>
                  <p:custDataLst>
                    <p:tags r:id="rId6"/>
                  </p:custDataLst>
                </p:nvPr>
              </p:nvCxnSpPr>
              <p:spPr>
                <a:xfrm>
                  <a:off x="3086710" y="4082118"/>
                  <a:ext cx="860324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组合 3"/>
          <p:cNvGrpSpPr/>
          <p:nvPr/>
        </p:nvGrpSpPr>
        <p:grpSpPr bwMode="auto">
          <a:xfrm>
            <a:off x="2420620" y="2834958"/>
            <a:ext cx="4920615" cy="1128395"/>
            <a:chOff x="1499960" y="2066513"/>
            <a:chExt cx="4920040" cy="1128192"/>
          </a:xfrm>
        </p:grpSpPr>
        <p:sp>
          <p:nvSpPr>
            <p:cNvPr id="31" name="文本框 11"/>
            <p:cNvSpPr txBox="1"/>
            <p:nvPr>
              <p:custDataLst>
                <p:tags r:id="rId7"/>
              </p:custDataLst>
            </p:nvPr>
          </p:nvSpPr>
          <p:spPr>
            <a:xfrm>
              <a:off x="1499960" y="2353481"/>
              <a:ext cx="709847" cy="6075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</a:rPr>
                <a:t>水：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endParaRPr>
            </a:p>
          </p:txBody>
        </p:sp>
        <p:grpSp>
          <p:nvGrpSpPr>
            <p:cNvPr id="32" name="组合 7"/>
            <p:cNvGrpSpPr/>
            <p:nvPr/>
          </p:nvGrpSpPr>
          <p:grpSpPr bwMode="auto">
            <a:xfrm>
              <a:off x="2209807" y="2066513"/>
              <a:ext cx="4210193" cy="1128192"/>
              <a:chOff x="2163086" y="2215919"/>
              <a:chExt cx="4210193" cy="1128192"/>
            </a:xfrm>
          </p:grpSpPr>
          <p:sp>
            <p:nvSpPr>
              <p:cNvPr id="33" name="文本框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163086" y="2503204"/>
                <a:ext cx="4210193" cy="6075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1.8×               ＝0.4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kg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）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4" name="组合 9"/>
              <p:cNvGrpSpPr/>
              <p:nvPr/>
            </p:nvGrpSpPr>
            <p:grpSpPr bwMode="auto">
              <a:xfrm>
                <a:off x="3253571" y="2215919"/>
                <a:ext cx="945086" cy="1128192"/>
                <a:chOff x="3086710" y="3477390"/>
                <a:chExt cx="945086" cy="1128192"/>
              </a:xfrm>
            </p:grpSpPr>
            <p:sp>
              <p:nvSpPr>
                <p:cNvPr id="35" name="文本框 15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3331156" y="3477390"/>
                  <a:ext cx="360638" cy="60758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楷体" panose="02010609060101010101" charset="-122"/>
                      <a:cs typeface="Times New Roman" panose="02020603050405020304" pitchFamily="18" charset="0"/>
                    </a:rPr>
                    <a:t>2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文本框 16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3135916" y="3997996"/>
                  <a:ext cx="895880" cy="60758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defRPr>
                  </a:lvl9pPr>
                </a:lstStyle>
                <a:p>
                  <a:pPr eaLnBrk="1" hangingPunct="1">
                    <a:lnSpc>
                      <a:spcPct val="120000"/>
                    </a:lnSpc>
                    <a:defRPr/>
                  </a:pPr>
                  <a:r>
                    <a:rPr lang="en-US" altLang="zh-CN" sz="2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楷体" panose="02010609060101010101" charset="-122"/>
                      <a:cs typeface="Times New Roman" panose="02020603050405020304" pitchFamily="18" charset="0"/>
                    </a:rPr>
                    <a:t>7＋2</a:t>
                  </a:r>
                  <a:endPara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7" name="直接连接符 36"/>
                <p:cNvCxnSpPr/>
                <p:nvPr>
                  <p:custDataLst>
                    <p:tags r:id="rId11"/>
                  </p:custDataLst>
                </p:nvPr>
              </p:nvCxnSpPr>
              <p:spPr>
                <a:xfrm>
                  <a:off x="3086710" y="4082118"/>
                  <a:ext cx="860324" cy="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8" name="文本框 18"/>
          <p:cNvSpPr txBox="1"/>
          <p:nvPr>
            <p:custDataLst>
              <p:tags r:id="rId12"/>
            </p:custDataLst>
          </p:nvPr>
        </p:nvSpPr>
        <p:spPr>
          <a:xfrm>
            <a:off x="1905000" y="3963670"/>
            <a:ext cx="564705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面粉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用了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1.4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kg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，水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用了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0.4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kg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文本框 1"/>
          <p:cNvSpPr txBox="1"/>
          <p:nvPr>
            <p:custDataLst>
              <p:tags r:id="rId1"/>
            </p:custDataLst>
          </p:nvPr>
        </p:nvSpPr>
        <p:spPr>
          <a:xfrm>
            <a:off x="400050" y="209550"/>
            <a:ext cx="8197850" cy="18992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4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一块金牌重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412g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，其中所含的黄金质量与金牌总质量的比为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。做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块这样的金牌需要黄金多少克？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88" name="组合 4"/>
          <p:cNvGrpSpPr/>
          <p:nvPr/>
        </p:nvGrpSpPr>
        <p:grpSpPr>
          <a:xfrm rot="0">
            <a:off x="2972439" y="1657350"/>
            <a:ext cx="3758565" cy="1047115"/>
            <a:chOff x="2501854" y="2296188"/>
            <a:chExt cx="3758444" cy="1047795"/>
          </a:xfrm>
        </p:grpSpPr>
        <p:sp>
          <p:nvSpPr>
            <p:cNvPr id="16389" name="文本框 5"/>
            <p:cNvSpPr txBox="1"/>
            <p:nvPr>
              <p:custDataLst>
                <p:tags r:id="rId2"/>
              </p:custDataLst>
            </p:nvPr>
          </p:nvSpPr>
          <p:spPr>
            <a:xfrm>
              <a:off x="2501854" y="2537590"/>
              <a:ext cx="3758444" cy="6080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412×        ＝6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g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6390" name="组合 6"/>
            <p:cNvGrpSpPr/>
            <p:nvPr/>
          </p:nvGrpSpPr>
          <p:grpSpPr>
            <a:xfrm>
              <a:off x="3487654" y="2296188"/>
              <a:ext cx="716257" cy="1047795"/>
              <a:chOff x="3320793" y="3557659"/>
              <a:chExt cx="716257" cy="1047795"/>
            </a:xfrm>
          </p:grpSpPr>
          <p:sp>
            <p:nvSpPr>
              <p:cNvPr id="16391" name="文本框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3507477" y="3557659"/>
                <a:ext cx="360668" cy="6079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pPr>
                  <a:lnSpc>
                    <a:spcPct val="120000"/>
                  </a:lnSpc>
                  <a:buSzTx/>
                  <a:buFontTx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92" name="文本框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320793" y="3997502"/>
                <a:ext cx="716257" cy="6079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pPr>
                  <a:lnSpc>
                    <a:spcPct val="120000"/>
                  </a:lnSpc>
                  <a:buSzTx/>
                  <a:buFontTx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206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" name="直接连接符 9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3406515" y="4091204"/>
                <a:ext cx="533383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2972435" y="2723198"/>
            <a:ext cx="32131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302×6＝1812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1526540" y="3486150"/>
            <a:ext cx="669925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302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块这样的金牌需要黄金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1812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381000" y="346710"/>
            <a:ext cx="8397240" cy="2008505"/>
          </a:xfrm>
          <a:prstGeom prst="rect">
            <a:avLst/>
          </a:prstGeom>
        </p:spPr>
        <p:txBody>
          <a:bodyPr/>
          <a:p>
            <a:pPr marL="0" marR="0" lvl="0" indent="0" algn="just" defTabSz="914400" rtl="0" eaLnBrk="0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甲地到乙地的高速公路大约长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200km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，乙地到丙地大约长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280km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。一辆汽车从甲地出发经乙地开往丙地，当行驶到乙地时用了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小时。按照这个速度，该车从甲地到丙地大约需要多少小时？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kumimoji="0" lang="zh-CN" altLang="zh-CN" sz="2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02310" y="2190750"/>
            <a:ext cx="668845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解：设该车从甲地到丙地大约需要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2"/>
          <p:cNvGrpSpPr/>
          <p:nvPr/>
        </p:nvGrpSpPr>
        <p:grpSpPr bwMode="auto">
          <a:xfrm>
            <a:off x="3207922" y="2800372"/>
            <a:ext cx="3107055" cy="1090930"/>
            <a:chOff x="1170810" y="1784708"/>
            <a:chExt cx="3108741" cy="1091175"/>
          </a:xfrm>
        </p:grpSpPr>
        <p:sp>
          <p:nvSpPr>
            <p:cNvPr id="5" name="文本框 4"/>
            <p:cNvSpPr txBox="1"/>
            <p:nvPr>
              <p:custDataLst>
                <p:tags r:id="rId3"/>
              </p:custDataLst>
            </p:nvPr>
          </p:nvSpPr>
          <p:spPr>
            <a:xfrm>
              <a:off x="1170810" y="1829168"/>
              <a:ext cx="874234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200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6" name="直接连接符 5"/>
            <p:cNvCxnSpPr/>
            <p:nvPr>
              <p:custDataLst>
                <p:tags r:id="rId4"/>
              </p:custDataLst>
            </p:nvPr>
          </p:nvCxnSpPr>
          <p:spPr>
            <a:xfrm>
              <a:off x="1357270" y="2381424"/>
              <a:ext cx="53368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6"/>
            <p:cNvSpPr txBox="1"/>
            <p:nvPr>
              <p:custDataLst>
                <p:tags r:id="rId5"/>
              </p:custDataLst>
            </p:nvPr>
          </p:nvSpPr>
          <p:spPr>
            <a:xfrm>
              <a:off x="1213377" y="2268052"/>
              <a:ext cx="831666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2.5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文本框 7"/>
            <p:cNvSpPr txBox="1"/>
            <p:nvPr>
              <p:custDataLst>
                <p:tags r:id="rId6"/>
              </p:custDataLst>
            </p:nvPr>
          </p:nvSpPr>
          <p:spPr>
            <a:xfrm>
              <a:off x="1965614" y="2074650"/>
              <a:ext cx="540678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7"/>
              </p:custDataLst>
            </p:nvPr>
          </p:nvSpPr>
          <p:spPr>
            <a:xfrm>
              <a:off x="2506304" y="1784708"/>
              <a:ext cx="1773247" cy="6078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200＋280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0" name="直接连接符 9"/>
            <p:cNvCxnSpPr/>
            <p:nvPr>
              <p:custDataLst>
                <p:tags r:id="rId8"/>
              </p:custDataLst>
            </p:nvPr>
          </p:nvCxnSpPr>
          <p:spPr>
            <a:xfrm>
              <a:off x="2659410" y="2379519"/>
              <a:ext cx="145334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文本框 10"/>
            <p:cNvSpPr txBox="1"/>
            <p:nvPr>
              <p:custDataLst>
                <p:tags r:id="rId9"/>
              </p:custDataLst>
            </p:nvPr>
          </p:nvSpPr>
          <p:spPr>
            <a:xfrm>
              <a:off x="3221703" y="2381742"/>
              <a:ext cx="363417" cy="4573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noAutofit/>
            </a:bodyPr>
            <a:lstStyle/>
            <a:p>
              <a:pPr eaLnBrk="1" hangingPunct="1">
                <a:lnSpc>
                  <a:spcPct val="90000"/>
                </a:lnSpc>
                <a:defRPr/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3733800" y="3714750"/>
            <a:ext cx="12452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1066800" y="4309110"/>
            <a:ext cx="64001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答：该车从甲地到丙地大约需要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"/>
          <p:cNvSpPr txBox="1"/>
          <p:nvPr>
            <p:custDataLst>
              <p:tags r:id="rId1"/>
            </p:custDataLst>
          </p:nvPr>
        </p:nvSpPr>
        <p:spPr>
          <a:xfrm>
            <a:off x="304800" y="379730"/>
            <a:ext cx="843343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在同一幅地图上，量得甲、乙两地的距离是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，甲、丙两地的距离是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。如果甲、乙两地的实际距离是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1600km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，那么甲、丙两地的实际距离是多少？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1" name="文本框 1"/>
          <p:cNvSpPr txBox="1"/>
          <p:nvPr>
            <p:custDataLst>
              <p:tags r:id="rId2"/>
            </p:custDataLst>
          </p:nvPr>
        </p:nvSpPr>
        <p:spPr>
          <a:xfrm>
            <a:off x="1305243" y="2039938"/>
            <a:ext cx="621665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解：设甲、丙两地的实际距离是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km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20482" name="组合 2"/>
          <p:cNvGrpSpPr/>
          <p:nvPr/>
        </p:nvGrpSpPr>
        <p:grpSpPr>
          <a:xfrm>
            <a:off x="3032125" y="2578734"/>
            <a:ext cx="2310670" cy="1138069"/>
            <a:chOff x="1136501" y="1815833"/>
            <a:chExt cx="2310712" cy="1137323"/>
          </a:xfrm>
        </p:grpSpPr>
        <p:sp>
          <p:nvSpPr>
            <p:cNvPr id="20483" name="文本框 3"/>
            <p:cNvSpPr txBox="1"/>
            <p:nvPr>
              <p:custDataLst>
                <p:tags r:id="rId3"/>
              </p:custDataLst>
            </p:nvPr>
          </p:nvSpPr>
          <p:spPr>
            <a:xfrm>
              <a:off x="1136501" y="2345859"/>
              <a:ext cx="901716" cy="6072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1600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5" name="直接连接符 4"/>
            <p:cNvCxnSpPr/>
            <p:nvPr>
              <p:custDataLst>
                <p:tags r:id="rId4"/>
              </p:custDataLst>
            </p:nvPr>
          </p:nvCxnSpPr>
          <p:spPr>
            <a:xfrm>
              <a:off x="1247953" y="2410291"/>
              <a:ext cx="76201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85" name="文本框 5"/>
            <p:cNvSpPr txBox="1"/>
            <p:nvPr>
              <p:custDataLst>
                <p:tags r:id="rId5"/>
              </p:custDataLst>
            </p:nvPr>
          </p:nvSpPr>
          <p:spPr>
            <a:xfrm>
              <a:off x="1324174" y="1840590"/>
              <a:ext cx="542300" cy="6072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0486" name="文本框 6"/>
            <p:cNvSpPr txBox="1"/>
            <p:nvPr>
              <p:custDataLst>
                <p:tags r:id="rId6"/>
              </p:custDataLst>
            </p:nvPr>
          </p:nvSpPr>
          <p:spPr>
            <a:xfrm>
              <a:off x="2060598" y="2105598"/>
              <a:ext cx="540395" cy="6072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0487" name="文本框 7"/>
            <p:cNvSpPr txBox="1"/>
            <p:nvPr>
              <p:custDataLst>
                <p:tags r:id="rId7"/>
              </p:custDataLst>
            </p:nvPr>
          </p:nvSpPr>
          <p:spPr>
            <a:xfrm>
              <a:off x="2904913" y="1815833"/>
              <a:ext cx="542300" cy="6072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20000"/>
                </a:lnSpc>
                <a:buSzTx/>
                <a:buFontTx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9" name="直接连接符 8"/>
            <p:cNvCxnSpPr/>
            <p:nvPr>
              <p:custDataLst>
                <p:tags r:id="rId8"/>
              </p:custDataLst>
            </p:nvPr>
          </p:nvCxnSpPr>
          <p:spPr>
            <a:xfrm>
              <a:off x="2924916" y="2410291"/>
              <a:ext cx="45720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89" name="文本框 9"/>
            <p:cNvSpPr txBox="1"/>
            <p:nvPr>
              <p:custDataLst>
                <p:tags r:id="rId9"/>
              </p:custDataLst>
            </p:nvPr>
          </p:nvSpPr>
          <p:spPr>
            <a:xfrm>
              <a:off x="3000895" y="2410438"/>
              <a:ext cx="360687" cy="5381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noAutofit/>
            </a:bodyPr>
            <a:p>
              <a:pPr>
                <a:lnSpc>
                  <a:spcPct val="100000"/>
                </a:lnSpc>
                <a:buSzTx/>
                <a:buFontTx/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0490" name="文本框 11"/>
          <p:cNvSpPr txBox="1"/>
          <p:nvPr>
            <p:custDataLst>
              <p:tags r:id="rId10"/>
            </p:custDataLst>
          </p:nvPr>
        </p:nvSpPr>
        <p:spPr>
          <a:xfrm>
            <a:off x="1676083" y="4324350"/>
            <a:ext cx="608647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答：甲、丙两地的实际距离是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960km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0491" name="文本框 12"/>
          <p:cNvSpPr txBox="1"/>
          <p:nvPr>
            <p:custDataLst>
              <p:tags r:id="rId11"/>
            </p:custDataLst>
          </p:nvPr>
        </p:nvSpPr>
        <p:spPr>
          <a:xfrm>
            <a:off x="3657283" y="3697605"/>
            <a:ext cx="14293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960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20491" grpId="0"/>
      <p:bldP spid="20490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PP_MARK_KEY" val="ae47549a-38ce-437d-b887-6fed96a2404a"/>
  <p:tag name="COMMONDATA" val="eyJoZGlkIjoiMDY0ZGEzYTU4MWMxZTY0OWY1ZTU2MGQ4YjBhZTJjYTIifQ==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969</Words>
  <Application>WPS 演示</Application>
  <PresentationFormat>在屏幕上显示</PresentationFormat>
  <Paragraphs>122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楷体_GB2312</vt:lpstr>
      <vt:lpstr>新宋体</vt:lpstr>
      <vt:lpstr>迷你简艺黑</vt:lpstr>
      <vt:lpstr>Calibri</vt:lpstr>
      <vt:lpstr>Arial Unicode MS</vt:lpstr>
      <vt:lpstr>6_默认设计模板</vt:lpstr>
      <vt:lpstr>Office 主题​​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269</cp:revision>
  <dcterms:created xsi:type="dcterms:W3CDTF">2015-05-29T07:51:00Z</dcterms:created>
  <dcterms:modified xsi:type="dcterms:W3CDTF">2024-01-23T04:51:33Z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