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9"/>
  </p:notesMasterIdLst>
  <p:sldIdLst>
    <p:sldId id="277" r:id="rId2"/>
    <p:sldId id="278" r:id="rId3"/>
    <p:sldId id="281" r:id="rId4"/>
    <p:sldId id="282" r:id="rId5"/>
    <p:sldId id="283" r:id="rId6"/>
    <p:sldId id="291" r:id="rId7"/>
    <p:sldId id="285" r:id="rId8"/>
  </p:sldIdLst>
  <p:sldSz cx="9144000" cy="5143500" type="screen16x9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195C0AF-F0E0-46E6-8892-121DA2ECC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933313-35D9-4CD3-868B-D528EB0E49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0A64E0B-F37B-4A08-AEAE-3027BE02CEA8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D21A24DF-BAF7-4C05-9F6B-4BA21D4CBA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527A599-9772-4A55-AC98-D23BC8E85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DF7320-648E-47C5-9B91-40C320E7D1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31465C-B3A6-4AC7-B569-479AC4828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6DA64541-6D82-4E3E-8A63-306F61C1A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023403DF-6D65-4D87-BCD9-0B36D36C5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53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F4833DC8-1650-48AB-A311-61E9677DB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A5C7CF4-2A58-4639-86A7-746484D473E0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7F56CB-EE14-439F-B346-D7FB64CA7A1E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8A131B-0ECE-4C77-98F3-4B1B2603031D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80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6674A278-4260-455D-AFFF-E2817B589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5983CD0-F442-4057-8A90-D8CBA14DBB55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86BE6971-7652-4A86-9D1C-F80442C07494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29" name="图片 7">
            <a:extLst>
              <a:ext uri="{FF2B5EF4-FFF2-40B4-BE49-F238E27FC236}">
                <a16:creationId xmlns:a16="http://schemas.microsoft.com/office/drawing/2014/main" id="{CB2202CF-A60B-493B-8526-EB9C84E92C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A752A775-120A-483E-8E69-4DEE72FEAC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id="{52E38DE3-A924-4B00-B8D0-A8B7496388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5">
            <a:extLst>
              <a:ext uri="{FF2B5EF4-FFF2-40B4-BE49-F238E27FC236}">
                <a16:creationId xmlns:a16="http://schemas.microsoft.com/office/drawing/2014/main" id="{82604D16-E939-4423-8497-1468AA2E2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1711325"/>
            <a:ext cx="3775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4400" b="1"/>
              <a:t>练习七</a:t>
            </a:r>
          </a:p>
        </p:txBody>
      </p:sp>
      <p:sp>
        <p:nvSpPr>
          <p:cNvPr id="8195" name="标题 5">
            <a:extLst>
              <a:ext uri="{FF2B5EF4-FFF2-40B4-BE49-F238E27FC236}">
                <a16:creationId xmlns:a16="http://schemas.microsoft.com/office/drawing/2014/main" id="{87C0C94F-D4B8-4CA4-A89D-FDE97942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511425"/>
            <a:ext cx="4467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P37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练习七）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1CEE41B-A4E6-4C10-ADED-7F09BA8DF885}"/>
              </a:ext>
            </a:extLst>
          </p:cNvPr>
          <p:cNvSpPr txBox="1"/>
          <p:nvPr/>
        </p:nvSpPr>
        <p:spPr>
          <a:xfrm>
            <a:off x="114300" y="577850"/>
            <a:ext cx="7896225" cy="1217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>
                <a:latin typeface="+mn-lt"/>
                <a:ea typeface="+mn-ea"/>
              </a:rPr>
              <a:t>1.</a:t>
            </a:r>
            <a:r>
              <a:rPr lang="zh-CN" altLang="en-US" sz="3200" b="1">
                <a:latin typeface="+mn-lt"/>
                <a:ea typeface="+mn-ea"/>
              </a:rPr>
              <a:t>把一块长方体钢坯熔铸成一根底面直径为</a:t>
            </a:r>
            <a:r>
              <a:rPr lang="en-US" altLang="zh-CN" sz="3200" b="1">
                <a:latin typeface="+mn-lt"/>
                <a:ea typeface="+mn-ea"/>
              </a:rPr>
              <a:t>4 dm</a:t>
            </a:r>
            <a:r>
              <a:rPr lang="zh-CN" altLang="en-US" sz="3200" b="1">
                <a:latin typeface="+mn-lt"/>
                <a:ea typeface="+mn-ea"/>
              </a:rPr>
              <a:t>的圆柱形钢材，求钢材的长度。</a:t>
            </a:r>
            <a:endParaRPr lang="zh-CN" altLang="en-US" sz="3200" b="1" dirty="0">
              <a:latin typeface="+mn-lt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9D32FB-0C23-4640-9229-DED1CB602EE3}"/>
              </a:ext>
            </a:extLst>
          </p:cNvPr>
          <p:cNvSpPr txBox="1"/>
          <p:nvPr/>
        </p:nvSpPr>
        <p:spPr>
          <a:xfrm>
            <a:off x="309563" y="3360738"/>
            <a:ext cx="7978775" cy="1217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12.56×5×4÷[3.14×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4÷2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]=20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3200" b="1" dirty="0" err="1">
                <a:solidFill>
                  <a:srgbClr val="FF0000"/>
                </a:solidFill>
                <a:latin typeface="+mn-lt"/>
                <a:ea typeface="+mn-ea"/>
              </a:rPr>
              <a:t>dm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答：钢材的长度是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20dm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F652D56-8BDD-B19D-5110-434009BC8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989" y="1847971"/>
            <a:ext cx="6870023" cy="144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F165937-1FD5-4686-AFB9-1E60C21052E7}"/>
              </a:ext>
            </a:extLst>
          </p:cNvPr>
          <p:cNvSpPr/>
          <p:nvPr/>
        </p:nvSpPr>
        <p:spPr>
          <a:xfrm>
            <a:off x="174120" y="519236"/>
            <a:ext cx="7588689" cy="159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 2.</a:t>
            </a:r>
            <a:r>
              <a:rPr lang="zh-CN" altLang="zh-CN" sz="2800" b="1" dirty="0">
                <a:latin typeface="+mj-lt"/>
                <a:ea typeface="+mj-ea"/>
              </a:rPr>
              <a:t>一个圆锥形沙堆，底面积</a:t>
            </a:r>
            <a:r>
              <a:rPr lang="zh-CN" altLang="zh-CN" sz="2800" b="1">
                <a:latin typeface="+mj-lt"/>
                <a:ea typeface="+mj-ea"/>
              </a:rPr>
              <a:t>是</a:t>
            </a:r>
            <a:r>
              <a:rPr lang="en-US" altLang="zh-CN" sz="2800" b="1">
                <a:latin typeface="+mj-lt"/>
                <a:ea typeface="+mj-ea"/>
              </a:rPr>
              <a:t>28.6m</a:t>
            </a:r>
            <a:r>
              <a:rPr lang="en-US" altLang="zh-CN" sz="2800" b="1" baseline="30000">
                <a:latin typeface="+mj-lt"/>
                <a:ea typeface="+mj-ea"/>
              </a:rPr>
              <a:t>2</a:t>
            </a:r>
            <a:r>
              <a:rPr lang="zh-CN" altLang="zh-CN" sz="2800" b="1" dirty="0">
                <a:latin typeface="+mj-lt"/>
                <a:ea typeface="+mj-ea"/>
              </a:rPr>
              <a:t>，</a:t>
            </a:r>
            <a:r>
              <a:rPr lang="zh-CN" altLang="zh-CN" sz="2800" b="1">
                <a:latin typeface="+mj-lt"/>
                <a:ea typeface="+mj-ea"/>
              </a:rPr>
              <a:t>高是</a:t>
            </a:r>
            <a:r>
              <a:rPr lang="en-US" altLang="zh-CN" sz="2800" b="1">
                <a:latin typeface="+mj-lt"/>
                <a:ea typeface="+mj-ea"/>
              </a:rPr>
              <a:t>3m</a:t>
            </a:r>
            <a:r>
              <a:rPr lang="zh-CN" altLang="zh-CN" sz="2800" b="1" dirty="0">
                <a:latin typeface="+mj-lt"/>
                <a:ea typeface="+mj-ea"/>
              </a:rPr>
              <a:t>。用这堆沙在</a:t>
            </a:r>
            <a:r>
              <a:rPr lang="en-US" altLang="zh-CN" sz="2800" b="1" dirty="0">
                <a:latin typeface="+mj-lt"/>
                <a:ea typeface="+mj-ea"/>
              </a:rPr>
              <a:t>10m</a:t>
            </a:r>
            <a:r>
              <a:rPr lang="zh-CN" altLang="zh-CN" sz="2800" b="1" dirty="0">
                <a:latin typeface="+mj-lt"/>
                <a:ea typeface="+mj-ea"/>
              </a:rPr>
              <a:t>宽的公路上铺</a:t>
            </a:r>
            <a:r>
              <a:rPr lang="en-US" altLang="zh-CN" sz="2800" b="1" dirty="0">
                <a:latin typeface="+mj-lt"/>
                <a:ea typeface="+mj-ea"/>
              </a:rPr>
              <a:t>2cm</a:t>
            </a:r>
            <a:r>
              <a:rPr lang="zh-CN" altLang="zh-CN" sz="2800" b="1" dirty="0">
                <a:latin typeface="+mj-lt"/>
                <a:ea typeface="+mj-ea"/>
              </a:rPr>
              <a:t>厚的路面，能铺多少米？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99AE029-B89A-4475-9554-5814C856459D}"/>
              </a:ext>
            </a:extLst>
          </p:cNvPr>
          <p:cNvGrpSpPr>
            <a:grpSpLocks/>
          </p:cNvGrpSpPr>
          <p:nvPr/>
        </p:nvGrpSpPr>
        <p:grpSpPr bwMode="auto">
          <a:xfrm>
            <a:off x="2112919" y="2366468"/>
            <a:ext cx="6329362" cy="1612900"/>
            <a:chOff x="610387" y="2648504"/>
            <a:chExt cx="7753350" cy="161195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9CF9129-61D4-400B-8479-6C0A376C24EF}"/>
                </a:ext>
              </a:extLst>
            </p:cNvPr>
            <p:cNvSpPr/>
            <p:nvPr/>
          </p:nvSpPr>
          <p:spPr>
            <a:xfrm>
              <a:off x="610387" y="2784949"/>
              <a:ext cx="7753350" cy="14755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+mj-ea"/>
                </a:rPr>
                <a:t>        </a:t>
              </a:r>
              <a:r>
                <a:rPr lang="zh-CN" altLang="zh-CN" sz="3200" b="1">
                  <a:solidFill>
                    <a:srgbClr val="FF0000"/>
                  </a:solidFill>
                  <a:latin typeface="+mj-lt"/>
                  <a:ea typeface="+mj-ea"/>
                </a:rPr>
                <a:t>×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  <a:ea typeface="+mj-ea"/>
                </a:rPr>
                <a:t>28.6</a:t>
              </a:r>
              <a:r>
                <a:rPr lang="zh-CN" altLang="zh-CN" sz="3200" b="1">
                  <a:solidFill>
                    <a:srgbClr val="FF0000"/>
                  </a:solidFill>
                  <a:latin typeface="+mj-lt"/>
                  <a:ea typeface="+mj-ea"/>
                </a:rPr>
                <a:t>×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  <a:ea typeface="+mj-ea"/>
                </a:rPr>
                <a:t>3</a:t>
              </a:r>
              <a:r>
                <a:rPr lang="zh-CN" altLang="en-US" sz="3200" b="1">
                  <a:solidFill>
                    <a:srgbClr val="FF0000"/>
                  </a:solidFill>
                  <a:latin typeface="+mj-lt"/>
                  <a:ea typeface="+mj-ea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  <a:ea typeface="+mj-ea"/>
                </a:rPr>
                <a:t>28.6</a:t>
              </a:r>
              <a:r>
                <a:rPr lang="zh-CN" altLang="zh-CN" sz="3200" b="1">
                  <a:solidFill>
                    <a:srgbClr val="FF0000"/>
                  </a:solidFill>
                  <a:latin typeface="+mj-lt"/>
                  <a:ea typeface="+mj-ea"/>
                </a:rPr>
                <a:t>（</a:t>
              </a: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+mj-ea"/>
                </a:rPr>
                <a:t>m</a:t>
              </a:r>
              <a:r>
                <a:rPr lang="en-US" altLang="zh-CN" sz="3200" b="1" baseline="30000" dirty="0">
                  <a:solidFill>
                    <a:srgbClr val="FF0000"/>
                  </a:solidFill>
                  <a:latin typeface="+mj-lt"/>
                  <a:ea typeface="+mj-ea"/>
                </a:rPr>
                <a:t>3</a:t>
              </a:r>
              <a:r>
                <a:rPr lang="zh-CN" altLang="zh-CN" sz="3200" b="1" dirty="0">
                  <a:solidFill>
                    <a:srgbClr val="FF0000"/>
                  </a:solidFill>
                  <a:latin typeface="+mj-lt"/>
                  <a:ea typeface="+mj-ea"/>
                </a:rPr>
                <a:t>）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+mj-ea"/>
                </a:rPr>
                <a:t>        </a:t>
              </a:r>
              <a:endParaRPr lang="zh-CN" altLang="zh-CN" sz="3200" b="1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  <p:graphicFrame>
          <p:nvGraphicFramePr>
            <p:cNvPr id="14" name="对象 4">
              <a:extLst>
                <a:ext uri="{FF2B5EF4-FFF2-40B4-BE49-F238E27FC236}">
                  <a16:creationId xmlns:a16="http://schemas.microsoft.com/office/drawing/2014/main" id="{7BFB5818-758A-4AE1-8E40-9868C33795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2003" y="2648504"/>
            <a:ext cx="403225" cy="104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393529" progId="Equation.DSMT4">
                    <p:embed/>
                  </p:oleObj>
                </mc:Choice>
                <mc:Fallback>
                  <p:oleObj name="Equation" r:id="rId2" imgW="152334" imgH="393529" progId="Equation.DSMT4">
                    <p:embed/>
                    <p:pic>
                      <p:nvPicPr>
                        <p:cNvPr id="22536" name="对象 4">
                          <a:extLst>
                            <a:ext uri="{FF2B5EF4-FFF2-40B4-BE49-F238E27FC236}">
                              <a16:creationId xmlns:a16="http://schemas.microsoft.com/office/drawing/2014/main" id="{F1C3B0C3-6810-4280-8735-C7239B2FAE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2003" y="2648504"/>
                          <a:ext cx="403225" cy="1041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55D65F3-7AD5-48BB-90AB-F698D705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856" y="1820368"/>
            <a:ext cx="2487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2cm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0.02m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85F760-067A-47C2-959A-50D78A9C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456" y="3360243"/>
            <a:ext cx="5048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28.6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0.02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5A7714-96A4-4EF1-9519-9DDA21AB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856" y="3958730"/>
            <a:ext cx="3201517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</a:t>
            </a:r>
            <a:r>
              <a:rPr lang="zh-CN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能铺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143m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  <a:endParaRPr lang="zh-CN" altLang="en-US" dirty="0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7202CA7-8189-4C40-B2DA-93235C35D79B}"/>
              </a:ext>
            </a:extLst>
          </p:cNvPr>
          <p:cNvSpPr/>
          <p:nvPr/>
        </p:nvSpPr>
        <p:spPr>
          <a:xfrm>
            <a:off x="366057" y="682523"/>
            <a:ext cx="7614161" cy="180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latin typeface="+mj-lt"/>
                <a:ea typeface="+mj-ea"/>
              </a:rPr>
              <a:t>3.</a:t>
            </a:r>
            <a:r>
              <a:rPr lang="zh-CN" altLang="en-US" sz="3200" b="1">
                <a:latin typeface="+mj-lt"/>
                <a:ea typeface="+mj-ea"/>
              </a:rPr>
              <a:t>一个圆柱形金属零件上有</a:t>
            </a:r>
            <a:r>
              <a:rPr lang="en-US" altLang="zh-CN" sz="3200" b="1">
                <a:latin typeface="+mj-lt"/>
                <a:ea typeface="+mj-ea"/>
              </a:rPr>
              <a:t>9</a:t>
            </a:r>
            <a:r>
              <a:rPr lang="zh-CN" altLang="en-US" sz="3200" b="1">
                <a:latin typeface="+mj-lt"/>
                <a:ea typeface="+mj-ea"/>
              </a:rPr>
              <a:t>个圆柱形孔（如右图）。这个零件的金属用量大约是多少立方分米</a:t>
            </a:r>
            <a:r>
              <a:rPr lang="en-US" altLang="zh-CN" sz="3200" b="1">
                <a:latin typeface="+mj-lt"/>
                <a:ea typeface="+mj-ea"/>
              </a:rPr>
              <a:t>?</a:t>
            </a:r>
            <a:r>
              <a:rPr lang="zh-CN" altLang="en-US" sz="3200" b="1">
                <a:latin typeface="+mj-lt"/>
                <a:ea typeface="+mj-ea"/>
              </a:rPr>
              <a:t>（得数保留两位小数。）</a:t>
            </a:r>
            <a:endParaRPr lang="zh-CN" altLang="zh-CN" sz="3200" b="1" dirty="0">
              <a:latin typeface="+mj-lt"/>
              <a:ea typeface="+mj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781338-06CF-41CD-80CF-38BB96CCF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8637" y="2546257"/>
            <a:ext cx="3525516" cy="1914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7754C55-C25C-87B2-E9E3-DFE524537165}"/>
              </a:ext>
            </a:extLst>
          </p:cNvPr>
          <p:cNvSpPr/>
          <p:nvPr/>
        </p:nvSpPr>
        <p:spPr>
          <a:xfrm>
            <a:off x="771783" y="2789000"/>
            <a:ext cx="7600435" cy="107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3.14×(12</a:t>
            </a:r>
            <a:r>
              <a:rPr lang="zh-CN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2)</a:t>
            </a:r>
            <a:r>
              <a:rPr lang="en-US" altLang="zh-CN" sz="2800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3.14×(2</a:t>
            </a:r>
            <a:r>
              <a:rPr lang="zh-CN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2)</a:t>
            </a:r>
            <a:r>
              <a:rPr lang="en-US" altLang="zh-CN" sz="2800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10</a:t>
            </a:r>
            <a:r>
              <a:rPr lang="zh-CN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pitchFamily="49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3.14</a:t>
            </a:r>
            <a:r>
              <a:rPr lang="en-US" altLang="zh-CN" sz="2800" b="1">
                <a:solidFill>
                  <a:srgbClr val="FF0000"/>
                </a:solidFill>
                <a:ea typeface="楷体" panose="0201060906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(4</a:t>
            </a:r>
            <a:r>
              <a:rPr lang="zh-CN" altLang="zh-CN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2)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2</a:t>
            </a:r>
            <a:r>
              <a:rPr lang="zh-CN" altLang="zh-CN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10=753.6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≈ 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0.75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dm</a:t>
            </a:r>
            <a:r>
              <a:rPr lang="en-US" altLang="zh-CN" sz="2800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endParaRPr lang="zh-CN" altLang="zh-CN" sz="28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4AA9C4-C73A-1FD0-08C1-A57BC144E5A8}"/>
              </a:ext>
            </a:extLst>
          </p:cNvPr>
          <p:cNvSpPr txBox="1"/>
          <p:nvPr/>
        </p:nvSpPr>
        <p:spPr>
          <a:xfrm>
            <a:off x="605051" y="3921595"/>
            <a:ext cx="7933898" cy="559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答：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这个零件的金属用量大约是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0.75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立方分米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25FBAE-9BD3-6F3A-741A-029487F18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9242" y="874280"/>
            <a:ext cx="3525516" cy="1914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>
            <a:extLst>
              <a:ext uri="{FF2B5EF4-FFF2-40B4-BE49-F238E27FC236}">
                <a16:creationId xmlns:a16="http://schemas.microsoft.com/office/drawing/2014/main" id="{7621DF94-E4D1-47A8-8302-9A478CF19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21" y="1004888"/>
            <a:ext cx="8110759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有块正方体的木料，它的棱长是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4dm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。把这块木料加工成一个圆柱。这个圆柱的体积最大是多少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BAB000-F3AC-497D-A01D-4A27E5518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022600"/>
            <a:ext cx="7168950" cy="12176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4÷2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× 4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50.24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答：这个圆柱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的体积最大是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50.24dm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2551B5-5408-49D3-81D4-498C221C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812" y="2277656"/>
            <a:ext cx="1489888" cy="14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B4A7E09-BA9C-4E6F-BD22-5950FEC741E7}"/>
              </a:ext>
            </a:extLst>
          </p:cNvPr>
          <p:cNvSpPr/>
          <p:nvPr/>
        </p:nvSpPr>
        <p:spPr>
          <a:xfrm>
            <a:off x="0" y="2784475"/>
            <a:ext cx="7032625" cy="186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3.14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4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÷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62.8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62.8dm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62.8L</a:t>
            </a:r>
            <a:endParaRPr lang="zh-CN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</a:t>
            </a:r>
            <a:r>
              <a:rPr lang="zh-CN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答：最多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能装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62.8L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水。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C1A2474-BAE0-4030-1D3B-A04C32FF1D84}"/>
              </a:ext>
            </a:extLst>
          </p:cNvPr>
          <p:cNvSpPr/>
          <p:nvPr/>
        </p:nvSpPr>
        <p:spPr>
          <a:xfrm>
            <a:off x="188613" y="977811"/>
            <a:ext cx="8766774" cy="186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latin typeface="+mj-lt"/>
                <a:ea typeface="+mj-ea"/>
              </a:rPr>
              <a:t>5.</a:t>
            </a:r>
            <a:r>
              <a:rPr lang="zh-CN" altLang="en-US" sz="3200" b="1">
                <a:latin typeface="+mj-lt"/>
                <a:ea typeface="+mj-ea"/>
              </a:rPr>
              <a:t>一个圆柱形木桶，底面内直径为</a:t>
            </a:r>
            <a:r>
              <a:rPr lang="en-US" altLang="zh-CN" sz="3200" b="1">
                <a:latin typeface="+mj-lt"/>
                <a:ea typeface="+mj-ea"/>
              </a:rPr>
              <a:t>4dm</a:t>
            </a:r>
            <a:r>
              <a:rPr lang="zh-CN" altLang="en-US" sz="3200" b="1">
                <a:latin typeface="+mj-lt"/>
                <a:ea typeface="+mj-ea"/>
              </a:rPr>
              <a:t>，桶口距底面最小高度为</a:t>
            </a:r>
            <a:r>
              <a:rPr lang="en-US" altLang="zh-CN" sz="3200" b="1">
                <a:latin typeface="+mj-lt"/>
                <a:ea typeface="+mj-ea"/>
              </a:rPr>
              <a:t>5 dm</a:t>
            </a:r>
            <a:r>
              <a:rPr lang="zh-CN" altLang="en-US" sz="3200" b="1">
                <a:latin typeface="+mj-lt"/>
                <a:ea typeface="+mj-ea"/>
              </a:rPr>
              <a:t>，最大高度为</a:t>
            </a:r>
            <a:r>
              <a:rPr lang="en-US" altLang="zh-CN" sz="3200" b="1">
                <a:latin typeface="+mj-lt"/>
                <a:ea typeface="+mj-ea"/>
              </a:rPr>
              <a:t>7dm</a:t>
            </a:r>
            <a:r>
              <a:rPr lang="zh-CN" altLang="en-US" sz="3200" b="1">
                <a:latin typeface="+mj-lt"/>
                <a:ea typeface="+mj-ea"/>
              </a:rPr>
              <a:t>。这个木桶如右图放置时，最多能装多少升水</a:t>
            </a:r>
            <a:r>
              <a:rPr lang="en-US" altLang="zh-CN" sz="3200" b="1">
                <a:latin typeface="+mj-lt"/>
                <a:ea typeface="+mj-ea"/>
              </a:rPr>
              <a:t>?</a:t>
            </a:r>
            <a:endParaRPr lang="zh-CN" altLang="zh-CN" sz="3200" b="1" dirty="0">
              <a:latin typeface="+mj-lt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B19A0-A86E-CFAE-18F1-FE49968D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052" y="2444140"/>
            <a:ext cx="1136475" cy="204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338</Words>
  <Application>Microsoft Office PowerPoint</Application>
  <PresentationFormat>全屏显示(16:9)</PresentationFormat>
  <Paragraphs>21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楷体</vt:lpstr>
      <vt:lpstr>楷体_GB2312</vt:lpstr>
      <vt:lpstr>宋体</vt:lpstr>
      <vt:lpstr>Arial</vt:lpstr>
      <vt:lpstr>Times New Roman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20</cp:revision>
  <dcterms:created xsi:type="dcterms:W3CDTF">2014-04-24T10:36:34Z</dcterms:created>
  <dcterms:modified xsi:type="dcterms:W3CDTF">2023-02-12T15:06:54Z</dcterms:modified>
  <cp:category>状元成才路</cp:category>
  <cp:contentStatus>状元成才路</cp:contentStatus>
  <cp:version>状元成才路</cp:version>
</cp:coreProperties>
</file>