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58" r:id="rId5"/>
    <p:sldId id="278" r:id="rId6"/>
    <p:sldId id="343" r:id="rId7"/>
    <p:sldId id="344" r:id="rId8"/>
    <p:sldId id="345" r:id="rId9"/>
    <p:sldId id="360" r:id="rId10"/>
    <p:sldId id="359" r:id="rId11"/>
    <p:sldId id="324" r:id="rId12"/>
    <p:sldId id="347" r:id="rId13"/>
    <p:sldId id="348" r:id="rId14"/>
    <p:sldId id="325" r:id="rId15"/>
    <p:sldId id="355" r:id="rId16"/>
  </p:sldIdLst>
  <p:sldSz cx="9144000" cy="5143500" type="screen16x9"/>
  <p:notesSz cx="6858000" cy="9144000"/>
  <p:custDataLst>
    <p:tags r:id="rId20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2FA"/>
    <a:srgbClr val="FFFFFF"/>
    <a:srgbClr val="94BCDF"/>
    <a:srgbClr val="0000FF"/>
    <a:srgbClr val="0066FF"/>
    <a:srgbClr val="6699FF"/>
    <a:srgbClr val="FF99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/>
    <p:restoredTop sz="96349"/>
  </p:normalViewPr>
  <p:slideViewPr>
    <p:cSldViewPr showGuides="1">
      <p:cViewPr varScale="1">
        <p:scale>
          <a:sx n="143" d="100"/>
          <a:sy n="143" d="100"/>
        </p:scale>
        <p:origin x="612" y="120"/>
      </p:cViewPr>
      <p:guideLst>
        <p:guide orient="horz" pos="16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AE0E90-D9FA-4252-ADB7-0FD3CE85598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1032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图片 3"/>
            <p:cNvPicPr>
              <a:picLocks noChangeAspect="1"/>
            </p:cNvPicPr>
            <p:nvPr userDrawn="1"/>
          </p:nvPicPr>
          <p:blipFill>
            <a:blip r:embed="rId3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图片 4"/>
            <p:cNvPicPr>
              <a:picLocks noChangeAspect="1"/>
            </p:cNvPicPr>
            <p:nvPr userDrawn="1"/>
          </p:nvPicPr>
          <p:blipFill>
            <a:blip r:embed="rId4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7" name="图片 5"/>
          <p:cNvPicPr>
            <a:picLocks noChangeAspect="1"/>
          </p:cNvPicPr>
          <p:nvPr userDrawn="1"/>
        </p:nvPicPr>
        <p:blipFill>
          <a:blip r:embed="rId5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7"/>
          <p:cNvPicPr>
            <a:picLocks noChangeAspect="1"/>
          </p:cNvPicPr>
          <p:nvPr userDrawn="1"/>
        </p:nvPicPr>
        <p:blipFill>
          <a:blip r:embed="rId6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8"/>
          <p:cNvPicPr>
            <a:picLocks noChangeAspect="1"/>
          </p:cNvPicPr>
          <p:nvPr userDrawn="1"/>
        </p:nvPicPr>
        <p:blipFill>
          <a:blip r:embed="rId7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9"/>
          <p:cNvPicPr>
            <a:picLocks noChangeAspect="1"/>
          </p:cNvPicPr>
          <p:nvPr userDrawn="1"/>
        </p:nvPicPr>
        <p:blipFill>
          <a:blip r:embed="rId6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2056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图片 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2" name="图片 6"/>
          <p:cNvPicPr>
            <a:picLocks noChangeAspect="1"/>
          </p:cNvPicPr>
          <p:nvPr userDrawn="1"/>
        </p:nvPicPr>
        <p:blipFill>
          <a:blip r:embed="rId4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1"/>
          <p:cNvSpPr txBox="1"/>
          <p:nvPr/>
        </p:nvSpPr>
        <p:spPr>
          <a:xfrm rot="19730992">
            <a:off x="3297238" y="2011363"/>
            <a:ext cx="30241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楷体" panose="02010609060101010101" pitchFamily="49" charset="-122"/>
                <a:ea typeface="+mn-ea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楷体" panose="02010609060101010101" pitchFamily="49" charset="-122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oleObject" Target="../embeddings/oleObject22.bin"/><Relationship Id="rId7" Type="http://schemas.openxmlformats.org/officeDocument/2006/relationships/oleObject" Target="../embeddings/oleObject21.bin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28.wmf"/><Relationship Id="rId18" Type="http://schemas.openxmlformats.org/officeDocument/2006/relationships/notesSlide" Target="../notesSlides/notesSlide10.xml"/><Relationship Id="rId17" Type="http://schemas.openxmlformats.org/officeDocument/2006/relationships/vmlDrawing" Target="../drawings/vmlDrawing8.vml"/><Relationship Id="rId16" Type="http://schemas.openxmlformats.org/officeDocument/2006/relationships/slideLayout" Target="../slideLayouts/slideLayout2.xml"/><Relationship Id="rId15" Type="http://schemas.openxmlformats.org/officeDocument/2006/relationships/oleObject" Target="../embeddings/oleObject26.bin"/><Relationship Id="rId14" Type="http://schemas.openxmlformats.org/officeDocument/2006/relationships/image" Target="../media/image33.wmf"/><Relationship Id="rId13" Type="http://schemas.openxmlformats.org/officeDocument/2006/relationships/oleObject" Target="../embeddings/oleObject25.bin"/><Relationship Id="rId12" Type="http://schemas.openxmlformats.org/officeDocument/2006/relationships/image" Target="../media/image32.wmf"/><Relationship Id="rId11" Type="http://schemas.openxmlformats.org/officeDocument/2006/relationships/oleObject" Target="../embeddings/oleObject24.bin"/><Relationship Id="rId10" Type="http://schemas.openxmlformats.org/officeDocument/2006/relationships/image" Target="../media/image31.wmf"/><Relationship Id="rId1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9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5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34.wmf"/><Relationship Id="rId10" Type="http://schemas.openxmlformats.org/officeDocument/2006/relationships/notesSlide" Target="../notesSlides/notesSlide11.xml"/><Relationship Id="rId1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1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wmf"/><Relationship Id="rId7" Type="http://schemas.openxmlformats.org/officeDocument/2006/relationships/oleObject" Target="../embeddings/oleObject1.bin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13.png"/><Relationship Id="rId11" Type="http://schemas.openxmlformats.org/officeDocument/2006/relationships/notesSlide" Target="../notesSlides/notesSlide3.xml"/><Relationship Id="rId10" Type="http://schemas.openxmlformats.org/officeDocument/2006/relationships/vmlDrawing" Target="../drawings/vmlDrawing1.v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6.png"/><Relationship Id="rId14" Type="http://schemas.openxmlformats.org/officeDocument/2006/relationships/notesSlide" Target="../notesSlides/notesSlide4.xml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Relationship Id="rId3" Type="http://schemas.openxmlformats.org/officeDocument/2006/relationships/tags" Target="../tags/tag10.xml"/><Relationship Id="rId20" Type="http://schemas.openxmlformats.org/officeDocument/2006/relationships/notesSlide" Target="../notesSlides/notesSlide5.xml"/><Relationship Id="rId2" Type="http://schemas.openxmlformats.org/officeDocument/2006/relationships/tags" Target="../tags/tag9.xml"/><Relationship Id="rId19" Type="http://schemas.openxmlformats.org/officeDocument/2006/relationships/vmlDrawing" Target="../drawings/vmlDrawing3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6.png"/><Relationship Id="rId16" Type="http://schemas.openxmlformats.org/officeDocument/2006/relationships/image" Target="../media/image23.wmf"/><Relationship Id="rId15" Type="http://schemas.openxmlformats.org/officeDocument/2006/relationships/oleObject" Target="../embeddings/oleObject10.bin"/><Relationship Id="rId14" Type="http://schemas.openxmlformats.org/officeDocument/2006/relationships/image" Target="../media/image22.wmf"/><Relationship Id="rId13" Type="http://schemas.openxmlformats.org/officeDocument/2006/relationships/oleObject" Target="../embeddings/oleObject9.bin"/><Relationship Id="rId12" Type="http://schemas.openxmlformats.org/officeDocument/2006/relationships/image" Target="../media/image21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20.wmf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png"/><Relationship Id="rId7" Type="http://schemas.openxmlformats.org/officeDocument/2006/relationships/image" Target="../media/image18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png"/><Relationship Id="rId4" Type="http://schemas.openxmlformats.org/officeDocument/2006/relationships/image" Target="../media/image11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1" Type="http://schemas.openxmlformats.org/officeDocument/2006/relationships/notesSlide" Target="../notesSlides/notesSlide7.xml"/><Relationship Id="rId10" Type="http://schemas.openxmlformats.org/officeDocument/2006/relationships/vmlDrawing" Target="../drawings/vmlDrawing5.v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9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1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2" Type="http://schemas.openxmlformats.org/officeDocument/2006/relationships/notesSlide" Target="../notesSlides/notesSlide8.xml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oleObject" Target="../embeddings/oleObject17.bin"/><Relationship Id="rId7" Type="http://schemas.openxmlformats.org/officeDocument/2006/relationships/oleObject" Target="../embeddings/oleObject16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1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2" Type="http://schemas.openxmlformats.org/officeDocument/2006/relationships/notesSlide" Target="../notesSlides/notesSlide9.xml"/><Relationship Id="rId11" Type="http://schemas.openxmlformats.org/officeDocument/2006/relationships/vmlDrawing" Target="../drawings/vmlDrawing7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2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7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8" name="组合 5"/>
          <p:cNvGrpSpPr/>
          <p:nvPr/>
        </p:nvGrpSpPr>
        <p:grpSpPr>
          <a:xfrm>
            <a:off x="1541463" y="1797050"/>
            <a:ext cx="6178550" cy="903288"/>
            <a:chOff x="4731742" y="2451150"/>
            <a:chExt cx="8239001" cy="1204290"/>
          </a:xfrm>
        </p:grpSpPr>
        <p:sp>
          <p:nvSpPr>
            <p:cNvPr id="6151" name="文本框 197"/>
            <p:cNvSpPr txBox="1"/>
            <p:nvPr/>
          </p:nvSpPr>
          <p:spPr>
            <a:xfrm>
              <a:off x="4731742" y="2451150"/>
              <a:ext cx="8239001" cy="8614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解决问题（</a:t>
              </a:r>
              <a:r>
                <a:rPr lang="en-US" altLang="zh-CN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5150890" y="3655440"/>
              <a:ext cx="73943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9" name="文本框 8"/>
          <p:cNvSpPr txBox="1"/>
          <p:nvPr/>
        </p:nvSpPr>
        <p:spPr>
          <a:xfrm>
            <a:off x="1503363" y="838200"/>
            <a:ext cx="485775" cy="7000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100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zh-CN" altLang="en-US" sz="4100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538" y="79375"/>
            <a:ext cx="1746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R·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六年级上册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1"/>
          <p:cNvGrpSpPr/>
          <p:nvPr/>
        </p:nvGrpSpPr>
        <p:grpSpPr>
          <a:xfrm>
            <a:off x="922338" y="577850"/>
            <a:ext cx="7537450" cy="1752600"/>
            <a:chOff x="922064" y="699542"/>
            <a:chExt cx="7538367" cy="1754444"/>
          </a:xfrm>
        </p:grpSpPr>
        <p:sp>
          <p:nvSpPr>
            <p:cNvPr id="3" name="矩形 1"/>
            <p:cNvSpPr>
              <a:spLocks noChangeArrowheads="1"/>
            </p:cNvSpPr>
            <p:nvPr/>
          </p:nvSpPr>
          <p:spPr bwMode="auto">
            <a:xfrm>
              <a:off x="922064" y="699542"/>
              <a:ext cx="7538367" cy="1754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2.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一杯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250mL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的鲜牛奶大约含有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     g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的钙质，占一个成年人一天所需钙质的    。一个成年人一天大约需要多少钙质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?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597" name="对象 2"/>
            <p:cNvGraphicFramePr>
              <a:graphicFrameLocks noChangeAspect="1"/>
            </p:cNvGraphicFramePr>
            <p:nvPr/>
          </p:nvGraphicFramePr>
          <p:xfrm>
            <a:off x="5220321" y="699542"/>
            <a:ext cx="381046" cy="718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9" name="" r:id="rId1" imgW="215900" imgH="405765" progId="Equation.DSMT4">
                    <p:embed/>
                  </p:oleObj>
                </mc:Choice>
                <mc:Fallback>
                  <p:oleObj name="" r:id="rId1" imgW="215900" imgH="405765" progId="Equation.DSMT4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220321" y="699542"/>
                          <a:ext cx="381046" cy="7189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8" name="对象 2"/>
            <p:cNvGraphicFramePr>
              <a:graphicFrameLocks noChangeAspect="1"/>
            </p:cNvGraphicFramePr>
            <p:nvPr/>
          </p:nvGraphicFramePr>
          <p:xfrm>
            <a:off x="3779986" y="1231666"/>
            <a:ext cx="268321" cy="718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0" name="" r:id="rId3" imgW="152400" imgH="405765" progId="Equation.DSMT4">
                    <p:embed/>
                  </p:oleObj>
                </mc:Choice>
                <mc:Fallback>
                  <p:oleObj name="" r:id="rId3" imgW="152400" imgH="405765" progId="Equation.DSMT4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779986" y="1231666"/>
                          <a:ext cx="268321" cy="7189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06525" y="4633913"/>
            <a:ext cx="6046788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答：一个成年人一天大约需要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钙质。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808538" y="4505325"/>
          <a:ext cx="2254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" r:id="rId5" imgW="139700" imgH="405765" progId="Equation.DSMT4">
                  <p:embed/>
                </p:oleObj>
              </mc:Choice>
              <mc:Fallback>
                <p:oleObj name="" r:id="rId5" imgW="139700" imgH="405765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8538" y="4505325"/>
                        <a:ext cx="225425" cy="658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文本框 1"/>
          <p:cNvSpPr txBox="1"/>
          <p:nvPr/>
        </p:nvSpPr>
        <p:spPr>
          <a:xfrm>
            <a:off x="1744663" y="1879600"/>
            <a:ext cx="328612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P37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“练习八”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879600" y="2044700"/>
            <a:ext cx="4673600" cy="717550"/>
            <a:chOff x="2959" y="3221"/>
            <a:chExt cx="7362" cy="1130"/>
          </a:xfrm>
        </p:grpSpPr>
        <p:sp>
          <p:nvSpPr>
            <p:cNvPr id="4" name="文本框 3"/>
            <p:cNvSpPr txBox="1"/>
            <p:nvPr/>
          </p:nvSpPr>
          <p:spPr>
            <a:xfrm>
              <a:off x="2959" y="3534"/>
              <a:ext cx="7363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b="1" kern="1200" cap="none" spc="0" normalizeH="0" baseline="0" noProof="0">
                  <a:latin typeface="+mn-lt"/>
                  <a:ea typeface="+mj-ea"/>
                  <a:cs typeface="Times New Roman" panose="02020603050405020304" pitchFamily="18" charset="0"/>
                  <a:sym typeface="+mn-ea"/>
                </a:rPr>
                <a:t>成人一天所需钙质的质量×       </a:t>
              </a:r>
              <a:r>
                <a:rPr kumimoji="0" lang="en-US" altLang="zh-CN" b="1" kern="1200" cap="none" spc="0" normalizeH="0" baseline="0" noProof="0">
                  <a:latin typeface="+mn-lt"/>
                  <a:ea typeface="+mj-ea"/>
                  <a:cs typeface="Times New Roman" panose="02020603050405020304" pitchFamily="18" charset="0"/>
                  <a:sym typeface="+mn-ea"/>
                </a:rPr>
                <a:t>=       g</a:t>
              </a:r>
              <a:r>
                <a:rPr kumimoji="0" lang="zh-CN" altLang="en-US" b="1" kern="1200" cap="none" spc="0" normalizeH="0" baseline="0" noProof="0">
                  <a:latin typeface="+mn-lt"/>
                  <a:ea typeface="+mj-ea"/>
                  <a:cs typeface="Times New Roman" panose="02020603050405020304" pitchFamily="18" charset="0"/>
                  <a:sym typeface="+mn-ea"/>
                </a:rPr>
                <a:t>的钙质</a:t>
              </a:r>
              <a:endParaRPr kumimoji="0" lang="en-US" altLang="zh-CN" b="1" kern="1200" cap="none" spc="0" normalizeH="0" baseline="0" noProof="0">
                <a:latin typeface="+mn-lt"/>
                <a:ea typeface="+mj-ea"/>
                <a:cs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24594" name="对象 2"/>
            <p:cNvGraphicFramePr>
              <a:graphicFrameLocks noChangeAspect="1"/>
            </p:cNvGraphicFramePr>
            <p:nvPr/>
          </p:nvGraphicFramePr>
          <p:xfrm>
            <a:off x="7481" y="3221"/>
            <a:ext cx="423" cy="1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2" name="" r:id="rId7" imgW="152400" imgH="405765" progId="Equation.DSMT4">
                    <p:embed/>
                  </p:oleObj>
                </mc:Choice>
                <mc:Fallback>
                  <p:oleObj name="" r:id="rId7" imgW="152400" imgH="405765" progId="Equation.DSMT4">
                    <p:embed/>
                    <p:pic>
                      <p:nvPicPr>
                        <p:cNvPr id="0" name="图片 308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481" y="3221"/>
                          <a:ext cx="423" cy="11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5" name="对象 2"/>
            <p:cNvGraphicFramePr>
              <a:graphicFrameLocks noChangeAspect="1"/>
            </p:cNvGraphicFramePr>
            <p:nvPr/>
          </p:nvGraphicFramePr>
          <p:xfrm>
            <a:off x="8304" y="3258"/>
            <a:ext cx="560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3" name="" r:id="rId8" imgW="215900" imgH="405765" progId="Equation.DSMT4">
                    <p:embed/>
                  </p:oleObj>
                </mc:Choice>
                <mc:Fallback>
                  <p:oleObj name="" r:id="rId8" imgW="215900" imgH="405765" progId="Equation.DSMT4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8304" y="3258"/>
                          <a:ext cx="560" cy="10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1360488" y="2663825"/>
            <a:ext cx="6423025" cy="3984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解：设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一个成年人一天大约需要</a:t>
            </a:r>
            <a:r>
              <a:rPr kumimoji="0" lang="en-US" altLang="zh-CN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x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g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的钙质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906713" y="2951163"/>
            <a:ext cx="2052637" cy="1755775"/>
            <a:chOff x="4578" y="4647"/>
            <a:chExt cx="3231" cy="2766"/>
          </a:xfrm>
        </p:grpSpPr>
        <p:sp>
          <p:nvSpPr>
            <p:cNvPr id="14" name="文本框 13"/>
            <p:cNvSpPr txBox="1"/>
            <p:nvPr/>
          </p:nvSpPr>
          <p:spPr>
            <a:xfrm>
              <a:off x="4878" y="4822"/>
              <a:ext cx="80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x=</a:t>
              </a:r>
              <a:endPara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878" y="5703"/>
              <a:ext cx="1884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altLang="zh-CN" sz="2400" b="1" i="1" kern="1200" cap="none" spc="0" normalizeH="0" baseline="0" noProof="0" dirty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x=     </a:t>
              </a:r>
              <a:r>
                <a:rPr kumimoji="0" lang="zh-CN" altLang="en-US" sz="2400" b="1" kern="1200" cap="none" spc="0" normalizeH="0" baseline="0" noProof="0" dirty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+mn-ea"/>
                </a:rPr>
                <a:t>÷</a:t>
              </a:r>
              <a:endPara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22" name="Group 37"/>
            <p:cNvGrpSpPr/>
            <p:nvPr/>
          </p:nvGrpSpPr>
          <p:grpSpPr>
            <a:xfrm>
              <a:off x="6516" y="5553"/>
              <a:ext cx="1293" cy="1089"/>
              <a:chOff x="3948" y="1302"/>
              <a:chExt cx="446" cy="497"/>
            </a:xfrm>
            <a:noFill/>
          </p:grpSpPr>
          <p:sp>
            <p:nvSpPr>
              <p:cNvPr id="23" name="Text Box 38"/>
              <p:cNvSpPr txBox="1">
                <a:spLocks noChangeArrowheads="1"/>
              </p:cNvSpPr>
              <p:nvPr/>
            </p:nvSpPr>
            <p:spPr bwMode="auto">
              <a:xfrm>
                <a:off x="3948" y="1513"/>
                <a:ext cx="318" cy="2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8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24" name="Text Box 39"/>
              <p:cNvSpPr txBox="1">
                <a:spLocks noChangeArrowheads="1"/>
              </p:cNvSpPr>
              <p:nvPr/>
            </p:nvSpPr>
            <p:spPr bwMode="auto">
              <a:xfrm>
                <a:off x="3948" y="1302"/>
                <a:ext cx="446" cy="2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26" name="Line 40"/>
              <p:cNvSpPr>
                <a:spLocks noChangeShapeType="1"/>
              </p:cNvSpPr>
              <p:nvPr/>
            </p:nvSpPr>
            <p:spPr bwMode="auto">
              <a:xfrm flipV="1">
                <a:off x="3966" y="1565"/>
                <a:ext cx="130" cy="0"/>
              </a:xfrm>
              <a:prstGeom prst="line">
                <a:avLst/>
              </a:prstGeom>
              <a:grp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4878" y="6540"/>
              <a:ext cx="802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altLang="zh-CN" sz="2400" b="1" i="1" kern="1200" cap="none" spc="0" normalizeH="0" baseline="0" noProof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x=</a:t>
              </a:r>
              <a:endParaRPr kumimoji="0" lang="en-US" altLang="en-US" sz="2400" b="1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24589" name="对象 2"/>
            <p:cNvGraphicFramePr>
              <a:graphicFrameLocks noChangeAspect="1"/>
            </p:cNvGraphicFramePr>
            <p:nvPr/>
          </p:nvGraphicFramePr>
          <p:xfrm>
            <a:off x="4578" y="4647"/>
            <a:ext cx="423" cy="1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4" name="" r:id="rId9" imgW="152400" imgH="405765" progId="Equation.DSMT4">
                    <p:embed/>
                  </p:oleObj>
                </mc:Choice>
                <mc:Fallback>
                  <p:oleObj name="" r:id="rId9" imgW="152400" imgH="405765" progId="Equation.DSMT4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578" y="4647"/>
                          <a:ext cx="423" cy="11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0" name="对象 2"/>
            <p:cNvGraphicFramePr>
              <a:graphicFrameLocks noChangeAspect="1"/>
            </p:cNvGraphicFramePr>
            <p:nvPr/>
          </p:nvGraphicFramePr>
          <p:xfrm>
            <a:off x="5546" y="4647"/>
            <a:ext cx="560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5" name="" r:id="rId11" imgW="215900" imgH="405765" progId="Equation.DSMT4">
                    <p:embed/>
                  </p:oleObj>
                </mc:Choice>
                <mc:Fallback>
                  <p:oleObj name="" r:id="rId11" imgW="215900" imgH="405765" progId="Equation.DSMT4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546" y="4647"/>
                          <a:ext cx="560" cy="10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1" name="对象 2"/>
            <p:cNvGraphicFramePr>
              <a:graphicFrameLocks noChangeAspect="1"/>
            </p:cNvGraphicFramePr>
            <p:nvPr/>
          </p:nvGraphicFramePr>
          <p:xfrm>
            <a:off x="5546" y="5532"/>
            <a:ext cx="560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6" name="" r:id="rId13" imgW="215900" imgH="405765" progId="Equation.DSMT4">
                    <p:embed/>
                  </p:oleObj>
                </mc:Choice>
                <mc:Fallback>
                  <p:oleObj name="" r:id="rId13" imgW="215900" imgH="405765" progId="Equation.DSMT4">
                    <p:embed/>
                    <p:pic>
                      <p:nvPicPr>
                        <p:cNvPr id="0" name="图片 3091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546" y="5532"/>
                          <a:ext cx="560" cy="10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2" name="对象 26"/>
            <p:cNvGraphicFramePr>
              <a:graphicFrameLocks noChangeAspect="1"/>
            </p:cNvGraphicFramePr>
            <p:nvPr/>
          </p:nvGraphicFramePr>
          <p:xfrm>
            <a:off x="5680" y="6540"/>
            <a:ext cx="424" cy="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7" name="" r:id="rId15" imgW="139700" imgH="405765" progId="Equation.DSMT4">
                    <p:embed/>
                  </p:oleObj>
                </mc:Choice>
                <mc:Fallback>
                  <p:oleObj name="" r:id="rId15" imgW="139700" imgH="405765" progId="Equation.DSMT4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680" y="6540"/>
                          <a:ext cx="424" cy="8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1"/>
          <p:cNvGrpSpPr/>
          <p:nvPr/>
        </p:nvGrpSpPr>
        <p:grpSpPr>
          <a:xfrm>
            <a:off x="922338" y="649288"/>
            <a:ext cx="7537450" cy="1684337"/>
            <a:chOff x="922064" y="699542"/>
            <a:chExt cx="7538367" cy="1684866"/>
          </a:xfrm>
        </p:grpSpPr>
        <p:sp>
          <p:nvSpPr>
            <p:cNvPr id="3" name="矩形 1"/>
            <p:cNvSpPr>
              <a:spLocks noChangeArrowheads="1"/>
            </p:cNvSpPr>
            <p:nvPr/>
          </p:nvSpPr>
          <p:spPr bwMode="auto">
            <a:xfrm>
              <a:off x="922064" y="699542"/>
              <a:ext cx="7538367" cy="1684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3.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神舟十号载人飞船在轨飞行约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15 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天，相当于神舟十三号载人飞船在轨飞行时间的    。神舟十三号载人飞船在轨飞行约多少天？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634" name="对象 2"/>
            <p:cNvGraphicFramePr>
              <a:graphicFrameLocks noChangeAspect="1"/>
            </p:cNvGraphicFramePr>
            <p:nvPr/>
          </p:nvGraphicFramePr>
          <p:xfrm>
            <a:off x="4677898" y="1224116"/>
            <a:ext cx="379459" cy="719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" name="" r:id="rId1" imgW="215900" imgH="405765" progId="Equation.DSMT4">
                    <p:embed/>
                  </p:oleObj>
                </mc:Choice>
                <mc:Fallback>
                  <p:oleObj name="" r:id="rId1" imgW="215900" imgH="405765" progId="Equation.DSMT4">
                    <p:embed/>
                    <p:pic>
                      <p:nvPicPr>
                        <p:cNvPr id="0" name="图片 3092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677898" y="1224116"/>
                          <a:ext cx="379459" cy="71940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985963" y="3095625"/>
          <a:ext cx="31781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" r:id="rId3" imgW="1624330" imgH="405765" progId="Equation.DSMT4">
                  <p:embed/>
                </p:oleObj>
              </mc:Choice>
              <mc:Fallback>
                <p:oleObj name="" r:id="rId3" imgW="1624330" imgH="405765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963" y="3095625"/>
                        <a:ext cx="3178175" cy="790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68413" y="3968750"/>
            <a:ext cx="6616700" cy="4619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答：神舟十三号载人飞船在轨飞行约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183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天。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2900" y="2470150"/>
            <a:ext cx="6240463" cy="3698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神舟十三号在轨飞行的天数×      </a:t>
            </a:r>
            <a:r>
              <a:rPr kumimoji="0" lang="en-US" altLang="zh-CN" b="1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=</a:t>
            </a:r>
            <a:r>
              <a:rPr kumimoji="0" lang="zh-CN" altLang="en-US" b="1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神舟十号在轨飞行的天数</a:t>
            </a:r>
            <a:endParaRPr kumimoji="0" lang="zh-CN" altLang="en-US" b="1" kern="1200" cap="none" spc="0" normalizeH="0" baseline="0" noProof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5" name="对象 2"/>
          <p:cNvGraphicFramePr>
            <a:graphicFrameLocks noChangeAspect="1"/>
          </p:cNvGraphicFramePr>
          <p:nvPr/>
        </p:nvGraphicFramePr>
        <p:xfrm>
          <a:off x="3384550" y="2295525"/>
          <a:ext cx="3794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" r:id="rId5" imgW="215900" imgH="405765" progId="Equation.DSMT4">
                  <p:embed/>
                </p:oleObj>
              </mc:Choice>
              <mc:Fallback>
                <p:oleObj name="" r:id="rId5" imgW="215900" imgH="405765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84550" y="2295525"/>
                        <a:ext cx="379413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文本框 1"/>
          <p:cNvSpPr txBox="1"/>
          <p:nvPr/>
        </p:nvSpPr>
        <p:spPr>
          <a:xfrm>
            <a:off x="3224213" y="1939925"/>
            <a:ext cx="328612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P37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“练习八”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6632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325" y="2049463"/>
            <a:ext cx="2074863" cy="1354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4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5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四、课堂小结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840288" y="3867150"/>
            <a:ext cx="3344863" cy="885825"/>
          </a:xfrm>
          <a:prstGeom prst="wedgeRoundRectCallout">
            <a:avLst>
              <a:gd name="adj1" fmla="val 42902"/>
              <a:gd name="adj2" fmla="val -1251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明确数量关系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确定单位“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1”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</a:rPr>
              <a:t>列式解答。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28678" name="组合 18"/>
          <p:cNvGrpSpPr/>
          <p:nvPr/>
        </p:nvGrpSpPr>
        <p:grpSpPr>
          <a:xfrm>
            <a:off x="5738813" y="2705100"/>
            <a:ext cx="3294062" cy="735013"/>
            <a:chOff x="7147" y="4456"/>
            <a:chExt cx="5188" cy="1158"/>
          </a:xfrm>
        </p:grpSpPr>
        <p:sp>
          <p:nvSpPr>
            <p:cNvPr id="8" name="文本框 7"/>
            <p:cNvSpPr txBox="1"/>
            <p:nvPr/>
          </p:nvSpPr>
          <p:spPr>
            <a:xfrm>
              <a:off x="7147" y="4715"/>
              <a:ext cx="5188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altLang="zh-CN" sz="2000" kern="1200" cap="none" spc="0" normalizeH="0" baseline="0" noProof="0">
                  <a:latin typeface="+mn-lt"/>
                  <a:ea typeface="+mj-ea"/>
                  <a:cs typeface="+mj-ea"/>
                  <a:sym typeface="+mn-ea"/>
                </a:rPr>
                <a:t>28</a:t>
              </a:r>
              <a:r>
                <a:rPr kumimoji="0" lang="zh-CN" altLang="en-US" sz="2000" kern="1200" cap="none" spc="0" normalizeH="0" baseline="0" noProof="0">
                  <a:latin typeface="+mn-lt"/>
                  <a:ea typeface="+mj-ea"/>
                  <a:cs typeface="+mj-ea"/>
                  <a:sym typeface="+mn-ea"/>
                </a:rPr>
                <a:t>÷      </a:t>
              </a:r>
              <a:r>
                <a:rPr kumimoji="0" lang="en-US" altLang="zh-CN" sz="2000" kern="1200" cap="none" spc="0" normalizeH="0" baseline="0" noProof="0">
                  <a:latin typeface="+mn-lt"/>
                  <a:ea typeface="+mj-ea"/>
                  <a:cs typeface="+mj-ea"/>
                  <a:sym typeface="+mn-ea"/>
                </a:rPr>
                <a:t>=28</a:t>
              </a:r>
              <a:r>
                <a:rPr kumimoji="0" lang="zh-CN" altLang="en-US" sz="2000" kern="1200" cap="none" spc="0" normalizeH="0" baseline="0" noProof="0">
                  <a:latin typeface="+mn-lt"/>
                  <a:ea typeface="+mj-ea"/>
                  <a:cs typeface="+mj-ea"/>
                  <a:sym typeface="+mn-ea"/>
                </a:rPr>
                <a:t>×      </a:t>
              </a:r>
              <a:r>
                <a:rPr kumimoji="0" lang="en-US" altLang="zh-CN" sz="2000" kern="1200" cap="none" spc="0" normalizeH="0" baseline="0" noProof="0">
                  <a:latin typeface="+mn-lt"/>
                  <a:ea typeface="+mj-ea"/>
                  <a:cs typeface="+mj-ea"/>
                  <a:sym typeface="+mn-ea"/>
                </a:rPr>
                <a:t>=35</a:t>
              </a:r>
              <a:r>
                <a:rPr kumimoji="0" lang="zh-CN" altLang="en-US" sz="2000" kern="1200" cap="none" spc="0" normalizeH="0" baseline="0" noProof="0">
                  <a:latin typeface="+mn-lt"/>
                  <a:ea typeface="+mj-ea"/>
                  <a:cs typeface="+mj-ea"/>
                  <a:sym typeface="+mn-ea"/>
                </a:rPr>
                <a:t>（</a:t>
              </a:r>
              <a:r>
                <a:rPr kumimoji="0" lang="en-US" altLang="zh-CN" sz="2000" kern="1200" cap="none" spc="0" normalizeH="0" baseline="0" noProof="0">
                  <a:latin typeface="+mn-lt"/>
                  <a:ea typeface="+mj-ea"/>
                  <a:cs typeface="+mj-ea"/>
                  <a:sym typeface="+mn-ea"/>
                </a:rPr>
                <a:t>kg</a:t>
              </a:r>
              <a:r>
                <a:rPr kumimoji="0" lang="zh-CN" altLang="en-US" sz="2000" kern="1200" cap="none" spc="0" normalizeH="0" baseline="0" noProof="0">
                  <a:latin typeface="+mn-lt"/>
                  <a:ea typeface="+mj-ea"/>
                  <a:cs typeface="+mj-ea"/>
                  <a:sym typeface="+mn-ea"/>
                </a:rPr>
                <a:t>）</a:t>
              </a:r>
              <a:endParaRPr kumimoji="0" lang="en-US" altLang="zh-CN" sz="2000" kern="1200" cap="none" spc="0" normalizeH="0" baseline="0" noProof="0">
                <a:latin typeface="+mn-lt"/>
                <a:ea typeface="+mj-ea"/>
                <a:cs typeface="+mj-ea"/>
                <a:sym typeface="+mn-ea"/>
              </a:endParaRPr>
            </a:p>
          </p:txBody>
        </p:sp>
        <p:grpSp>
          <p:nvGrpSpPr>
            <p:cNvPr id="28681" name="Group 37"/>
            <p:cNvGrpSpPr/>
            <p:nvPr/>
          </p:nvGrpSpPr>
          <p:grpSpPr>
            <a:xfrm>
              <a:off x="8104" y="4459"/>
              <a:ext cx="1010" cy="1144"/>
              <a:chOff x="3968" y="1321"/>
              <a:chExt cx="446" cy="479"/>
            </a:xfrm>
          </p:grpSpPr>
          <p:sp>
            <p:nvSpPr>
              <p:cNvPr id="12" name="Text Box 38"/>
              <p:cNvSpPr txBox="1">
                <a:spLocks noChangeArrowheads="1"/>
              </p:cNvSpPr>
              <p:nvPr/>
            </p:nvSpPr>
            <p:spPr bwMode="auto">
              <a:xfrm>
                <a:off x="3968" y="1536"/>
                <a:ext cx="318" cy="2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5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13" name="Text Box 39"/>
              <p:cNvSpPr txBox="1">
                <a:spLocks noChangeArrowheads="1"/>
              </p:cNvSpPr>
              <p:nvPr/>
            </p:nvSpPr>
            <p:spPr bwMode="auto">
              <a:xfrm>
                <a:off x="3968" y="1321"/>
                <a:ext cx="446" cy="2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4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14" name="Line 40"/>
              <p:cNvSpPr>
                <a:spLocks noChangeShapeType="1"/>
              </p:cNvSpPr>
              <p:nvPr/>
            </p:nvSpPr>
            <p:spPr bwMode="auto">
              <a:xfrm>
                <a:off x="3970" y="1562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8682" name="Group 37"/>
            <p:cNvGrpSpPr/>
            <p:nvPr/>
          </p:nvGrpSpPr>
          <p:grpSpPr>
            <a:xfrm>
              <a:off x="9683" y="4456"/>
              <a:ext cx="1318" cy="1158"/>
              <a:chOff x="3993" y="1320"/>
              <a:chExt cx="474" cy="485"/>
            </a:xfrm>
          </p:grpSpPr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auto">
              <a:xfrm>
                <a:off x="4014" y="1541"/>
                <a:ext cx="318" cy="2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4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17" name="Text Box 39"/>
              <p:cNvSpPr txBox="1">
                <a:spLocks noChangeArrowheads="1"/>
              </p:cNvSpPr>
              <p:nvPr/>
            </p:nvSpPr>
            <p:spPr bwMode="auto">
              <a:xfrm>
                <a:off x="4021" y="1320"/>
                <a:ext cx="446" cy="2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5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18" name="Line 40"/>
              <p:cNvSpPr>
                <a:spLocks noChangeShapeType="1"/>
              </p:cNvSpPr>
              <p:nvPr/>
            </p:nvSpPr>
            <p:spPr bwMode="auto">
              <a:xfrm>
                <a:off x="3993" y="1558"/>
                <a:ext cx="2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67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25" y="881063"/>
            <a:ext cx="6027738" cy="3381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/>
          <p:nvPr/>
        </p:nvSpPr>
        <p:spPr>
          <a:xfrm>
            <a:off x="755650" y="268288"/>
            <a:ext cx="38893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3" name="Rectangle 2"/>
          <p:cNvSpPr/>
          <p:nvPr/>
        </p:nvSpPr>
        <p:spPr>
          <a:xfrm>
            <a:off x="2266950" y="2211388"/>
            <a:ext cx="496887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latinLnBrk="1">
              <a:buNone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724" name="文本框 3"/>
          <p:cNvSpPr txBox="1"/>
          <p:nvPr>
            <p:custDataLst>
              <p:tags r:id="rId1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2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5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Rectangle 16"/>
          <p:cNvSpPr/>
          <p:nvPr/>
        </p:nvSpPr>
        <p:spPr>
          <a:xfrm>
            <a:off x="468313" y="195263"/>
            <a:ext cx="35988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一、复习导入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6488" y="730250"/>
            <a:ext cx="5211763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>
                <a:latin typeface="+mj-ea"/>
                <a:ea typeface="+mj-ea"/>
                <a:cs typeface="+mj-ea"/>
              </a:rPr>
              <a:t>找出单位</a:t>
            </a:r>
            <a:r>
              <a:rPr kumimoji="0" lang="en-US" altLang="zh-CN" sz="2400" kern="1200" cap="none" spc="0" normalizeH="0" baseline="0" noProof="0">
                <a:latin typeface="+mj-ea"/>
                <a:ea typeface="+mj-ea"/>
                <a:cs typeface="+mj-ea"/>
              </a:rPr>
              <a:t>“1”</a:t>
            </a:r>
            <a:r>
              <a:rPr kumimoji="0" lang="zh-CN" altLang="en-US" sz="2400" kern="1200" cap="none" spc="0" normalizeH="0" baseline="0" noProof="0">
                <a:latin typeface="+mj-ea"/>
                <a:ea typeface="+mj-ea"/>
                <a:cs typeface="+mj-ea"/>
              </a:rPr>
              <a:t>，并列出数量关系式。</a:t>
            </a:r>
            <a:endParaRPr kumimoji="0" lang="zh-CN" altLang="en-US" sz="2400" kern="1200" cap="none" spc="0" normalizeH="0" baseline="0" noProof="0"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3625" y="1200150"/>
            <a:ext cx="7346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+mj-ea"/>
                <a:ea typeface="+mj-ea"/>
                <a:cs typeface="+mj-ea"/>
              </a:rPr>
              <a:t>（</a:t>
            </a:r>
            <a:r>
              <a:rPr kumimoji="0" lang="en-US" altLang="zh-CN" sz="2400" kern="1200" cap="none" spc="0" normalizeH="0" baseline="0" noProof="0" dirty="0">
                <a:latin typeface="+mj-ea"/>
                <a:ea typeface="+mj-ea"/>
                <a:cs typeface="+mj-ea"/>
              </a:rPr>
              <a:t>1</a:t>
            </a:r>
            <a:r>
              <a:rPr kumimoji="0" lang="zh-CN" altLang="en-US" sz="2400" kern="1200" cap="none" spc="0" normalizeH="0" baseline="0" noProof="0" dirty="0">
                <a:latin typeface="+mj-ea"/>
                <a:ea typeface="+mj-ea"/>
                <a:cs typeface="+mj-ea"/>
              </a:rPr>
              <a:t>）每把椅子的价钱相当于每张桌子的价钱的    。</a:t>
            </a:r>
            <a:endParaRPr kumimoji="0" lang="zh-CN" altLang="en-US" sz="2400" kern="1200" cap="none" spc="0" normalizeH="0" baseline="0" noProof="0" dirty="0">
              <a:latin typeface="+mj-ea"/>
              <a:ea typeface="+mj-ea"/>
              <a:cs typeface="+mj-ea"/>
            </a:endParaRPr>
          </a:p>
        </p:txBody>
      </p:sp>
      <p:grpSp>
        <p:nvGrpSpPr>
          <p:cNvPr id="8199" name="Group 37"/>
          <p:cNvGrpSpPr/>
          <p:nvPr/>
        </p:nvGrpSpPr>
        <p:grpSpPr>
          <a:xfrm>
            <a:off x="7491413" y="1042988"/>
            <a:ext cx="820737" cy="781050"/>
            <a:chOff x="3970" y="1302"/>
            <a:chExt cx="465" cy="515"/>
          </a:xfrm>
        </p:grpSpPr>
        <p:sp>
          <p:nvSpPr>
            <p:cNvPr id="18" name="Text Box 38"/>
            <p:cNvSpPr txBox="1">
              <a:spLocks noChangeArrowheads="1"/>
            </p:cNvSpPr>
            <p:nvPr/>
          </p:nvSpPr>
          <p:spPr bwMode="auto">
            <a:xfrm>
              <a:off x="3989" y="1513"/>
              <a:ext cx="318" cy="3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5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9" name="Text Box 39"/>
            <p:cNvSpPr txBox="1">
              <a:spLocks noChangeArrowheads="1"/>
            </p:cNvSpPr>
            <p:nvPr/>
          </p:nvSpPr>
          <p:spPr bwMode="auto">
            <a:xfrm>
              <a:off x="3989" y="1302"/>
              <a:ext cx="446" cy="3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4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3970" y="1562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951413" y="1660525"/>
            <a:ext cx="2076450" cy="539750"/>
            <a:chOff x="7797" y="3068"/>
            <a:chExt cx="3270" cy="850"/>
          </a:xfrm>
        </p:grpSpPr>
        <p:sp>
          <p:nvSpPr>
            <p:cNvPr id="23" name="Line 40"/>
            <p:cNvSpPr>
              <a:spLocks noChangeShapeType="1"/>
            </p:cNvSpPr>
            <p:nvPr/>
          </p:nvSpPr>
          <p:spPr bwMode="auto">
            <a:xfrm>
              <a:off x="7797" y="3068"/>
              <a:ext cx="3270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23" name="文本框 23"/>
            <p:cNvSpPr txBox="1"/>
            <p:nvPr/>
          </p:nvSpPr>
          <p:spPr>
            <a:xfrm>
              <a:off x="9092" y="3194"/>
              <a:ext cx="91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2400" dirty="0">
                  <a:solidFill>
                    <a:srgbClr val="FF0000"/>
                  </a:solidFill>
                  <a:latin typeface="Gulim" pitchFamily="34" charset="-127"/>
                </a:rPr>
                <a:t>“1”</a:t>
              </a:r>
              <a:endParaRPr lang="en-US" altLang="zh-CN" sz="2400" dirty="0">
                <a:solidFill>
                  <a:srgbClr val="FF0000"/>
                </a:solidFill>
                <a:latin typeface="Gulim" pitchFamily="34" charset="-127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939925" y="1866900"/>
            <a:ext cx="5010150" cy="781050"/>
            <a:chOff x="3056" y="3618"/>
            <a:chExt cx="7888" cy="1230"/>
          </a:xfrm>
        </p:grpSpPr>
        <p:sp>
          <p:nvSpPr>
            <p:cNvPr id="25" name="文本框 24"/>
            <p:cNvSpPr txBox="1"/>
            <p:nvPr/>
          </p:nvSpPr>
          <p:spPr>
            <a:xfrm>
              <a:off x="3056" y="3919"/>
              <a:ext cx="78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kern="1200" cap="none" spc="0" normalizeH="0" baseline="0" noProof="0">
                  <a:solidFill>
                    <a:srgbClr val="FF0000"/>
                  </a:solidFill>
                  <a:latin typeface="+mj-ea"/>
                  <a:ea typeface="+mj-ea"/>
                  <a:cs typeface="+mj-ea"/>
                  <a:sym typeface="+mn-ea"/>
                </a:rPr>
                <a:t>每张桌子的价钱 ×      </a:t>
              </a:r>
              <a:r>
                <a:rPr kumimoji="0" lang="en-US" altLang="zh-CN" sz="2000" kern="1200" cap="none" spc="0" normalizeH="0" baseline="0" noProof="0">
                  <a:solidFill>
                    <a:srgbClr val="FF0000"/>
                  </a:solidFill>
                  <a:latin typeface="+mj-ea"/>
                  <a:ea typeface="+mj-ea"/>
                  <a:cs typeface="+mj-ea"/>
                  <a:sym typeface="+mn-ea"/>
                </a:rPr>
                <a:t>=</a:t>
              </a:r>
              <a:r>
                <a:rPr kumimoji="0" lang="zh-CN" altLang="en-US" sz="2000" kern="1200" cap="none" spc="0" normalizeH="0" baseline="0" noProof="0">
                  <a:solidFill>
                    <a:srgbClr val="FF0000"/>
                  </a:solidFill>
                  <a:latin typeface="+mj-ea"/>
                  <a:ea typeface="+mj-ea"/>
                  <a:cs typeface="+mj-ea"/>
                  <a:sym typeface="+mn-ea"/>
                </a:rPr>
                <a:t>每把椅子的价钱</a:t>
              </a:r>
              <a:endParaRPr kumimoji="0" lang="zh-CN" altLang="en-US" sz="2000" kern="1200" cap="none" spc="0" normalizeH="0" baseline="0" noProof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endParaRPr>
            </a:p>
          </p:txBody>
        </p:sp>
        <p:grpSp>
          <p:nvGrpSpPr>
            <p:cNvPr id="8218" name="Group 37"/>
            <p:cNvGrpSpPr/>
            <p:nvPr/>
          </p:nvGrpSpPr>
          <p:grpSpPr>
            <a:xfrm>
              <a:off x="6890" y="3618"/>
              <a:ext cx="1293" cy="1230"/>
              <a:chOff x="3970" y="1302"/>
              <a:chExt cx="465" cy="515"/>
            </a:xfrm>
          </p:grpSpPr>
          <p:sp>
            <p:nvSpPr>
              <p:cNvPr id="35" name="Text Box 38"/>
              <p:cNvSpPr txBox="1">
                <a:spLocks noChangeArrowheads="1"/>
              </p:cNvSpPr>
              <p:nvPr/>
            </p:nvSpPr>
            <p:spPr bwMode="auto">
              <a:xfrm>
                <a:off x="3989" y="1513"/>
                <a:ext cx="318" cy="3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5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6" name="Text Box 39"/>
              <p:cNvSpPr txBox="1">
                <a:spLocks noChangeArrowheads="1"/>
              </p:cNvSpPr>
              <p:nvPr/>
            </p:nvSpPr>
            <p:spPr bwMode="auto">
              <a:xfrm>
                <a:off x="3989" y="1302"/>
                <a:ext cx="446" cy="3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4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3970" y="1562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1033463" y="2546350"/>
            <a:ext cx="4906963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kumimoji="0" lang="en-US" altLang="zh-CN" sz="2400" kern="1200" cap="none" spc="0" normalizeH="0" baseline="0" noProof="0">
                <a:latin typeface="+mj-ea"/>
                <a:ea typeface="+mj-ea"/>
                <a:cs typeface="+mj-ea"/>
                <a:sym typeface="+mn-ea"/>
              </a:rPr>
              <a:t>2</a:t>
            </a:r>
            <a:r>
              <a:rPr kumimoji="0" lang="zh-CN" altLang="en-US" sz="2400" kern="1200" cap="none" spc="0" normalizeH="0" baseline="0" noProof="0">
                <a:latin typeface="+mj-ea"/>
                <a:ea typeface="+mj-ea"/>
                <a:cs typeface="+mj-ea"/>
                <a:sym typeface="+mn-ea"/>
              </a:rPr>
              <a:t>）男生人数是女生人数的    。</a:t>
            </a:r>
            <a:r>
              <a:rPr kumimoji="0" lang="zh-CN" altLang="en-US" kern="1200" cap="none" spc="0" normalizeH="0" baseline="0" noProof="0">
                <a:latin typeface="+mj-ea"/>
                <a:ea typeface="+mj-ea"/>
                <a:cs typeface="+mj-ea"/>
                <a:sym typeface="+mn-ea"/>
              </a:rPr>
              <a:t> </a:t>
            </a:r>
            <a:endParaRPr kumimoji="0" lang="zh-CN" altLang="en-US" kern="1200" cap="none" spc="0" normalizeH="0" baseline="0" noProof="0">
              <a:latin typeface="+mj-ea"/>
              <a:ea typeface="+mj-ea"/>
              <a:cs typeface="+mj-ea"/>
              <a:sym typeface="+mn-ea"/>
            </a:endParaRPr>
          </a:p>
        </p:txBody>
      </p:sp>
      <p:grpSp>
        <p:nvGrpSpPr>
          <p:cNvPr id="8203" name="Group 37"/>
          <p:cNvGrpSpPr/>
          <p:nvPr/>
        </p:nvGrpSpPr>
        <p:grpSpPr>
          <a:xfrm>
            <a:off x="5021263" y="2387600"/>
            <a:ext cx="820737" cy="779463"/>
            <a:chOff x="3970" y="1302"/>
            <a:chExt cx="465" cy="515"/>
          </a:xfrm>
        </p:grpSpPr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3989" y="1513"/>
              <a:ext cx="318" cy="3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7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3989" y="1302"/>
              <a:ext cx="446" cy="3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6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970" y="1562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24238" y="3006725"/>
            <a:ext cx="1246187" cy="460375"/>
            <a:chOff x="5392" y="5978"/>
            <a:chExt cx="1964" cy="726"/>
          </a:xfrm>
        </p:grpSpPr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5392" y="5978"/>
              <a:ext cx="1964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13" name="文本框 44"/>
            <p:cNvSpPr txBox="1"/>
            <p:nvPr/>
          </p:nvSpPr>
          <p:spPr>
            <a:xfrm>
              <a:off x="6096" y="5979"/>
              <a:ext cx="91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2400" dirty="0">
                  <a:solidFill>
                    <a:srgbClr val="FF0000"/>
                  </a:solidFill>
                  <a:latin typeface="Gulim" pitchFamily="34" charset="-127"/>
                </a:rPr>
                <a:t>“1”</a:t>
              </a:r>
              <a:endParaRPr lang="en-US" altLang="zh-CN" sz="2400" dirty="0">
                <a:solidFill>
                  <a:srgbClr val="FF0000"/>
                </a:solidFill>
                <a:latin typeface="Gulim" pitchFamily="34" charset="-127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995488" y="3213100"/>
            <a:ext cx="3484562" cy="781050"/>
            <a:chOff x="3143" y="6530"/>
            <a:chExt cx="5488" cy="1230"/>
          </a:xfrm>
        </p:grpSpPr>
        <p:sp>
          <p:nvSpPr>
            <p:cNvPr id="46" name="文本框 45"/>
            <p:cNvSpPr txBox="1"/>
            <p:nvPr/>
          </p:nvSpPr>
          <p:spPr>
            <a:xfrm>
              <a:off x="3143" y="6831"/>
              <a:ext cx="54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kern="1200" cap="none" spc="0" normalizeH="0" baseline="0" noProof="0">
                  <a:solidFill>
                    <a:srgbClr val="FF0000"/>
                  </a:solidFill>
                  <a:latin typeface="+mj-ea"/>
                  <a:ea typeface="+mj-ea"/>
                  <a:cs typeface="+mj-ea"/>
                  <a:sym typeface="+mn-ea"/>
                </a:rPr>
                <a:t>女生人数 ×      </a:t>
              </a:r>
              <a:r>
                <a:rPr kumimoji="0" lang="en-US" altLang="zh-CN" sz="2000" kern="1200" cap="none" spc="0" normalizeH="0" baseline="0" noProof="0">
                  <a:solidFill>
                    <a:srgbClr val="FF0000"/>
                  </a:solidFill>
                  <a:latin typeface="+mj-ea"/>
                  <a:ea typeface="+mj-ea"/>
                  <a:cs typeface="+mj-ea"/>
                  <a:sym typeface="+mn-ea"/>
                </a:rPr>
                <a:t>=</a:t>
              </a:r>
              <a:r>
                <a:rPr kumimoji="0" lang="zh-CN" altLang="en-US" sz="2000" kern="1200" cap="none" spc="0" normalizeH="0" baseline="0" noProof="0">
                  <a:solidFill>
                    <a:srgbClr val="FF0000"/>
                  </a:solidFill>
                  <a:latin typeface="+mj-ea"/>
                  <a:ea typeface="+mj-ea"/>
                  <a:cs typeface="+mj-ea"/>
                  <a:sym typeface="+mn-ea"/>
                </a:rPr>
                <a:t>男生人数</a:t>
              </a:r>
              <a:endParaRPr kumimoji="0" lang="zh-CN" altLang="en-US" sz="2000" kern="1200" cap="none" spc="0" normalizeH="0" baseline="0" noProof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endParaRPr>
            </a:p>
          </p:txBody>
        </p:sp>
        <p:grpSp>
          <p:nvGrpSpPr>
            <p:cNvPr id="8208" name="Group 37"/>
            <p:cNvGrpSpPr/>
            <p:nvPr/>
          </p:nvGrpSpPr>
          <p:grpSpPr>
            <a:xfrm>
              <a:off x="5621" y="6530"/>
              <a:ext cx="1293" cy="1230"/>
              <a:chOff x="3970" y="1302"/>
              <a:chExt cx="465" cy="515"/>
            </a:xfrm>
          </p:grpSpPr>
          <p:sp>
            <p:nvSpPr>
              <p:cNvPr id="48" name="Text Box 38"/>
              <p:cNvSpPr txBox="1">
                <a:spLocks noChangeArrowheads="1"/>
              </p:cNvSpPr>
              <p:nvPr/>
            </p:nvSpPr>
            <p:spPr bwMode="auto">
              <a:xfrm>
                <a:off x="3989" y="1513"/>
                <a:ext cx="318" cy="3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7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9" name="Text Box 39"/>
              <p:cNvSpPr txBox="1">
                <a:spLocks noChangeArrowheads="1"/>
              </p:cNvSpPr>
              <p:nvPr/>
            </p:nvSpPr>
            <p:spPr bwMode="auto">
              <a:xfrm>
                <a:off x="3989" y="1302"/>
                <a:ext cx="446" cy="3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6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50" name="Line 40"/>
              <p:cNvSpPr>
                <a:spLocks noChangeShapeType="1"/>
              </p:cNvSpPr>
              <p:nvPr/>
            </p:nvSpPr>
            <p:spPr bwMode="auto">
              <a:xfrm>
                <a:off x="3970" y="1562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1762125" y="4119563"/>
            <a:ext cx="53657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“1”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的量×对应的分率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对应的量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890588"/>
            <a:ext cx="7070725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文本框 4"/>
          <p:cNvSpPr txBox="1"/>
          <p:nvPr>
            <p:custDataLst>
              <p:tags r:id="rId3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4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pic>
        <p:nvPicPr>
          <p:cNvPr id="10246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188" y="1049338"/>
            <a:ext cx="506412" cy="504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468313" y="3497263"/>
            <a:ext cx="1944687" cy="468312"/>
            <a:chOff x="720924" y="3645438"/>
            <a:chExt cx="1944000" cy="468000"/>
          </a:xfrm>
        </p:grpSpPr>
        <p:sp>
          <p:nvSpPr>
            <p:cNvPr id="10253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254" name="矩形 5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阅读与理解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4" name="矩形 1"/>
          <p:cNvSpPr/>
          <p:nvPr/>
        </p:nvSpPr>
        <p:spPr>
          <a:xfrm>
            <a:off x="2700338" y="3322638"/>
            <a:ext cx="4686300" cy="1481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3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小明体内的水分重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_______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latinLnBrk="1" hangingPunct="1">
              <a:lnSpc>
                <a:spcPct val="13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小明体内的水分占体重的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latinLnBrk="1" hangingPunct="1">
              <a:lnSpc>
                <a:spcPct val="13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要求的是小明的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07038" y="3298825"/>
            <a:ext cx="8191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28kg</a:t>
            </a:r>
            <a:endParaRPr lang="zh-CN" altLang="en-US" sz="24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89513" y="4267200"/>
            <a:ext cx="80486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体重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6491288" y="3676650"/>
          <a:ext cx="2206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7" imgW="139700" imgH="406400" progId="Equation.DSMT4">
                  <p:embed/>
                </p:oleObj>
              </mc:Choice>
              <mc:Fallback>
                <p:oleObj name="" r:id="rId7" imgW="139700" imgH="406400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91288" y="3676650"/>
                        <a:ext cx="220662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"/>
          <p:cNvSpPr txBox="1"/>
          <p:nvPr/>
        </p:nvSpPr>
        <p:spPr>
          <a:xfrm>
            <a:off x="1231900" y="2951163"/>
            <a:ext cx="1833563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例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5" y="322263"/>
            <a:ext cx="6475413" cy="174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4"/>
          <p:cNvSpPr txBox="1"/>
          <p:nvPr>
            <p:custDataLst>
              <p:tags r:id="rId3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2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796925" y="2232025"/>
            <a:ext cx="1943100" cy="468313"/>
            <a:chOff x="720924" y="3645438"/>
            <a:chExt cx="1944000" cy="468000"/>
          </a:xfrm>
        </p:grpSpPr>
        <p:sp>
          <p:nvSpPr>
            <p:cNvPr id="12327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328" name="矩形 19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分析与解答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3400" y="3587750"/>
            <a:ext cx="3582988" cy="71438"/>
            <a:chOff x="4110796" y="3575573"/>
            <a:chExt cx="3582988" cy="71438"/>
          </a:xfrm>
        </p:grpSpPr>
        <p:grpSp>
          <p:nvGrpSpPr>
            <p:cNvPr id="12311" name="Group 21"/>
            <p:cNvGrpSpPr/>
            <p:nvPr/>
          </p:nvGrpSpPr>
          <p:grpSpPr>
            <a:xfrm>
              <a:off x="4110796" y="3575573"/>
              <a:ext cx="719138" cy="71438"/>
              <a:chOff x="1066" y="2296"/>
              <a:chExt cx="453" cy="45"/>
            </a:xfrm>
          </p:grpSpPr>
          <p:sp>
            <p:nvSpPr>
              <p:cNvPr id="12325" name="Line 22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26" name="Line 23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12" name="Group 24"/>
            <p:cNvGrpSpPr/>
            <p:nvPr/>
          </p:nvGrpSpPr>
          <p:grpSpPr>
            <a:xfrm>
              <a:off x="4825171" y="3575573"/>
              <a:ext cx="719138" cy="71438"/>
              <a:chOff x="1066" y="2296"/>
              <a:chExt cx="453" cy="45"/>
            </a:xfrm>
          </p:grpSpPr>
          <p:sp>
            <p:nvSpPr>
              <p:cNvPr id="12323" name="Line 25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24" name="Line 26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13" name="Group 27"/>
            <p:cNvGrpSpPr/>
            <p:nvPr/>
          </p:nvGrpSpPr>
          <p:grpSpPr>
            <a:xfrm>
              <a:off x="5539546" y="3575573"/>
              <a:ext cx="719138" cy="71438"/>
              <a:chOff x="1066" y="2296"/>
              <a:chExt cx="453" cy="45"/>
            </a:xfrm>
          </p:grpSpPr>
          <p:sp>
            <p:nvSpPr>
              <p:cNvPr id="12321" name="Line 28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22" name="Line 29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14" name="Group 30"/>
            <p:cNvGrpSpPr/>
            <p:nvPr/>
          </p:nvGrpSpPr>
          <p:grpSpPr>
            <a:xfrm>
              <a:off x="6258684" y="3575573"/>
              <a:ext cx="719138" cy="71438"/>
              <a:chOff x="1066" y="2296"/>
              <a:chExt cx="453" cy="45"/>
            </a:xfrm>
          </p:grpSpPr>
          <p:sp>
            <p:nvSpPr>
              <p:cNvPr id="12319" name="Line 31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20" name="Line 32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15" name="Group 33"/>
            <p:cNvGrpSpPr/>
            <p:nvPr/>
          </p:nvGrpSpPr>
          <p:grpSpPr>
            <a:xfrm>
              <a:off x="6974646" y="3575573"/>
              <a:ext cx="719138" cy="71438"/>
              <a:chOff x="1066" y="2296"/>
              <a:chExt cx="453" cy="45"/>
            </a:xfrm>
          </p:grpSpPr>
          <p:sp>
            <p:nvSpPr>
              <p:cNvPr id="12317" name="Line 34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18" name="Line 35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316" name="Line 36"/>
            <p:cNvSpPr/>
            <p:nvPr/>
          </p:nvSpPr>
          <p:spPr>
            <a:xfrm>
              <a:off x="7689021" y="3575573"/>
              <a:ext cx="0" cy="7143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" name="AutoShape 37"/>
          <p:cNvSpPr/>
          <p:nvPr/>
        </p:nvSpPr>
        <p:spPr>
          <a:xfrm rot="5400000" flipV="1">
            <a:off x="1874838" y="2038350"/>
            <a:ext cx="204787" cy="2862263"/>
          </a:xfrm>
          <a:prstGeom prst="leftBrace">
            <a:avLst>
              <a:gd name="adj1" fmla="val 116473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latinLnBrk="1" hangingPunct="1">
              <a:buNone/>
            </a:pP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" name="AutoShape 41"/>
          <p:cNvSpPr/>
          <p:nvPr/>
        </p:nvSpPr>
        <p:spPr>
          <a:xfrm rot="-5400000">
            <a:off x="1868488" y="2387600"/>
            <a:ext cx="204787" cy="2862263"/>
          </a:xfrm>
          <a:prstGeom prst="leftBrace">
            <a:avLst>
              <a:gd name="adj1" fmla="val 116473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latinLnBrk="1" hangingPunct="1">
              <a:buNone/>
            </a:pP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1373188" y="3856038"/>
            <a:ext cx="13081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水分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28kg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AutoShape 43"/>
          <p:cNvSpPr/>
          <p:nvPr/>
        </p:nvSpPr>
        <p:spPr>
          <a:xfrm rot="-5400000">
            <a:off x="2230438" y="2455863"/>
            <a:ext cx="215900" cy="3598862"/>
          </a:xfrm>
          <a:prstGeom prst="leftBrace">
            <a:avLst>
              <a:gd name="adj1" fmla="val 138909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latinLnBrk="1" hangingPunct="1">
              <a:buNone/>
            </a:pP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" name="Rectangle 44"/>
          <p:cNvSpPr/>
          <p:nvPr/>
        </p:nvSpPr>
        <p:spPr>
          <a:xfrm>
            <a:off x="1692275" y="4364038"/>
            <a:ext cx="1511300" cy="4000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体重？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kg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50888" y="2886075"/>
            <a:ext cx="1828800" cy="539750"/>
            <a:chOff x="750691" y="2886520"/>
            <a:chExt cx="1828884" cy="540000"/>
          </a:xfrm>
        </p:grpSpPr>
        <p:sp>
          <p:nvSpPr>
            <p:cNvPr id="12309" name="Text Box 38"/>
            <p:cNvSpPr txBox="1"/>
            <p:nvPr/>
          </p:nvSpPr>
          <p:spPr>
            <a:xfrm>
              <a:off x="750691" y="2956495"/>
              <a:ext cx="1733078" cy="400050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50000"/>
                </a:spcBef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水分占体重的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12310" name="对象 7"/>
            <p:cNvGraphicFramePr>
              <a:graphicFrameLocks noChangeAspect="1"/>
            </p:cNvGraphicFramePr>
            <p:nvPr/>
          </p:nvGraphicFramePr>
          <p:xfrm>
            <a:off x="2387963" y="2886520"/>
            <a:ext cx="191612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" r:id="rId6" imgW="139700" imgH="393700" progId="Equation.DSMT4">
                    <p:embed/>
                  </p:oleObj>
                </mc:Choice>
                <mc:Fallback>
                  <p:oleObj name="" r:id="rId6" imgW="139700" imgH="393700" progId="Equation.DSMT4">
                    <p:embed/>
                    <p:pic>
                      <p:nvPicPr>
                        <p:cNvPr id="0" name="图片 310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387963" y="2886520"/>
                          <a:ext cx="191612" cy="54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组合 49"/>
          <p:cNvGrpSpPr/>
          <p:nvPr/>
        </p:nvGrpSpPr>
        <p:grpSpPr>
          <a:xfrm>
            <a:off x="4340225" y="1912938"/>
            <a:ext cx="4371975" cy="879475"/>
            <a:chOff x="-1215752" y="1320282"/>
            <a:chExt cx="4371657" cy="879341"/>
          </a:xfrm>
        </p:grpSpPr>
        <p:sp>
          <p:nvSpPr>
            <p:cNvPr id="12307" name="AutoShape 6"/>
            <p:cNvSpPr/>
            <p:nvPr/>
          </p:nvSpPr>
          <p:spPr>
            <a:xfrm>
              <a:off x="-1215752" y="1338262"/>
              <a:ext cx="4371657" cy="861361"/>
            </a:xfrm>
            <a:prstGeom prst="wedgeRoundRectCallout">
              <a:avLst>
                <a:gd name="adj1" fmla="val -62921"/>
                <a:gd name="adj2" fmla="val 6250"/>
                <a:gd name="adj3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lnSpc>
                  <a:spcPct val="120000"/>
                </a:lnSpc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根据“儿童体内的水分占体重的  ”可以列出下面的关系式。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12308" name="Object 8"/>
            <p:cNvGraphicFramePr>
              <a:graphicFrameLocks noChangeAspect="1"/>
            </p:cNvGraphicFramePr>
            <p:nvPr/>
          </p:nvGraphicFramePr>
          <p:xfrm>
            <a:off x="2528088" y="1320282"/>
            <a:ext cx="203274" cy="575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" r:id="rId8" imgW="139700" imgH="393700" progId="Equation.DSMT4">
                    <p:embed/>
                  </p:oleObj>
                </mc:Choice>
                <mc:Fallback>
                  <p:oleObj name="" r:id="rId8" imgW="139700" imgH="393700" progId="Equation.DSMT4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28088" y="1320282"/>
                          <a:ext cx="203274" cy="5755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4278313" y="2968625"/>
            <a:ext cx="4573587" cy="647700"/>
            <a:chOff x="4277583" y="2969050"/>
            <a:chExt cx="4573688" cy="648000"/>
          </a:xfrm>
        </p:grpSpPr>
        <p:sp>
          <p:nvSpPr>
            <p:cNvPr id="12" name="矩形: 圆角 11"/>
            <p:cNvSpPr/>
            <p:nvPr/>
          </p:nvSpPr>
          <p:spPr>
            <a:xfrm>
              <a:off x="4340447" y="2969050"/>
              <a:ext cx="4510819" cy="648000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A2E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2304" name="组合 52"/>
            <p:cNvGrpSpPr/>
            <p:nvPr/>
          </p:nvGrpSpPr>
          <p:grpSpPr>
            <a:xfrm>
              <a:off x="4277583" y="2969050"/>
              <a:ext cx="4573688" cy="648000"/>
              <a:chOff x="1979712" y="2445615"/>
              <a:chExt cx="4573957" cy="648131"/>
            </a:xfrm>
          </p:grpSpPr>
          <p:sp>
            <p:nvSpPr>
              <p:cNvPr id="12305" name="矩形 5"/>
              <p:cNvSpPr/>
              <p:nvPr/>
            </p:nvSpPr>
            <p:spPr>
              <a:xfrm>
                <a:off x="1979712" y="2569586"/>
                <a:ext cx="4573957" cy="4001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None/>
                </a:pPr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小明的体重</a:t>
                </a:r>
                <a:r>
                  <a:rPr lang="en-US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×  </a:t>
                </a:r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＝小明体内水分的质量</a:t>
                </a:r>
                <a:endPara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aphicFrame>
            <p:nvGraphicFramePr>
              <p:cNvPr id="12306" name="Object 8"/>
              <p:cNvGraphicFramePr>
                <a:graphicFrameLocks noChangeAspect="1"/>
              </p:cNvGraphicFramePr>
              <p:nvPr/>
            </p:nvGraphicFramePr>
            <p:xfrm>
              <a:off x="3609268" y="2445615"/>
              <a:ext cx="230333" cy="648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5" name="" r:id="rId10" imgW="139700" imgH="393700" progId="Equation.DSMT4">
                      <p:embed/>
                    </p:oleObj>
                  </mc:Choice>
                  <mc:Fallback>
                    <p:oleObj name="" r:id="rId10" imgW="139700" imgH="393700" progId="Equation.DSMT4">
                      <p:embed/>
                      <p:pic>
                        <p:nvPicPr>
                          <p:cNvPr id="0" name="图片 3098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609268" y="2445615"/>
                            <a:ext cx="230333" cy="64813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4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39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组合 17"/>
          <p:cNvGrpSpPr/>
          <p:nvPr/>
        </p:nvGrpSpPr>
        <p:grpSpPr>
          <a:xfrm>
            <a:off x="796925" y="2232025"/>
            <a:ext cx="1943100" cy="468313"/>
            <a:chOff x="720924" y="3645438"/>
            <a:chExt cx="1944000" cy="468000"/>
          </a:xfrm>
        </p:grpSpPr>
        <p:sp>
          <p:nvSpPr>
            <p:cNvPr id="14377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378" name="矩形 19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分析与解答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4341" name="组合 1"/>
          <p:cNvGrpSpPr/>
          <p:nvPr/>
        </p:nvGrpSpPr>
        <p:grpSpPr>
          <a:xfrm>
            <a:off x="533400" y="3587750"/>
            <a:ext cx="3582988" cy="71438"/>
            <a:chOff x="4110796" y="3575573"/>
            <a:chExt cx="3582988" cy="71438"/>
          </a:xfrm>
        </p:grpSpPr>
        <p:grpSp>
          <p:nvGrpSpPr>
            <p:cNvPr id="14361" name="Group 21"/>
            <p:cNvGrpSpPr/>
            <p:nvPr/>
          </p:nvGrpSpPr>
          <p:grpSpPr>
            <a:xfrm>
              <a:off x="4110796" y="3575573"/>
              <a:ext cx="719138" cy="71438"/>
              <a:chOff x="1066" y="2296"/>
              <a:chExt cx="453" cy="45"/>
            </a:xfrm>
          </p:grpSpPr>
          <p:sp>
            <p:nvSpPr>
              <p:cNvPr id="14375" name="Line 22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6" name="Line 23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4362" name="Group 24"/>
            <p:cNvGrpSpPr/>
            <p:nvPr/>
          </p:nvGrpSpPr>
          <p:grpSpPr>
            <a:xfrm>
              <a:off x="4825171" y="3575573"/>
              <a:ext cx="719138" cy="71438"/>
              <a:chOff x="1066" y="2296"/>
              <a:chExt cx="453" cy="45"/>
            </a:xfrm>
          </p:grpSpPr>
          <p:sp>
            <p:nvSpPr>
              <p:cNvPr id="14373" name="Line 25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4" name="Line 26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4363" name="Group 27"/>
            <p:cNvGrpSpPr/>
            <p:nvPr/>
          </p:nvGrpSpPr>
          <p:grpSpPr>
            <a:xfrm>
              <a:off x="5539546" y="3575573"/>
              <a:ext cx="719138" cy="71438"/>
              <a:chOff x="1066" y="2296"/>
              <a:chExt cx="453" cy="45"/>
            </a:xfrm>
          </p:grpSpPr>
          <p:sp>
            <p:nvSpPr>
              <p:cNvPr id="14371" name="Line 28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2" name="Line 29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4364" name="Group 30"/>
            <p:cNvGrpSpPr/>
            <p:nvPr/>
          </p:nvGrpSpPr>
          <p:grpSpPr>
            <a:xfrm>
              <a:off x="6258684" y="3575573"/>
              <a:ext cx="719138" cy="71438"/>
              <a:chOff x="1066" y="2296"/>
              <a:chExt cx="453" cy="45"/>
            </a:xfrm>
          </p:grpSpPr>
          <p:sp>
            <p:nvSpPr>
              <p:cNvPr id="14369" name="Line 31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0" name="Line 32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4365" name="Group 33"/>
            <p:cNvGrpSpPr/>
            <p:nvPr/>
          </p:nvGrpSpPr>
          <p:grpSpPr>
            <a:xfrm>
              <a:off x="6974646" y="3575573"/>
              <a:ext cx="719138" cy="71438"/>
              <a:chOff x="1066" y="2296"/>
              <a:chExt cx="453" cy="45"/>
            </a:xfrm>
          </p:grpSpPr>
          <p:sp>
            <p:nvSpPr>
              <p:cNvPr id="14367" name="Line 34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8" name="Line 35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366" name="Line 36"/>
            <p:cNvSpPr/>
            <p:nvPr/>
          </p:nvSpPr>
          <p:spPr>
            <a:xfrm>
              <a:off x="7689021" y="3575573"/>
              <a:ext cx="0" cy="7143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4342" name="AutoShape 37"/>
          <p:cNvSpPr/>
          <p:nvPr/>
        </p:nvSpPr>
        <p:spPr>
          <a:xfrm rot="5400000" flipV="1">
            <a:off x="1874838" y="2038350"/>
            <a:ext cx="204787" cy="2862263"/>
          </a:xfrm>
          <a:prstGeom prst="leftBrace">
            <a:avLst>
              <a:gd name="adj1" fmla="val 116473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latinLnBrk="1" hangingPunct="1">
              <a:buNone/>
            </a:pP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43" name="AutoShape 41"/>
          <p:cNvSpPr/>
          <p:nvPr/>
        </p:nvSpPr>
        <p:spPr>
          <a:xfrm rot="-5400000">
            <a:off x="1868488" y="2387600"/>
            <a:ext cx="204787" cy="2862263"/>
          </a:xfrm>
          <a:prstGeom prst="leftBrace">
            <a:avLst>
              <a:gd name="adj1" fmla="val 116473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latinLnBrk="1" hangingPunct="1">
              <a:buNone/>
            </a:pP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1373188" y="3856038"/>
            <a:ext cx="13081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水分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28kg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45" name="AutoShape 43"/>
          <p:cNvSpPr/>
          <p:nvPr/>
        </p:nvSpPr>
        <p:spPr>
          <a:xfrm rot="-5400000">
            <a:off x="2230438" y="2455863"/>
            <a:ext cx="215900" cy="3598862"/>
          </a:xfrm>
          <a:prstGeom prst="leftBrace">
            <a:avLst>
              <a:gd name="adj1" fmla="val 138909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latinLnBrk="1" hangingPunct="1">
              <a:buNone/>
            </a:pP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46" name="Rectangle 44"/>
          <p:cNvSpPr/>
          <p:nvPr/>
        </p:nvSpPr>
        <p:spPr>
          <a:xfrm>
            <a:off x="1692275" y="4364038"/>
            <a:ext cx="1511300" cy="4000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体重？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kg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4347" name="组合 10"/>
          <p:cNvGrpSpPr/>
          <p:nvPr/>
        </p:nvGrpSpPr>
        <p:grpSpPr>
          <a:xfrm>
            <a:off x="750888" y="2886075"/>
            <a:ext cx="1828800" cy="539750"/>
            <a:chOff x="750691" y="2886520"/>
            <a:chExt cx="1828884" cy="540000"/>
          </a:xfrm>
        </p:grpSpPr>
        <p:sp>
          <p:nvSpPr>
            <p:cNvPr id="14359" name="Text Box 38"/>
            <p:cNvSpPr txBox="1"/>
            <p:nvPr/>
          </p:nvSpPr>
          <p:spPr>
            <a:xfrm>
              <a:off x="750691" y="2956495"/>
              <a:ext cx="1733078" cy="400050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50000"/>
                </a:spcBef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水分占体重的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14360" name="对象 7"/>
            <p:cNvGraphicFramePr>
              <a:graphicFrameLocks noChangeAspect="1"/>
            </p:cNvGraphicFramePr>
            <p:nvPr/>
          </p:nvGraphicFramePr>
          <p:xfrm>
            <a:off x="2387963" y="2886520"/>
            <a:ext cx="191612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" r:id="rId5" imgW="139700" imgH="393700" progId="Equation.DSMT4">
                    <p:embed/>
                  </p:oleObj>
                </mc:Choice>
                <mc:Fallback>
                  <p:oleObj name="" r:id="rId5" imgW="139700" imgH="3937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87963" y="2886520"/>
                          <a:ext cx="191612" cy="54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8" name="组合 12"/>
          <p:cNvGrpSpPr/>
          <p:nvPr/>
        </p:nvGrpSpPr>
        <p:grpSpPr>
          <a:xfrm>
            <a:off x="4252913" y="1863725"/>
            <a:ext cx="4573587" cy="647700"/>
            <a:chOff x="4277583" y="2969050"/>
            <a:chExt cx="4573688" cy="648000"/>
          </a:xfrm>
        </p:grpSpPr>
        <p:sp>
          <p:nvSpPr>
            <p:cNvPr id="12" name="矩形: 圆角 11"/>
            <p:cNvSpPr/>
            <p:nvPr/>
          </p:nvSpPr>
          <p:spPr>
            <a:xfrm>
              <a:off x="4340447" y="2969050"/>
              <a:ext cx="4510819" cy="648000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A2E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356" name="组合 52"/>
            <p:cNvGrpSpPr/>
            <p:nvPr/>
          </p:nvGrpSpPr>
          <p:grpSpPr>
            <a:xfrm>
              <a:off x="4277583" y="2969050"/>
              <a:ext cx="4573688" cy="648000"/>
              <a:chOff x="1979712" y="2445615"/>
              <a:chExt cx="4573957" cy="648131"/>
            </a:xfrm>
          </p:grpSpPr>
          <p:sp>
            <p:nvSpPr>
              <p:cNvPr id="14357" name="矩形 5"/>
              <p:cNvSpPr/>
              <p:nvPr/>
            </p:nvSpPr>
            <p:spPr>
              <a:xfrm>
                <a:off x="1979712" y="2569586"/>
                <a:ext cx="4573957" cy="4001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None/>
                </a:pPr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小明的体重</a:t>
                </a:r>
                <a:r>
                  <a:rPr lang="en-US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×  </a:t>
                </a:r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＝小明体内水分的质量</a:t>
                </a:r>
                <a:endPara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aphicFrame>
            <p:nvGraphicFramePr>
              <p:cNvPr id="14358" name="Object 8"/>
              <p:cNvGraphicFramePr>
                <a:graphicFrameLocks noChangeAspect="1"/>
              </p:cNvGraphicFramePr>
              <p:nvPr/>
            </p:nvGraphicFramePr>
            <p:xfrm>
              <a:off x="3609268" y="2445615"/>
              <a:ext cx="230333" cy="648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4" name="" r:id="rId7" imgW="139700" imgH="393700" progId="Equation.DSMT4">
                      <p:embed/>
                    </p:oleObj>
                  </mc:Choice>
                  <mc:Fallback>
                    <p:oleObj name="" r:id="rId7" imgW="139700" imgH="393700" progId="Equation.DSMT4">
                      <p:embed/>
                      <p:pic>
                        <p:nvPicPr>
                          <p:cNvPr id="0" name="图片 3076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609268" y="2445615"/>
                            <a:ext cx="230333" cy="64813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4348163" y="2527300"/>
            <a:ext cx="41116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解：设小明的体重是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x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千克。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948238" y="2919413"/>
          <a:ext cx="939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" r:id="rId9" imgW="571500" imgH="393700" progId="Equation.DSMT4">
                  <p:embed/>
                </p:oleObj>
              </mc:Choice>
              <mc:Fallback>
                <p:oleObj name="" r:id="rId9" imgW="571500" imgH="3937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48238" y="2919413"/>
                        <a:ext cx="93980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/>
        </p:nvGraphicFramePr>
        <p:xfrm>
          <a:off x="5172075" y="3470275"/>
          <a:ext cx="11287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" r:id="rId11" imgW="685800" imgH="393700" progId="Equation.DSMT4">
                  <p:embed/>
                </p:oleObj>
              </mc:Choice>
              <mc:Fallback>
                <p:oleObj name="" r:id="rId11" imgW="685800" imgH="3937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72075" y="3470275"/>
                        <a:ext cx="1128713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/>
        </p:nvGraphicFramePr>
        <p:xfrm>
          <a:off x="5181600" y="4056063"/>
          <a:ext cx="11080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" r:id="rId13" imgW="673100" imgH="393700" progId="Equation.DSMT4">
                  <p:embed/>
                </p:oleObj>
              </mc:Choice>
              <mc:Fallback>
                <p:oleObj name="" r:id="rId13" imgW="673100" imgH="3937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81600" y="4056063"/>
                        <a:ext cx="1108075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/>
          <p:cNvGraphicFramePr>
            <a:graphicFrameLocks noChangeAspect="1"/>
          </p:cNvGraphicFramePr>
          <p:nvPr/>
        </p:nvGraphicFramePr>
        <p:xfrm>
          <a:off x="5165725" y="4703763"/>
          <a:ext cx="7524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" r:id="rId15" imgW="456565" imgH="177800" progId="Equation.DSMT4">
                  <p:embed/>
                </p:oleObj>
              </mc:Choice>
              <mc:Fallback>
                <p:oleObj name="" r:id="rId15" imgW="456565" imgH="1778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65725" y="4703763"/>
                        <a:ext cx="752475" cy="293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4" name="图片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9475" y="322263"/>
            <a:ext cx="6475413" cy="174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4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7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796925" y="2232025"/>
            <a:ext cx="1943100" cy="468313"/>
            <a:chOff x="720924" y="3645438"/>
            <a:chExt cx="1944000" cy="468000"/>
          </a:xfrm>
        </p:grpSpPr>
        <p:sp>
          <p:nvSpPr>
            <p:cNvPr id="16394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395" name="矩形 19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回顾与反思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18440" name="对象 2"/>
          <p:cNvGraphicFramePr>
            <a:graphicFrameLocks noChangeAspect="1"/>
          </p:cNvGraphicFramePr>
          <p:nvPr/>
        </p:nvGraphicFramePr>
        <p:xfrm>
          <a:off x="3306763" y="2800350"/>
          <a:ext cx="29908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" r:id="rId5" imgW="1357630" imgH="405765" progId="Equation.DSMT4">
                  <p:embed/>
                </p:oleObj>
              </mc:Choice>
              <mc:Fallback>
                <p:oleObj name="" r:id="rId5" imgW="1357630" imgH="405765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6763" y="2800350"/>
                        <a:ext cx="2990850" cy="893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AutoShape 6"/>
          <p:cNvSpPr/>
          <p:nvPr/>
        </p:nvSpPr>
        <p:spPr>
          <a:xfrm>
            <a:off x="322263" y="3486150"/>
            <a:ext cx="2894012" cy="925513"/>
          </a:xfrm>
          <a:prstGeom prst="wedgeRoundRectCallout">
            <a:avLst>
              <a:gd name="adj1" fmla="val 43917"/>
              <a:gd name="adj2" fmla="val -74440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看结果是不是小明体内水分的质量。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3492500" y="4010025"/>
            <a:ext cx="36020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答：小明的体重是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35kg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4732338" y="2933700"/>
            <a:ext cx="542925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28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393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475" y="322263"/>
            <a:ext cx="6475413" cy="174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4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5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6" name="组合 17"/>
          <p:cNvGrpSpPr/>
          <p:nvPr/>
        </p:nvGrpSpPr>
        <p:grpSpPr>
          <a:xfrm>
            <a:off x="796925" y="2232025"/>
            <a:ext cx="1943100" cy="468313"/>
            <a:chOff x="720924" y="3645438"/>
            <a:chExt cx="1944000" cy="468000"/>
          </a:xfrm>
        </p:grpSpPr>
        <p:sp>
          <p:nvSpPr>
            <p:cNvPr id="18447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448" name="矩形 19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回顾与反思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8437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" y="3116263"/>
            <a:ext cx="2678113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479925" y="2211388"/>
            <a:ext cx="4090988" cy="698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1600" b="1" kern="1200" cap="none" spc="0" normalizeH="0" baseline="0" noProof="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zh-CN" sz="1600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解决</a:t>
            </a:r>
            <a:r>
              <a:rPr kumimoji="0" lang="en-US" altLang="zh-CN" sz="1600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“</a:t>
            </a:r>
            <a:r>
              <a:rPr kumimoji="0" lang="zh-CN" sz="1600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已知一个数的几分之几是多少，求这个数</a:t>
            </a:r>
            <a:r>
              <a:rPr kumimoji="0" lang="en-US" altLang="zh-CN" sz="1600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”</a:t>
            </a:r>
            <a:r>
              <a:rPr kumimoji="0" lang="zh-CN" altLang="en-US" sz="1600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的问题，一般方法：</a:t>
            </a:r>
            <a:endParaRPr kumimoji="0" lang="zh-CN" altLang="en-US" sz="1600" b="1" kern="1200" cap="none" spc="0" normalizeH="0" baseline="0" noProof="0" dirty="0">
              <a:solidFill>
                <a:srgbClr val="FF0000"/>
              </a:solidFill>
              <a:latin typeface="+mn-lt"/>
              <a:ea typeface="+mj-ea"/>
              <a:cs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33950" y="2917825"/>
            <a:ext cx="3454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1.</a:t>
            </a: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找出单位</a:t>
            </a:r>
            <a:r>
              <a:rPr kumimoji="0" lang="en-US" altLang="zh-CN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“1”</a:t>
            </a: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，设未知量为 </a:t>
            </a:r>
            <a:r>
              <a:rPr kumimoji="0" lang="en-US" altLang="zh-CN" b="1" i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x</a:t>
            </a:r>
            <a:r>
              <a:rPr kumimoji="0" lang="en-US" altLang="zh-CN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;</a:t>
            </a:r>
            <a:endParaRPr kumimoji="0" lang="en-US" altLang="zh-CN" b="1" kern="1200" cap="none" spc="0" normalizeH="0" baseline="0" noProof="0" dirty="0">
              <a:solidFill>
                <a:srgbClr val="FF0000"/>
              </a:solidFill>
              <a:latin typeface="+mn-lt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33950" y="3294063"/>
            <a:ext cx="2759075" cy="369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b="1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2.</a:t>
            </a:r>
            <a:r>
              <a:rPr kumimoji="0" lang="zh-CN" altLang="en-US" b="1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找出题中的数量关系式</a:t>
            </a:r>
            <a:r>
              <a:rPr kumimoji="0" lang="en-US" altLang="zh-CN" b="1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;</a:t>
            </a:r>
            <a:endParaRPr kumimoji="0" lang="en-US" altLang="zh-CN" b="1" kern="1200" cap="none" spc="0" normalizeH="0" baseline="0" noProof="0">
              <a:solidFill>
                <a:srgbClr val="FF0000"/>
              </a:solidFill>
              <a:latin typeface="+mn-lt"/>
              <a:ea typeface="+mj-ea"/>
              <a:cs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3950" y="3671888"/>
            <a:ext cx="2062163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b="1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3.</a:t>
            </a:r>
            <a:r>
              <a:rPr kumimoji="0" lang="zh-CN" altLang="en-US" b="1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列出方程并解答</a:t>
            </a:r>
            <a:r>
              <a:rPr kumimoji="0" lang="en-US" altLang="zh-CN" b="1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;</a:t>
            </a:r>
            <a:endParaRPr kumimoji="0" lang="en-US" altLang="zh-CN" b="1" kern="1200" cap="none" spc="0" normalizeH="0" baseline="0" noProof="0">
              <a:solidFill>
                <a:srgbClr val="FF0000"/>
              </a:solidFill>
              <a:latin typeface="+mn-lt"/>
              <a:ea typeface="+mj-ea"/>
              <a:cs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33950" y="4048125"/>
            <a:ext cx="2517775" cy="36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4.</a:t>
            </a: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+mj-ea"/>
              </a:rPr>
              <a:t>检验并写出答案。</a:t>
            </a:r>
            <a:endParaRPr kumimoji="0" lang="en-US" altLang="zh-CN" b="1" kern="1200" cap="none" spc="0" normalizeH="0" baseline="0" noProof="0" dirty="0">
              <a:solidFill>
                <a:srgbClr val="FF0000"/>
              </a:solidFill>
              <a:latin typeface="+mn-lt"/>
              <a:ea typeface="+mj-ea"/>
              <a:cs typeface="+mj-ea"/>
            </a:endParaRPr>
          </a:p>
        </p:txBody>
      </p:sp>
      <p:sp>
        <p:nvSpPr>
          <p:cNvPr id="18443" name="文本框 5"/>
          <p:cNvSpPr txBox="1"/>
          <p:nvPr/>
        </p:nvSpPr>
        <p:spPr>
          <a:xfrm>
            <a:off x="387350" y="2747963"/>
            <a:ext cx="40925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小明的体重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×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＝小明体内水分的质量</a:t>
            </a:r>
            <a:endParaRPr lang="zh-CN" altLang="en-US" dirty="0">
              <a:latin typeface="Gulim" pitchFamily="34" charset="-127"/>
            </a:endParaRPr>
          </a:p>
        </p:txBody>
      </p:sp>
      <p:graphicFrame>
        <p:nvGraphicFramePr>
          <p:cNvPr id="18444" name="Object 8"/>
          <p:cNvGraphicFramePr>
            <a:graphicFrameLocks noChangeAspect="1"/>
          </p:cNvGraphicFramePr>
          <p:nvPr/>
        </p:nvGraphicFramePr>
        <p:xfrm>
          <a:off x="1870075" y="2643188"/>
          <a:ext cx="2032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" r:id="rId6" imgW="139700" imgH="393700" progId="Equation.DSMT4">
                  <p:embed/>
                </p:oleObj>
              </mc:Choice>
              <mc:Fallback>
                <p:oleObj name="" r:id="rId6" imgW="139700" imgH="393700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0075" y="2643188"/>
                        <a:ext cx="203200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98500" y="4725988"/>
            <a:ext cx="2466975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答：小明的体重是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35kg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8446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475" y="322263"/>
            <a:ext cx="6475413" cy="174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4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3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4" name="组合 17"/>
          <p:cNvGrpSpPr/>
          <p:nvPr/>
        </p:nvGrpSpPr>
        <p:grpSpPr>
          <a:xfrm>
            <a:off x="796925" y="2232025"/>
            <a:ext cx="1943100" cy="468313"/>
            <a:chOff x="720924" y="3645438"/>
            <a:chExt cx="1944000" cy="468000"/>
          </a:xfrm>
        </p:grpSpPr>
        <p:sp>
          <p:nvSpPr>
            <p:cNvPr id="20527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528" name="矩形 19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分析与解答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485" name="组合 1"/>
          <p:cNvGrpSpPr/>
          <p:nvPr/>
        </p:nvGrpSpPr>
        <p:grpSpPr>
          <a:xfrm>
            <a:off x="533400" y="3587750"/>
            <a:ext cx="3582988" cy="71438"/>
            <a:chOff x="4110796" y="3575573"/>
            <a:chExt cx="3582988" cy="71438"/>
          </a:xfrm>
        </p:grpSpPr>
        <p:grpSp>
          <p:nvGrpSpPr>
            <p:cNvPr id="20511" name="Group 21"/>
            <p:cNvGrpSpPr/>
            <p:nvPr/>
          </p:nvGrpSpPr>
          <p:grpSpPr>
            <a:xfrm>
              <a:off x="4110796" y="3575573"/>
              <a:ext cx="719138" cy="71438"/>
              <a:chOff x="1066" y="2296"/>
              <a:chExt cx="453" cy="45"/>
            </a:xfrm>
          </p:grpSpPr>
          <p:sp>
            <p:nvSpPr>
              <p:cNvPr id="20525" name="Line 22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526" name="Line 23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0512" name="Group 24"/>
            <p:cNvGrpSpPr/>
            <p:nvPr/>
          </p:nvGrpSpPr>
          <p:grpSpPr>
            <a:xfrm>
              <a:off x="4825171" y="3575573"/>
              <a:ext cx="719138" cy="71438"/>
              <a:chOff x="1066" y="2296"/>
              <a:chExt cx="453" cy="45"/>
            </a:xfrm>
          </p:grpSpPr>
          <p:sp>
            <p:nvSpPr>
              <p:cNvPr id="20523" name="Line 25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524" name="Line 26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0513" name="Group 27"/>
            <p:cNvGrpSpPr/>
            <p:nvPr/>
          </p:nvGrpSpPr>
          <p:grpSpPr>
            <a:xfrm>
              <a:off x="5539546" y="3575573"/>
              <a:ext cx="719138" cy="71438"/>
              <a:chOff x="1066" y="2296"/>
              <a:chExt cx="453" cy="45"/>
            </a:xfrm>
          </p:grpSpPr>
          <p:sp>
            <p:nvSpPr>
              <p:cNvPr id="20521" name="Line 28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522" name="Line 29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0514" name="Group 30"/>
            <p:cNvGrpSpPr/>
            <p:nvPr/>
          </p:nvGrpSpPr>
          <p:grpSpPr>
            <a:xfrm>
              <a:off x="6258684" y="3575573"/>
              <a:ext cx="719138" cy="71438"/>
              <a:chOff x="1066" y="2296"/>
              <a:chExt cx="453" cy="45"/>
            </a:xfrm>
          </p:grpSpPr>
          <p:sp>
            <p:nvSpPr>
              <p:cNvPr id="20519" name="Line 31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520" name="Line 32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0515" name="Group 33"/>
            <p:cNvGrpSpPr/>
            <p:nvPr/>
          </p:nvGrpSpPr>
          <p:grpSpPr>
            <a:xfrm>
              <a:off x="6974646" y="3575573"/>
              <a:ext cx="719138" cy="71438"/>
              <a:chOff x="1066" y="2296"/>
              <a:chExt cx="453" cy="45"/>
            </a:xfrm>
          </p:grpSpPr>
          <p:sp>
            <p:nvSpPr>
              <p:cNvPr id="20517" name="Line 34"/>
              <p:cNvSpPr/>
              <p:nvPr/>
            </p:nvSpPr>
            <p:spPr>
              <a:xfrm>
                <a:off x="1066" y="2341"/>
                <a:ext cx="45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518" name="Line 35"/>
              <p:cNvSpPr/>
              <p:nvPr/>
            </p:nvSpPr>
            <p:spPr>
              <a:xfrm>
                <a:off x="1066" y="2296"/>
                <a:ext cx="0" cy="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516" name="Line 36"/>
            <p:cNvSpPr/>
            <p:nvPr/>
          </p:nvSpPr>
          <p:spPr>
            <a:xfrm>
              <a:off x="7689021" y="3575573"/>
              <a:ext cx="0" cy="7143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486" name="AutoShape 37"/>
          <p:cNvSpPr/>
          <p:nvPr/>
        </p:nvSpPr>
        <p:spPr>
          <a:xfrm rot="5400000" flipV="1">
            <a:off x="1874838" y="2038350"/>
            <a:ext cx="204787" cy="2862263"/>
          </a:xfrm>
          <a:prstGeom prst="leftBrace">
            <a:avLst>
              <a:gd name="adj1" fmla="val 116473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latinLnBrk="1" hangingPunct="1">
              <a:buNone/>
            </a:pP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87" name="AutoShape 41"/>
          <p:cNvSpPr/>
          <p:nvPr/>
        </p:nvSpPr>
        <p:spPr>
          <a:xfrm rot="-5400000">
            <a:off x="1868488" y="2387600"/>
            <a:ext cx="204787" cy="2862263"/>
          </a:xfrm>
          <a:prstGeom prst="leftBrace">
            <a:avLst>
              <a:gd name="adj1" fmla="val 116473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latinLnBrk="1" hangingPunct="1">
              <a:buNone/>
            </a:pP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1373188" y="3856038"/>
            <a:ext cx="13081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水分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28kg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489" name="AutoShape 43"/>
          <p:cNvSpPr/>
          <p:nvPr/>
        </p:nvSpPr>
        <p:spPr>
          <a:xfrm rot="-5400000">
            <a:off x="2230438" y="2455863"/>
            <a:ext cx="215900" cy="3598862"/>
          </a:xfrm>
          <a:prstGeom prst="leftBrace">
            <a:avLst>
              <a:gd name="adj1" fmla="val 138909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latinLnBrk="1" hangingPunct="1">
              <a:buNone/>
            </a:pP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90" name="Rectangle 44"/>
          <p:cNvSpPr/>
          <p:nvPr/>
        </p:nvSpPr>
        <p:spPr>
          <a:xfrm>
            <a:off x="1692275" y="4364038"/>
            <a:ext cx="1511300" cy="4000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体重？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kg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0491" name="组合 10"/>
          <p:cNvGrpSpPr/>
          <p:nvPr/>
        </p:nvGrpSpPr>
        <p:grpSpPr>
          <a:xfrm>
            <a:off x="750888" y="2886075"/>
            <a:ext cx="1828800" cy="539750"/>
            <a:chOff x="750691" y="2886520"/>
            <a:chExt cx="1828884" cy="540000"/>
          </a:xfrm>
        </p:grpSpPr>
        <p:sp>
          <p:nvSpPr>
            <p:cNvPr id="20509" name="Text Box 38"/>
            <p:cNvSpPr txBox="1"/>
            <p:nvPr/>
          </p:nvSpPr>
          <p:spPr>
            <a:xfrm>
              <a:off x="750691" y="2956495"/>
              <a:ext cx="1733078" cy="400050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50000"/>
                </a:spcBef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水分占体重的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20510" name="对象 7"/>
            <p:cNvGraphicFramePr>
              <a:graphicFrameLocks noChangeAspect="1"/>
            </p:cNvGraphicFramePr>
            <p:nvPr/>
          </p:nvGraphicFramePr>
          <p:xfrm>
            <a:off x="2387963" y="2886520"/>
            <a:ext cx="191612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" r:id="rId5" imgW="139700" imgH="393700" progId="Equation.DSMT4">
                    <p:embed/>
                  </p:oleObj>
                </mc:Choice>
                <mc:Fallback>
                  <p:oleObj name="" r:id="rId5" imgW="139700" imgH="393700" progId="Equation.DSMT4">
                    <p:embed/>
                    <p:pic>
                      <p:nvPicPr>
                        <p:cNvPr id="0" name="图片 309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87963" y="2886520"/>
                          <a:ext cx="191612" cy="54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2" name="组合 12"/>
          <p:cNvGrpSpPr/>
          <p:nvPr/>
        </p:nvGrpSpPr>
        <p:grpSpPr>
          <a:xfrm>
            <a:off x="4252913" y="1863725"/>
            <a:ext cx="4573587" cy="647700"/>
            <a:chOff x="4277583" y="2969050"/>
            <a:chExt cx="4573688" cy="648000"/>
          </a:xfrm>
        </p:grpSpPr>
        <p:sp>
          <p:nvSpPr>
            <p:cNvPr id="12" name="矩形: 圆角 11"/>
            <p:cNvSpPr/>
            <p:nvPr/>
          </p:nvSpPr>
          <p:spPr>
            <a:xfrm>
              <a:off x="4340447" y="2969050"/>
              <a:ext cx="4510819" cy="648000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A2E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0506" name="组合 52"/>
            <p:cNvGrpSpPr/>
            <p:nvPr/>
          </p:nvGrpSpPr>
          <p:grpSpPr>
            <a:xfrm>
              <a:off x="4277583" y="2969050"/>
              <a:ext cx="4573688" cy="648000"/>
              <a:chOff x="1979712" y="2445615"/>
              <a:chExt cx="4573957" cy="648131"/>
            </a:xfrm>
          </p:grpSpPr>
          <p:sp>
            <p:nvSpPr>
              <p:cNvPr id="20507" name="矩形 5"/>
              <p:cNvSpPr/>
              <p:nvPr/>
            </p:nvSpPr>
            <p:spPr>
              <a:xfrm>
                <a:off x="1979712" y="2569586"/>
                <a:ext cx="4573957" cy="4001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None/>
                </a:pPr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小明的体重</a:t>
                </a:r>
                <a:r>
                  <a:rPr lang="en-US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×  </a:t>
                </a:r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＝小明体内水分的质量</a:t>
                </a:r>
                <a:endPara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aphicFrame>
            <p:nvGraphicFramePr>
              <p:cNvPr id="20508" name="Object 8"/>
              <p:cNvGraphicFramePr>
                <a:graphicFrameLocks noChangeAspect="1"/>
              </p:cNvGraphicFramePr>
              <p:nvPr/>
            </p:nvGraphicFramePr>
            <p:xfrm>
              <a:off x="3609268" y="2445615"/>
              <a:ext cx="230333" cy="648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198" name="" r:id="rId7" imgW="139700" imgH="393700" progId="Equation.DSMT4">
                      <p:embed/>
                    </p:oleObj>
                  </mc:Choice>
                  <mc:Fallback>
                    <p:oleObj name="" r:id="rId7" imgW="139700" imgH="393700" progId="Equation.DSMT4">
                      <p:embed/>
                      <p:pic>
                        <p:nvPicPr>
                          <p:cNvPr id="0" name="图片 3096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609268" y="2445615"/>
                            <a:ext cx="230333" cy="64813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" name="组合 6"/>
          <p:cNvGrpSpPr/>
          <p:nvPr/>
        </p:nvGrpSpPr>
        <p:grpSpPr>
          <a:xfrm>
            <a:off x="4643438" y="2803525"/>
            <a:ext cx="3889375" cy="784225"/>
            <a:chOff x="7347" y="4165"/>
            <a:chExt cx="6124" cy="1236"/>
          </a:xfrm>
        </p:grpSpPr>
        <p:sp>
          <p:nvSpPr>
            <p:cNvPr id="25" name="文本框 24"/>
            <p:cNvSpPr txBox="1"/>
            <p:nvPr/>
          </p:nvSpPr>
          <p:spPr>
            <a:xfrm>
              <a:off x="7347" y="4466"/>
              <a:ext cx="6124" cy="6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solidFill>
                    <a:srgbClr val="FF0000"/>
                  </a:solidFill>
                  <a:latin typeface="+mn-lt"/>
                  <a:ea typeface="+mj-ea"/>
                  <a:cs typeface="+mj-ea"/>
                  <a:sym typeface="+mn-ea"/>
                </a:rPr>
                <a:t>28</a:t>
              </a:r>
              <a:r>
                <a:rPr kumimoji="0" lang="zh-CN" altLang="en-US" sz="2000" b="1" kern="1200" cap="none" spc="0" normalizeH="0" baseline="0" noProof="0" dirty="0">
                  <a:solidFill>
                    <a:srgbClr val="FF0000"/>
                  </a:solidFill>
                  <a:latin typeface="+mn-lt"/>
                  <a:ea typeface="+mj-ea"/>
                  <a:cs typeface="+mj-ea"/>
                  <a:sym typeface="+mn-ea"/>
                </a:rPr>
                <a:t> ÷        </a:t>
              </a:r>
              <a:r>
                <a:rPr kumimoji="0" lang="en-US" altLang="zh-CN" sz="2000" b="1" kern="1200" cap="none" spc="0" normalizeH="0" baseline="0" noProof="0" dirty="0">
                  <a:solidFill>
                    <a:srgbClr val="FF0000"/>
                  </a:solidFill>
                  <a:latin typeface="+mn-lt"/>
                  <a:ea typeface="+mj-ea"/>
                  <a:cs typeface="+mj-ea"/>
                  <a:sym typeface="+mn-ea"/>
                </a:rPr>
                <a:t>= 28</a:t>
              </a:r>
              <a:r>
                <a:rPr kumimoji="0" lang="zh-CN" altLang="en-US" sz="2000" b="1" kern="1200" cap="none" spc="0" normalizeH="0" baseline="0" noProof="0" dirty="0">
                  <a:solidFill>
                    <a:srgbClr val="FF0000"/>
                  </a:solidFill>
                  <a:latin typeface="+mn-lt"/>
                  <a:ea typeface="+mj-ea"/>
                  <a:cs typeface="+mj-ea"/>
                  <a:sym typeface="+mn-ea"/>
                </a:rPr>
                <a:t>×        </a:t>
              </a:r>
              <a:r>
                <a:rPr kumimoji="0" lang="en-US" altLang="zh-CN" sz="2000" b="1" kern="1200" cap="none" spc="0" normalizeH="0" baseline="0" noProof="0" dirty="0">
                  <a:solidFill>
                    <a:srgbClr val="FF0000"/>
                  </a:solidFill>
                  <a:latin typeface="+mn-lt"/>
                  <a:ea typeface="+mj-ea"/>
                  <a:cs typeface="+mj-ea"/>
                  <a:sym typeface="+mn-ea"/>
                </a:rPr>
                <a:t>= 35</a:t>
              </a:r>
              <a:r>
                <a:rPr kumimoji="0" lang="zh-CN" altLang="en-US" sz="2000" b="1" kern="1200" cap="none" spc="0" normalizeH="0" baseline="0" noProof="0" dirty="0">
                  <a:solidFill>
                    <a:srgbClr val="FF0000"/>
                  </a:solidFill>
                  <a:latin typeface="+mn-lt"/>
                  <a:ea typeface="+mj-ea"/>
                  <a:cs typeface="+mj-ea"/>
                  <a:sym typeface="+mn-ea"/>
                </a:rPr>
                <a:t>（</a:t>
              </a:r>
              <a:r>
                <a:rPr kumimoji="0" lang="en-US" altLang="zh-CN" sz="2000" b="1" kern="1200" cap="none" spc="0" normalizeH="0" baseline="0" noProof="0" dirty="0">
                  <a:solidFill>
                    <a:srgbClr val="FF0000"/>
                  </a:solidFill>
                  <a:latin typeface="+mn-lt"/>
                  <a:ea typeface="+mj-ea"/>
                  <a:cs typeface="+mj-ea"/>
                  <a:sym typeface="+mn-ea"/>
                </a:rPr>
                <a:t>kg)</a:t>
              </a:r>
              <a:endParaRPr kumimoji="0" lang="en-US" altLang="zh-CN" sz="2000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+mj-ea"/>
                <a:sym typeface="+mn-ea"/>
              </a:endParaRPr>
            </a:p>
          </p:txBody>
        </p:sp>
        <p:grpSp>
          <p:nvGrpSpPr>
            <p:cNvPr id="20497" name="Group 37"/>
            <p:cNvGrpSpPr/>
            <p:nvPr/>
          </p:nvGrpSpPr>
          <p:grpSpPr>
            <a:xfrm>
              <a:off x="8481" y="4165"/>
              <a:ext cx="937" cy="1230"/>
              <a:chOff x="3970" y="1302"/>
              <a:chExt cx="337" cy="515"/>
            </a:xfrm>
          </p:grpSpPr>
          <p:sp>
            <p:nvSpPr>
              <p:cNvPr id="35" name="Text Box 38"/>
              <p:cNvSpPr txBox="1">
                <a:spLocks noChangeArrowheads="1"/>
              </p:cNvSpPr>
              <p:nvPr/>
            </p:nvSpPr>
            <p:spPr bwMode="auto">
              <a:xfrm>
                <a:off x="3989" y="1513"/>
                <a:ext cx="318" cy="3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5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36" name="Text Box 39"/>
              <p:cNvSpPr txBox="1">
                <a:spLocks noChangeArrowheads="1"/>
              </p:cNvSpPr>
              <p:nvPr/>
            </p:nvSpPr>
            <p:spPr bwMode="auto">
              <a:xfrm>
                <a:off x="3989" y="1302"/>
                <a:ext cx="224" cy="3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4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3970" y="1562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498" name="Group 37"/>
            <p:cNvGrpSpPr/>
            <p:nvPr/>
          </p:nvGrpSpPr>
          <p:grpSpPr>
            <a:xfrm>
              <a:off x="10346" y="4171"/>
              <a:ext cx="1301" cy="1230"/>
              <a:chOff x="3918" y="1302"/>
              <a:chExt cx="468" cy="515"/>
            </a:xfrm>
          </p:grpSpPr>
          <p:sp>
            <p:nvSpPr>
              <p:cNvPr id="3" name="Text Box 38"/>
              <p:cNvSpPr txBox="1">
                <a:spLocks noChangeArrowheads="1"/>
              </p:cNvSpPr>
              <p:nvPr/>
            </p:nvSpPr>
            <p:spPr bwMode="auto">
              <a:xfrm>
                <a:off x="3941" y="1513"/>
                <a:ext cx="318" cy="3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4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4" name="Text Box 39"/>
              <p:cNvSpPr txBox="1">
                <a:spLocks noChangeArrowheads="1"/>
              </p:cNvSpPr>
              <p:nvPr/>
            </p:nvSpPr>
            <p:spPr bwMode="auto">
              <a:xfrm>
                <a:off x="3940" y="1302"/>
                <a:ext cx="446" cy="3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5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6" name="Line 40"/>
              <p:cNvSpPr>
                <a:spLocks noChangeShapeType="1"/>
              </p:cNvSpPr>
              <p:nvPr/>
            </p:nvSpPr>
            <p:spPr bwMode="auto">
              <a:xfrm>
                <a:off x="3918" y="1562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4500563" y="3870325"/>
            <a:ext cx="37560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答：小明的体重是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35 kg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495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475" y="322263"/>
            <a:ext cx="6475413" cy="174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1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1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三、巩固提高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22338" y="650875"/>
            <a:ext cx="7537450" cy="1284288"/>
            <a:chOff x="922064" y="699542"/>
            <a:chExt cx="7538367" cy="1284408"/>
          </a:xfrm>
        </p:grpSpPr>
        <p:sp>
          <p:nvSpPr>
            <p:cNvPr id="3" name="矩形 1"/>
            <p:cNvSpPr>
              <a:spLocks noChangeArrowheads="1"/>
            </p:cNvSpPr>
            <p:nvPr/>
          </p:nvSpPr>
          <p:spPr bwMode="auto">
            <a:xfrm>
              <a:off x="922064" y="699542"/>
              <a:ext cx="7538367" cy="11303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1.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我国幅员辽阔，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东西相距约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5200km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，东西距离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是南北的     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。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南北相距约多少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千米？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552" name="对象 2"/>
            <p:cNvGraphicFramePr>
              <a:graphicFrameLocks noChangeAspect="1"/>
            </p:cNvGraphicFramePr>
            <p:nvPr/>
          </p:nvGraphicFramePr>
          <p:xfrm>
            <a:off x="1632594" y="1265039"/>
            <a:ext cx="380411" cy="718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" r:id="rId5" imgW="215900" imgH="405765" progId="Equation.DSMT4">
                    <p:embed/>
                  </p:oleObj>
                </mc:Choice>
                <mc:Fallback>
                  <p:oleObj name="" r:id="rId5" imgW="215900" imgH="405765" progId="Equation.DSMT4">
                    <p:embed/>
                    <p:pic>
                      <p:nvPicPr>
                        <p:cNvPr id="0" name="图片 310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632594" y="1265039"/>
                          <a:ext cx="380411" cy="71891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27" name="文本框 1"/>
          <p:cNvSpPr txBox="1"/>
          <p:nvPr/>
        </p:nvSpPr>
        <p:spPr>
          <a:xfrm>
            <a:off x="5132388" y="1390650"/>
            <a:ext cx="32861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P37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“练习八”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293938" y="1711325"/>
            <a:ext cx="2838450" cy="627063"/>
            <a:chOff x="3612" y="2696"/>
            <a:chExt cx="4470" cy="986"/>
          </a:xfrm>
        </p:grpSpPr>
        <p:sp>
          <p:nvSpPr>
            <p:cNvPr id="4" name="文本框 3"/>
            <p:cNvSpPr txBox="1"/>
            <p:nvPr/>
          </p:nvSpPr>
          <p:spPr>
            <a:xfrm>
              <a:off x="3612" y="2900"/>
              <a:ext cx="4471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b="1" kern="1200" cap="none" spc="0" normalizeH="0" baseline="0" noProof="0">
                  <a:latin typeface="+mn-lt"/>
                  <a:ea typeface="+mj-ea"/>
                  <a:cs typeface="Times New Roman" panose="02020603050405020304" pitchFamily="18" charset="0"/>
                  <a:sym typeface="+mn-ea"/>
                </a:rPr>
                <a:t>南北距离×        </a:t>
              </a:r>
              <a:r>
                <a:rPr kumimoji="0" lang="en-US" altLang="zh-CN" b="1" kern="1200" cap="none" spc="0" normalizeH="0" baseline="0" noProof="0">
                  <a:latin typeface="+mn-lt"/>
                  <a:ea typeface="+mj-ea"/>
                  <a:cs typeface="Times New Roman" panose="02020603050405020304" pitchFamily="18" charset="0"/>
                  <a:sym typeface="+mn-ea"/>
                </a:rPr>
                <a:t>=</a:t>
              </a:r>
              <a:r>
                <a:rPr kumimoji="0" lang="zh-CN" altLang="en-US" b="1" kern="1200" cap="none" spc="0" normalizeH="0" baseline="0" noProof="0">
                  <a:latin typeface="+mn-lt"/>
                  <a:ea typeface="+mj-ea"/>
                  <a:cs typeface="Times New Roman" panose="02020603050405020304" pitchFamily="18" charset="0"/>
                  <a:sym typeface="+mn-ea"/>
                </a:rPr>
                <a:t>东西距离</a:t>
              </a:r>
              <a:endParaRPr kumimoji="0" lang="zh-CN" altLang="en-US" b="1" kern="1200" cap="none" spc="0" normalizeH="0" baseline="0" noProof="0">
                <a:latin typeface="+mn-lt"/>
                <a:ea typeface="+mj-ea"/>
                <a:cs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22550" name="对象 2"/>
            <p:cNvGraphicFramePr>
              <a:graphicFrameLocks noChangeAspect="1"/>
            </p:cNvGraphicFramePr>
            <p:nvPr/>
          </p:nvGraphicFramePr>
          <p:xfrm>
            <a:off x="5543" y="2696"/>
            <a:ext cx="522" cy="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" r:id="rId7" imgW="215900" imgH="405765" progId="Equation.DSMT4">
                    <p:embed/>
                  </p:oleObj>
                </mc:Choice>
                <mc:Fallback>
                  <p:oleObj name="" r:id="rId7" imgW="215900" imgH="405765" progId="Equation.DSMT4">
                    <p:embed/>
                    <p:pic>
                      <p:nvPicPr>
                        <p:cNvPr id="0" name="图片 310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43" y="2696"/>
                          <a:ext cx="522" cy="9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1911350" y="2228850"/>
            <a:ext cx="41116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解：设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南北相距约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x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千米。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08313" y="2587625"/>
            <a:ext cx="1423987" cy="665163"/>
            <a:chOff x="3008630" y="2587625"/>
            <a:chExt cx="1424305" cy="664845"/>
          </a:xfrm>
        </p:grpSpPr>
        <p:graphicFrame>
          <p:nvGraphicFramePr>
            <p:cNvPr id="22547" name="对象 2"/>
            <p:cNvGraphicFramePr>
              <a:graphicFrameLocks noChangeAspect="1"/>
            </p:cNvGraphicFramePr>
            <p:nvPr/>
          </p:nvGraphicFramePr>
          <p:xfrm>
            <a:off x="3008630" y="2587625"/>
            <a:ext cx="351790" cy="664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" r:id="rId8" imgW="215900" imgH="405765" progId="Equation.DSMT4">
                    <p:embed/>
                  </p:oleObj>
                </mc:Choice>
                <mc:Fallback>
                  <p:oleObj name="" r:id="rId8" imgW="215900" imgH="405765" progId="Equation.DSMT4">
                    <p:embed/>
                    <p:pic>
                      <p:nvPicPr>
                        <p:cNvPr id="0" name="图片 310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08630" y="2587625"/>
                          <a:ext cx="351790" cy="66484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3314065" y="2689860"/>
              <a:ext cx="111887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altLang="zh-CN" sz="2400" b="1" i="1" kern="1200" cap="none" spc="0" normalizeH="0" baseline="0" noProof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x=</a:t>
              </a:r>
              <a:r>
                <a:rPr kumimoji="0" lang="en-US" altLang="zh-CN" sz="2400" b="1" kern="1200" cap="none" spc="0" normalizeH="0" baseline="0" noProof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+mn-ea"/>
                </a:rPr>
                <a:t>5200</a:t>
              </a:r>
              <a:endParaRPr kumimoji="0" lang="en-US" altLang="zh-CN" sz="2400" b="1" i="1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716463" y="2746375"/>
            <a:ext cx="249238" cy="4000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+mj-ea"/>
                <a:sym typeface="+mn-ea"/>
              </a:rPr>
              <a:t> </a:t>
            </a:r>
            <a:endParaRPr kumimoji="0" lang="zh-CN" altLang="en-US" sz="2000" kern="1200" cap="none" spc="0" normalizeH="0" baseline="0" noProof="0">
              <a:solidFill>
                <a:srgbClr val="FF0000"/>
              </a:solidFill>
              <a:latin typeface="+mn-lt"/>
              <a:ea typeface="+mj-ea"/>
              <a:cs typeface="+mj-ea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314700" y="2990850"/>
            <a:ext cx="2139950" cy="690563"/>
            <a:chOff x="3314065" y="2990215"/>
            <a:chExt cx="2140585" cy="691515"/>
          </a:xfrm>
        </p:grpSpPr>
        <p:sp>
          <p:nvSpPr>
            <p:cNvPr id="14" name="文本框 13"/>
            <p:cNvSpPr txBox="1"/>
            <p:nvPr/>
          </p:nvSpPr>
          <p:spPr>
            <a:xfrm>
              <a:off x="3314065" y="3150235"/>
              <a:ext cx="1424940" cy="46037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altLang="zh-CN" sz="2400" b="1" i="1" kern="1200" cap="none" spc="0" normalizeH="0" baseline="0" noProof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x=</a:t>
              </a:r>
              <a:r>
                <a:rPr kumimoji="0" lang="en-US" altLang="zh-CN" sz="2400" b="1" kern="1200" cap="none" spc="0" normalizeH="0" baseline="0" noProof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+mn-ea"/>
                </a:rPr>
                <a:t>5200</a:t>
              </a:r>
              <a:r>
                <a:rPr kumimoji="0" lang="zh-CN" altLang="en-US" sz="2400" b="1" kern="1200" cap="none" spc="0" normalizeH="0" baseline="0" noProof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+mn-ea"/>
                </a:rPr>
                <a:t>÷</a:t>
              </a:r>
              <a:endParaRPr kumimoji="0" lang="zh-CN" altLang="en-US" sz="2400" b="1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22" name="Group 37"/>
            <p:cNvGrpSpPr/>
            <p:nvPr/>
          </p:nvGrpSpPr>
          <p:grpSpPr>
            <a:xfrm>
              <a:off x="4633595" y="2990215"/>
              <a:ext cx="821055" cy="691515"/>
              <a:chOff x="3948" y="1302"/>
              <a:chExt cx="446" cy="497"/>
            </a:xfrm>
            <a:noFill/>
          </p:grpSpPr>
          <p:sp>
            <p:nvSpPr>
              <p:cNvPr id="23" name="Text Box 38"/>
              <p:cNvSpPr txBox="1">
                <a:spLocks noChangeArrowheads="1"/>
              </p:cNvSpPr>
              <p:nvPr/>
            </p:nvSpPr>
            <p:spPr bwMode="auto">
              <a:xfrm>
                <a:off x="3948" y="1513"/>
                <a:ext cx="318" cy="2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55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24" name="Text Box 39"/>
              <p:cNvSpPr txBox="1">
                <a:spLocks noChangeArrowheads="1"/>
              </p:cNvSpPr>
              <p:nvPr/>
            </p:nvSpPr>
            <p:spPr bwMode="auto">
              <a:xfrm>
                <a:off x="3948" y="1302"/>
                <a:ext cx="446" cy="28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52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26" name="Line 40"/>
              <p:cNvSpPr>
                <a:spLocks noChangeShapeType="1"/>
              </p:cNvSpPr>
              <p:nvPr/>
            </p:nvSpPr>
            <p:spPr bwMode="auto">
              <a:xfrm>
                <a:off x="3966" y="1536"/>
                <a:ext cx="239" cy="0"/>
              </a:xfrm>
              <a:prstGeom prst="line">
                <a:avLst/>
              </a:prstGeom>
              <a:grp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297238" y="3609975"/>
            <a:ext cx="2157412" cy="647700"/>
            <a:chOff x="3297555" y="3609975"/>
            <a:chExt cx="2157095" cy="647700"/>
          </a:xfrm>
        </p:grpSpPr>
        <p:sp>
          <p:nvSpPr>
            <p:cNvPr id="31" name="文本框 30"/>
            <p:cNvSpPr txBox="1"/>
            <p:nvPr/>
          </p:nvSpPr>
          <p:spPr>
            <a:xfrm>
              <a:off x="3297555" y="3707765"/>
              <a:ext cx="1424940" cy="46037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altLang="zh-CN" sz="2400" b="1" i="1" kern="1200" cap="none" spc="0" normalizeH="0" baseline="0" noProof="0" dirty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x=</a:t>
              </a:r>
              <a:r>
                <a:rPr kumimoji="0" lang="en-US" altLang="zh-CN" sz="2400" b="1" kern="1200" cap="none" spc="0" normalizeH="0" baseline="0" noProof="0" dirty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+mn-ea"/>
                </a:rPr>
                <a:t>5</a:t>
              </a:r>
              <a:r>
                <a:rPr kumimoji="0" lang="en-US" sz="2400" b="1" kern="1200" cap="none" spc="0" normalizeH="0" baseline="0" noProof="0" dirty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+mn-ea"/>
                </a:rPr>
                <a:t>200</a:t>
              </a:r>
              <a:r>
                <a:rPr kumimoji="0" lang="zh-CN" altLang="en-US" sz="2400" b="1" kern="1200" cap="none" spc="0" normalizeH="0" baseline="0" noProof="0" dirty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+mn-ea"/>
                </a:rPr>
                <a:t>×</a:t>
              </a:r>
              <a:endPara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40" name="Group 37"/>
            <p:cNvGrpSpPr/>
            <p:nvPr/>
          </p:nvGrpSpPr>
          <p:grpSpPr>
            <a:xfrm>
              <a:off x="4667250" y="3609975"/>
              <a:ext cx="787400" cy="647700"/>
              <a:chOff x="3948" y="1349"/>
              <a:chExt cx="446" cy="427"/>
            </a:xfrm>
            <a:noFill/>
          </p:grpSpPr>
          <p:sp>
            <p:nvSpPr>
              <p:cNvPr id="41" name="Text Box 38"/>
              <p:cNvSpPr txBox="1">
                <a:spLocks noChangeArrowheads="1"/>
              </p:cNvSpPr>
              <p:nvPr/>
            </p:nvSpPr>
            <p:spPr bwMode="auto">
              <a:xfrm>
                <a:off x="3948" y="1513"/>
                <a:ext cx="318" cy="26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52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42" name="Text Box 39"/>
              <p:cNvSpPr txBox="1">
                <a:spLocks noChangeArrowheads="1"/>
              </p:cNvSpPr>
              <p:nvPr/>
            </p:nvSpPr>
            <p:spPr bwMode="auto">
              <a:xfrm>
                <a:off x="3948" y="1349"/>
                <a:ext cx="446" cy="26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j-ea"/>
                    <a:cs typeface="+mn-cs"/>
                  </a:rPr>
                  <a:t>55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endParaRPr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3959" y="1565"/>
                <a:ext cx="227" cy="0"/>
              </a:xfrm>
              <a:prstGeom prst="line">
                <a:avLst/>
              </a:prstGeom>
              <a:grp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3290888" y="4148138"/>
            <a:ext cx="1119188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i="1" kern="1200" cap="none" spc="0" normalizeH="0" baseline="0" noProof="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x=</a:t>
            </a:r>
            <a:r>
              <a:rPr kumimoji="0" lang="en-US" altLang="zh-CN" sz="2400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5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500</a:t>
            </a:r>
            <a:endParaRPr kumimoji="0" lang="en-US" altLang="en-US" sz="2400" b="1" kern="1200" cap="none" spc="0" normalizeH="0" baseline="0" noProof="0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911350" y="4549775"/>
            <a:ext cx="3894138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答：</a:t>
            </a:r>
            <a:r>
              <a:rPr kumimoji="0" lang="zh-CN" altLang="en-US" sz="2400" b="1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南北相距约</a:t>
            </a:r>
            <a:r>
              <a:rPr kumimoji="0" lang="en-US" altLang="zh-CN" sz="2400" b="1" kern="1200" cap="none" spc="0" normalizeH="0" baseline="0" noProof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5500</a:t>
            </a: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千米。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  <p:bldP spid="47" grpId="0" bldLvl="0" animBg="1"/>
      <p:bldP spid="44" grpId="0"/>
      <p:bldP spid="45" grpId="0"/>
    </p:bldLst>
  </p:timing>
</p:sld>
</file>

<file path=ppt/tags/tag1.xml><?xml version="1.0" encoding="utf-8"?>
<p:tagLst xmlns:p="http://schemas.openxmlformats.org/presentationml/2006/main">
  <p:tag name="ISLIDE.ADDREMOVEWATERMARK" val="fVGJSWMft8"/>
</p:tagLst>
</file>

<file path=ppt/tags/tag10.xml><?xml version="1.0" encoding="utf-8"?>
<p:tagLst xmlns:p="http://schemas.openxmlformats.org/presentationml/2006/main">
  <p:tag name="ISLIDE.ADDREMOVEWATERMARK" val="jK5Hcb027o"/>
</p:tagLst>
</file>

<file path=ppt/tags/tag11.xml><?xml version="1.0" encoding="utf-8"?>
<p:tagLst xmlns:p="http://schemas.openxmlformats.org/presentationml/2006/main">
  <p:tag name="ISLIDE.ADDREMOVEWATERMARK" val="fVGJSWMft8"/>
</p:tagLst>
</file>

<file path=ppt/tags/tag12.xml><?xml version="1.0" encoding="utf-8"?>
<p:tagLst xmlns:p="http://schemas.openxmlformats.org/presentationml/2006/main">
  <p:tag name="ISLIDE.ADDREMOVEWATERMARK" val="jK5Hcb027o"/>
</p:tagLst>
</file>

<file path=ppt/tags/tag13.xml><?xml version="1.0" encoding="utf-8"?>
<p:tagLst xmlns:p="http://schemas.openxmlformats.org/presentationml/2006/main">
  <p:tag name="ISLIDE.ADDREMOVEWATERMARK" val="fVGJSWMft8"/>
</p:tagLst>
</file>

<file path=ppt/tags/tag14.xml><?xml version="1.0" encoding="utf-8"?>
<p:tagLst xmlns:p="http://schemas.openxmlformats.org/presentationml/2006/main">
  <p:tag name="ISLIDE.ADDREMOVEWATERMARK" val="jK5Hcb027o"/>
</p:tagLst>
</file>

<file path=ppt/tags/tag15.xml><?xml version="1.0" encoding="utf-8"?>
<p:tagLst xmlns:p="http://schemas.openxmlformats.org/presentationml/2006/main">
  <p:tag name="ISLIDE.ADDREMOVEWATERMARK" val="fVGJSWMft8"/>
</p:tagLst>
</file>

<file path=ppt/tags/tag16.xml><?xml version="1.0" encoding="utf-8"?>
<p:tagLst xmlns:p="http://schemas.openxmlformats.org/presentationml/2006/main">
  <p:tag name="ISLIDE.ADDREMOVEWATERMARK" val="jK5Hcb027o"/>
</p:tagLst>
</file>

<file path=ppt/tags/tag17.xml><?xml version="1.0" encoding="utf-8"?>
<p:tagLst xmlns:p="http://schemas.openxmlformats.org/presentationml/2006/main">
  <p:tag name="ISLIDE.ADDREMOVEWATERMARK" val="fVGJSWMft8"/>
</p:tagLst>
</file>

<file path=ppt/tags/tag18.xml><?xml version="1.0" encoding="utf-8"?>
<p:tagLst xmlns:p="http://schemas.openxmlformats.org/presentationml/2006/main">
  <p:tag name="ISLIDE.ADDREMOVEWATERMARK" val="jK5Hcb027o"/>
</p:tagLst>
</file>

<file path=ppt/tags/tag19.xml><?xml version="1.0" encoding="utf-8"?>
<p:tagLst xmlns:p="http://schemas.openxmlformats.org/presentationml/2006/main">
  <p:tag name="ISLIDE.ADDREMOVEWATERMARK" val="fVGJSWMft8"/>
</p:tagLst>
</file>

<file path=ppt/tags/tag2.xml><?xml version="1.0" encoding="utf-8"?>
<p:tagLst xmlns:p="http://schemas.openxmlformats.org/presentationml/2006/main">
  <p:tag name="ISLIDE.ADDREMOVEWATERMARK" val="jK5Hcb027o"/>
</p:tagLst>
</file>

<file path=ppt/tags/tag20.xml><?xml version="1.0" encoding="utf-8"?>
<p:tagLst xmlns:p="http://schemas.openxmlformats.org/presentationml/2006/main">
  <p:tag name="ISLIDE.ADDREMOVEWATERMARK" val="jK5Hcb027o"/>
</p:tagLst>
</file>

<file path=ppt/tags/tag21.xml><?xml version="1.0" encoding="utf-8"?>
<p:tagLst xmlns:p="http://schemas.openxmlformats.org/presentationml/2006/main">
  <p:tag name="ISLIDE.ADDREMOVEWATERMARK" val="ndDjqKPMGN"/>
</p:tagLst>
</file>

<file path=ppt/tags/tag22.xml><?xml version="1.0" encoding="utf-8"?>
<p:tagLst xmlns:p="http://schemas.openxmlformats.org/presentationml/2006/main">
  <p:tag name="ISLIDE.ADDREMOVEWATERMARK" val="4J2DWMeMGz"/>
</p:tagLst>
</file>

<file path=ppt/tags/tag23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fVGJSWMft8"/>
</p:tagLst>
</file>

<file path=ppt/tags/tag4.xml><?xml version="1.0" encoding="utf-8"?>
<p:tagLst xmlns:p="http://schemas.openxmlformats.org/presentationml/2006/main">
  <p:tag name="ISLIDE.ADDREMOVEWATERMARK" val="jK5Hcb027o"/>
</p:tagLst>
</file>

<file path=ppt/tags/tag5.xml><?xml version="1.0" encoding="utf-8"?>
<p:tagLst xmlns:p="http://schemas.openxmlformats.org/presentationml/2006/main">
  <p:tag name="ISLIDE.ADDREMOVEWATERMARK" val="fVGJSWMft8"/>
</p:tagLst>
</file>

<file path=ppt/tags/tag6.xml><?xml version="1.0" encoding="utf-8"?>
<p:tagLst xmlns:p="http://schemas.openxmlformats.org/presentationml/2006/main">
  <p:tag name="ISLIDE.ADDREMOVEWATERMARK" val="jK5Hcb027o"/>
</p:tagLst>
</file>

<file path=ppt/tags/tag7.xml><?xml version="1.0" encoding="utf-8"?>
<p:tagLst xmlns:p="http://schemas.openxmlformats.org/presentationml/2006/main">
  <p:tag name="ISLIDE.ADDREMOVEWATERMARK" val="fVGJSWMft8"/>
</p:tagLst>
</file>

<file path=ppt/tags/tag8.xml><?xml version="1.0" encoding="utf-8"?>
<p:tagLst xmlns:p="http://schemas.openxmlformats.org/presentationml/2006/main">
  <p:tag name="ISLIDE.ADDREMOVEWATERMARK" val="jK5Hcb027o"/>
</p:tagLst>
</file>

<file path=ppt/tags/tag9.xml><?xml version="1.0" encoding="utf-8"?>
<p:tagLst xmlns:p="http://schemas.openxmlformats.org/presentationml/2006/main">
  <p:tag name="ISLIDE.ADDREMOVEWATERMARK" val="fVGJSWMft8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1170</Words>
  <Application>WPS 演示</Application>
  <PresentationFormat>全屏显示(16:9)</PresentationFormat>
  <Paragraphs>222</Paragraphs>
  <Slides>13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29</vt:i4>
      </vt:variant>
      <vt:variant>
        <vt:lpstr>幻灯片标题</vt:lpstr>
      </vt:variant>
      <vt:variant>
        <vt:i4>13</vt:i4>
      </vt:variant>
    </vt:vector>
  </HeadingPairs>
  <TitlesOfParts>
    <vt:vector size="57" baseType="lpstr">
      <vt:lpstr>Arial</vt:lpstr>
      <vt:lpstr>宋体</vt:lpstr>
      <vt:lpstr>Wingdings</vt:lpstr>
      <vt:lpstr>Gulim</vt:lpstr>
      <vt:lpstr>Malgun Gothic</vt:lpstr>
      <vt:lpstr>Times New Roman</vt:lpstr>
      <vt:lpstr>等线</vt:lpstr>
      <vt:lpstr>楷体</vt:lpstr>
      <vt:lpstr>华文楷体</vt:lpstr>
      <vt:lpstr>黑体</vt:lpstr>
      <vt:lpstr>幼圆</vt:lpstr>
      <vt:lpstr>微软雅黑</vt:lpstr>
      <vt:lpstr>Arial Unicode MS</vt:lpstr>
      <vt:lpstr>Calibri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MY_HOME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621</cp:revision>
  <dcterms:created xsi:type="dcterms:W3CDTF">2008-03-19T06:41:00Z</dcterms:created>
  <dcterms:modified xsi:type="dcterms:W3CDTF">2023-09-06T12:53:15Z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9F1AE4D04EDE46959A3AF9C3C1DD2BBF</vt:lpwstr>
  </property>
</Properties>
</file>