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1"/>
  </p:sldMasterIdLst>
  <p:notesMasterIdLst>
    <p:notesMasterId r:id="rId26"/>
  </p:notesMasterIdLst>
  <p:sldIdLst>
    <p:sldId id="351" r:id="rId2"/>
    <p:sldId id="256" r:id="rId3"/>
    <p:sldId id="344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23" r:id="rId15"/>
    <p:sldId id="363" r:id="rId16"/>
    <p:sldId id="326" r:id="rId17"/>
    <p:sldId id="364" r:id="rId18"/>
    <p:sldId id="328" r:id="rId19"/>
    <p:sldId id="365" r:id="rId20"/>
    <p:sldId id="366" r:id="rId21"/>
    <p:sldId id="367" r:id="rId22"/>
    <p:sldId id="368" r:id="rId23"/>
    <p:sldId id="369" r:id="rId24"/>
    <p:sldId id="370" r:id="rId25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0E9"/>
    <a:srgbClr val="FF5B5B"/>
    <a:srgbClr val="3399FF"/>
    <a:srgbClr val="6AD0FE"/>
    <a:srgbClr val="0066FF"/>
    <a:srgbClr val="93E3FF"/>
    <a:srgbClr val="E6F5D8"/>
    <a:srgbClr val="E7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734" y="7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D1DE0-F784-48B4-A2C8-969D27BE6A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D0EB30-A6DF-4843-849D-8F212AA333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13A5E4C2-2E2C-41A1-8588-6C573EC5E32F}" type="datetimeFigureOut">
              <a:rPr lang="zh-CN" altLang="en-US"/>
              <a:pPr>
                <a:defRPr/>
              </a:pPr>
              <a:t>2023/2/13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5E3D92E3-0F95-40D5-A908-E31D701E0A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5156F546-A52E-4A93-B8A7-08B8866CF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2A01CE-447B-4C0C-9278-62E09FB5DE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72DE91-9E83-4E8A-8A1F-6D7C34162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93ADC40D-5C62-4D4F-8386-E87FE9D333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6FFC4F63-A2CC-41C8-853C-A46807447D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>
            <a:extLst>
              <a:ext uri="{FF2B5EF4-FFF2-40B4-BE49-F238E27FC236}">
                <a16:creationId xmlns:a16="http://schemas.microsoft.com/office/drawing/2014/main" id="{4724E57C-0932-473C-8F2A-677F822D8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8CC6CBA1-10EE-4C03-ADE6-E16D4217E8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D3449CF-3EC2-4B85-BB84-055C32D8785C}" type="slidenum">
              <a:rPr lang="zh-CN" altLang="en-US" smtClean="0">
                <a:ea typeface="黑体" panose="02010609060101010101" pitchFamily="49" charset="-122"/>
              </a:rPr>
              <a:pPr/>
              <a:t>1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00EFA279-099A-4583-9E35-E563E0B76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A160CC30-13AC-45AF-B0F4-002668D1B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6" name="灯片编号占位符 3">
            <a:extLst>
              <a:ext uri="{FF2B5EF4-FFF2-40B4-BE49-F238E27FC236}">
                <a16:creationId xmlns:a16="http://schemas.microsoft.com/office/drawing/2014/main" id="{BE96E17E-0B7F-4C7B-AD41-A9A6EBB0B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8F13B51-2E67-40F9-A479-92149266B31C}" type="slidenum">
              <a:rPr lang="zh-CN" altLang="en-US" smtClean="0">
                <a:ea typeface="黑体" panose="02010609060101010101" pitchFamily="49" charset="-122"/>
              </a:rPr>
              <a:pPr/>
              <a:t>3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0C485189-19DA-4D06-89F8-4F927E521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61B32B15-99A4-4555-B7CF-901569F3E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DF97D793-C32D-4D5E-8B22-ED1209067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CA490E5-BF08-46D8-81B7-8893AD51614F}" type="slidenum">
              <a:rPr lang="zh-CN" altLang="en-US" smtClean="0">
                <a:ea typeface="黑体" panose="02010609060101010101" pitchFamily="49" charset="-122"/>
              </a:rPr>
              <a:pPr/>
              <a:t>7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A4272A1A-011E-4EDA-BF98-70C204877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F58EA5FB-E116-4BA1-98E7-E3105C057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00BD2A5E-CC0B-40BB-8931-2DEC22E6D6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6A6D6CD-433C-4C95-BE6C-6E2C8D950D31}" type="slidenum">
              <a:rPr lang="zh-CN" altLang="en-US" smtClean="0">
                <a:ea typeface="黑体" panose="02010609060101010101" pitchFamily="49" charset="-122"/>
              </a:rPr>
              <a:pPr/>
              <a:t>13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69072A01-881C-4B28-A06C-D6ECFD577A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1D12D82A-98C4-459F-A613-D106E126C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86A788B4-BA67-44E2-B34A-8722F862C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3FEEF9F-3FFE-4364-974A-9919E34B5225}" type="slidenum">
              <a:rPr lang="zh-CN" altLang="en-US" smtClean="0">
                <a:ea typeface="黑体" panose="02010609060101010101" pitchFamily="49" charset="-122"/>
              </a:rPr>
              <a:pPr/>
              <a:t>16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8B1D42CA-B9B3-4C2D-899C-7165394EC3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94F2D975-69F2-4284-8BD8-437F713CF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99828458-11DB-43A7-98D4-DF7E19CC89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FA589B6-074A-4A65-B84D-4C6663443FCC}" type="slidenum">
              <a:rPr lang="zh-CN" altLang="en-US" smtClean="0">
                <a:ea typeface="黑体" panose="02010609060101010101" pitchFamily="49" charset="-122"/>
              </a:rPr>
              <a:pPr/>
              <a:t>17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D92D34D8-B0D5-4BA8-B2FE-CE344F81A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60057440-3A71-4E9A-ADC7-A1E8E543F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067C8F73-6273-4B4F-99BF-2CD0ADF66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F46F09F-A261-4FA9-9660-3BA50AF7389D}" type="slidenum">
              <a:rPr lang="zh-CN" altLang="en-US" smtClean="0">
                <a:ea typeface="黑体" panose="02010609060101010101" pitchFamily="49" charset="-122"/>
              </a:rPr>
              <a:pPr/>
              <a:t>21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5">
            <a:extLst>
              <a:ext uri="{FF2B5EF4-FFF2-40B4-BE49-F238E27FC236}">
                <a16:creationId xmlns:a16="http://schemas.microsoft.com/office/drawing/2014/main" id="{086DBA6F-0CBB-42D4-A49E-9EF414CA0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13281" b="15694"/>
          <a:stretch/>
        </p:blipFill>
        <p:spPr bwMode="auto">
          <a:xfrm rot="16200000">
            <a:off x="2000251" y="-2000252"/>
            <a:ext cx="5143500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6FFFB477-81AA-4B19-9CCF-6541554CB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2895" r="1724" b="1299"/>
          <a:stretch>
            <a:fillRect/>
          </a:stretch>
        </p:blipFill>
        <p:spPr bwMode="auto">
          <a:xfrm rot="16200000">
            <a:off x="2000250" y="-2000249"/>
            <a:ext cx="5143501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AF1BC4CC-5EA2-4C55-8DA6-FD85AD9E47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3"/>
          <a:stretch>
            <a:fillRect/>
          </a:stretch>
        </p:blipFill>
        <p:spPr bwMode="auto">
          <a:xfrm rot="16200000">
            <a:off x="4224653" y="-3024344"/>
            <a:ext cx="657065" cy="760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07E1202E-14AD-460F-9420-A0076AC058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r="76788"/>
          <a:stretch>
            <a:fillRect/>
          </a:stretch>
        </p:blipFill>
        <p:spPr bwMode="auto">
          <a:xfrm rot="5400000" flipH="1">
            <a:off x="4224653" y="559356"/>
            <a:ext cx="657065" cy="760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803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>
            <a:extLst>
              <a:ext uri="{FF2B5EF4-FFF2-40B4-BE49-F238E27FC236}">
                <a16:creationId xmlns:a16="http://schemas.microsoft.com/office/drawing/2014/main" id="{0FBA7B34-E4A9-4943-849F-1F16FEC44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13281" b="15694"/>
          <a:stretch/>
        </p:blipFill>
        <p:spPr bwMode="auto">
          <a:xfrm rot="16200000">
            <a:off x="2000251" y="-2000252"/>
            <a:ext cx="5143500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9950856-98AD-475C-8E86-DACD7859DE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68300"/>
            <a:ext cx="9144000" cy="4406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7E87D30-F83C-4E2F-97B6-DE224518C1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68300"/>
            <a:ext cx="9144000" cy="68263"/>
          </a:xfrm>
          <a:prstGeom prst="rect">
            <a:avLst/>
          </a:prstGeom>
          <a:solidFill>
            <a:srgbClr val="3A93C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863F0DF-0FAE-4358-A81D-217255592E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741863"/>
            <a:ext cx="9144000" cy="68262"/>
          </a:xfrm>
          <a:prstGeom prst="rect">
            <a:avLst/>
          </a:prstGeom>
          <a:solidFill>
            <a:srgbClr val="3A93C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7261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05A7C25-8755-4FCC-B361-A59B38B26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13281" b="15694"/>
          <a:stretch/>
        </p:blipFill>
        <p:spPr bwMode="auto">
          <a:xfrm rot="16200000">
            <a:off x="2000251" y="-2000252"/>
            <a:ext cx="5143500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2335F0B6-03F1-44B0-8D3F-536D3E3C1E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9863" y="184150"/>
            <a:ext cx="8804275" cy="4775200"/>
          </a:xfrm>
          <a:prstGeom prst="roundRect">
            <a:avLst>
              <a:gd name="adj" fmla="val 6759"/>
            </a:avLst>
          </a:prstGeom>
          <a:solidFill>
            <a:srgbClr val="FFFFFF"/>
          </a:solidFill>
          <a:ln w="50800">
            <a:solidFill>
              <a:srgbClr val="3A93C3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376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4B159636-B902-454A-8DAF-5B5F0D6BB9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55CD61B6-05DF-497E-85B0-892D703602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DEE2AA31-84AA-440F-B6FF-F196A79929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8061B57-C16B-45F5-9718-A50324BCAE34}"/>
              </a:ext>
            </a:extLst>
          </p:cNvPr>
          <p:cNvSpPr/>
          <p:nvPr/>
        </p:nvSpPr>
        <p:spPr>
          <a:xfrm>
            <a:off x="400050" y="1241425"/>
            <a:ext cx="43005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j-lt"/>
                <a:ea typeface="+mn-ea"/>
              </a:rPr>
              <a:t>我们学过了哪些立体图形</a:t>
            </a:r>
            <a:r>
              <a:rPr lang="en-US" altLang="zh-CN" sz="2800" b="1" dirty="0">
                <a:latin typeface="+mj-lt"/>
                <a:ea typeface="+mn-ea"/>
              </a:rPr>
              <a:t>?</a:t>
            </a:r>
            <a:endParaRPr lang="zh-CN" altLang="en-US" sz="2800" b="1" dirty="0">
              <a:latin typeface="+mj-lt"/>
              <a:ea typeface="+mn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75387D0-E26B-42F6-AED2-102EA57E8DE7}"/>
              </a:ext>
            </a:extLst>
          </p:cNvPr>
          <p:cNvGrpSpPr>
            <a:grpSpLocks/>
          </p:cNvGrpSpPr>
          <p:nvPr/>
        </p:nvGrpSpPr>
        <p:grpSpPr bwMode="auto">
          <a:xfrm>
            <a:off x="736600" y="2657475"/>
            <a:ext cx="1789113" cy="1550988"/>
            <a:chOff x="1096476" y="2119574"/>
            <a:chExt cx="1788607" cy="1550888"/>
          </a:xfrm>
        </p:grpSpPr>
        <p:sp>
          <p:nvSpPr>
            <p:cNvPr id="3" name="立方体 2">
              <a:extLst>
                <a:ext uri="{FF2B5EF4-FFF2-40B4-BE49-F238E27FC236}">
                  <a16:creationId xmlns:a16="http://schemas.microsoft.com/office/drawing/2014/main" id="{4ED0266A-2061-4899-92C5-47E7A55D782D}"/>
                </a:ext>
              </a:extLst>
            </p:cNvPr>
            <p:cNvSpPr/>
            <p:nvPr/>
          </p:nvSpPr>
          <p:spPr bwMode="auto">
            <a:xfrm>
              <a:off x="1096476" y="2119574"/>
              <a:ext cx="1788607" cy="904817"/>
            </a:xfrm>
            <a:prstGeom prst="cube">
              <a:avLst/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238" name="矩形 5">
              <a:extLst>
                <a:ext uri="{FF2B5EF4-FFF2-40B4-BE49-F238E27FC236}">
                  <a16:creationId xmlns:a16="http://schemas.microsoft.com/office/drawing/2014/main" id="{7EC0A8F1-C7CE-4488-8666-CBDB8D07C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432" y="3147242"/>
              <a:ext cx="12666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长方体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03A5437-15F3-4ED9-AA8B-2525CE04686C}"/>
              </a:ext>
            </a:extLst>
          </p:cNvPr>
          <p:cNvGrpSpPr>
            <a:grpSpLocks/>
          </p:cNvGrpSpPr>
          <p:nvPr/>
        </p:nvGrpSpPr>
        <p:grpSpPr bwMode="auto">
          <a:xfrm>
            <a:off x="3186113" y="2657475"/>
            <a:ext cx="1266825" cy="1550988"/>
            <a:chOff x="3083770" y="2492780"/>
            <a:chExt cx="1266693" cy="1550735"/>
          </a:xfrm>
        </p:grpSpPr>
        <p:sp>
          <p:nvSpPr>
            <p:cNvPr id="4" name="立方体 3">
              <a:extLst>
                <a:ext uri="{FF2B5EF4-FFF2-40B4-BE49-F238E27FC236}">
                  <a16:creationId xmlns:a16="http://schemas.microsoft.com/office/drawing/2014/main" id="{36BA0DB4-1476-4358-BCA1-7A918DCA3112}"/>
                </a:ext>
              </a:extLst>
            </p:cNvPr>
            <p:cNvSpPr/>
            <p:nvPr/>
          </p:nvSpPr>
          <p:spPr bwMode="auto">
            <a:xfrm>
              <a:off x="3261551" y="2492780"/>
              <a:ext cx="911130" cy="911076"/>
            </a:xfrm>
            <a:prstGeom prst="cube">
              <a:avLst/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236" name="矩形 7">
              <a:extLst>
                <a:ext uri="{FF2B5EF4-FFF2-40B4-BE49-F238E27FC236}">
                  <a16:creationId xmlns:a16="http://schemas.microsoft.com/office/drawing/2014/main" id="{62BD7B54-E724-49B2-B6B9-BE359D7EF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770" y="3520295"/>
              <a:ext cx="12666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正方体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05289ED-748C-476F-9B97-9FA1A4C1E0A0}"/>
              </a:ext>
            </a:extLst>
          </p:cNvPr>
          <p:cNvGrpSpPr>
            <a:grpSpLocks/>
          </p:cNvGrpSpPr>
          <p:nvPr/>
        </p:nvGrpSpPr>
        <p:grpSpPr bwMode="auto">
          <a:xfrm>
            <a:off x="5487988" y="2300288"/>
            <a:ext cx="917575" cy="1908175"/>
            <a:chOff x="5724685" y="2135854"/>
            <a:chExt cx="917605" cy="1908320"/>
          </a:xfrm>
        </p:grpSpPr>
        <p:sp>
          <p:nvSpPr>
            <p:cNvPr id="7" name="流程图: 磁盘 6">
              <a:extLst>
                <a:ext uri="{FF2B5EF4-FFF2-40B4-BE49-F238E27FC236}">
                  <a16:creationId xmlns:a16="http://schemas.microsoft.com/office/drawing/2014/main" id="{2CC6BA3F-B210-4B43-BE88-9E6E7D1111B1}"/>
                </a:ext>
              </a:extLst>
            </p:cNvPr>
            <p:cNvSpPr/>
            <p:nvPr/>
          </p:nvSpPr>
          <p:spPr bwMode="auto">
            <a:xfrm>
              <a:off x="5724685" y="2135854"/>
              <a:ext cx="917605" cy="1376467"/>
            </a:xfrm>
            <a:prstGeom prst="flowChartMagneticDisk">
              <a:avLst/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234" name="矩形 9">
              <a:extLst>
                <a:ext uri="{FF2B5EF4-FFF2-40B4-BE49-F238E27FC236}">
                  <a16:creationId xmlns:a16="http://schemas.microsoft.com/office/drawing/2014/main" id="{2EE5A2DD-0C93-4BE6-A10A-B069F724C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4685" y="3520954"/>
              <a:ext cx="9060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圆柱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D9F6F27-56AC-4D41-A9FC-EEFD28D01D65}"/>
              </a:ext>
            </a:extLst>
          </p:cNvPr>
          <p:cNvGrpSpPr>
            <a:grpSpLocks/>
          </p:cNvGrpSpPr>
          <p:nvPr/>
        </p:nvGrpSpPr>
        <p:grpSpPr bwMode="auto">
          <a:xfrm>
            <a:off x="7194550" y="2160588"/>
            <a:ext cx="963613" cy="2062162"/>
            <a:chOff x="7331673" y="1994656"/>
            <a:chExt cx="964189" cy="2061915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69C7988F-A0A1-437A-A40E-7C2F772C78DD}"/>
                </a:ext>
              </a:extLst>
            </p:cNvPr>
            <p:cNvSpPr/>
            <p:nvPr/>
          </p:nvSpPr>
          <p:spPr bwMode="auto">
            <a:xfrm>
              <a:off x="7331673" y="1994656"/>
              <a:ext cx="964189" cy="1604770"/>
            </a:xfrm>
            <a:custGeom>
              <a:avLst/>
              <a:gdLst>
                <a:gd name="connsiteX0" fmla="*/ 532563 w 1065126"/>
                <a:gd name="connsiteY0" fmla="*/ 0 h 1773534"/>
                <a:gd name="connsiteX1" fmla="*/ 1051467 w 1065126"/>
                <a:gd name="connsiteY1" fmla="*/ 1449014 h 1773534"/>
                <a:gd name="connsiteX2" fmla="*/ 1054306 w 1065126"/>
                <a:gd name="connsiteY2" fmla="*/ 1453587 h 1773534"/>
                <a:gd name="connsiteX3" fmla="*/ 1055854 w 1065126"/>
                <a:gd name="connsiteY3" fmla="*/ 1461265 h 1773534"/>
                <a:gd name="connsiteX4" fmla="*/ 1065126 w 1065126"/>
                <a:gd name="connsiteY4" fmla="*/ 1487156 h 1773534"/>
                <a:gd name="connsiteX5" fmla="*/ 1061075 w 1065126"/>
                <a:gd name="connsiteY5" fmla="*/ 1487156 h 1773534"/>
                <a:gd name="connsiteX6" fmla="*/ 1065126 w 1065126"/>
                <a:gd name="connsiteY6" fmla="*/ 1507252 h 1773534"/>
                <a:gd name="connsiteX7" fmla="*/ 532563 w 1065126"/>
                <a:gd name="connsiteY7" fmla="*/ 1773534 h 1773534"/>
                <a:gd name="connsiteX8" fmla="*/ 0 w 1065126"/>
                <a:gd name="connsiteY8" fmla="*/ 1507252 h 1773534"/>
                <a:gd name="connsiteX9" fmla="*/ 4052 w 1065126"/>
                <a:gd name="connsiteY9" fmla="*/ 1487156 h 1773534"/>
                <a:gd name="connsiteX10" fmla="*/ 0 w 1065126"/>
                <a:gd name="connsiteY10" fmla="*/ 1487156 h 1773534"/>
                <a:gd name="connsiteX11" fmla="*/ 9272 w 1065126"/>
                <a:gd name="connsiteY11" fmla="*/ 1461265 h 1773534"/>
                <a:gd name="connsiteX12" fmla="*/ 10820 w 1065126"/>
                <a:gd name="connsiteY12" fmla="*/ 1453587 h 1773534"/>
                <a:gd name="connsiteX13" fmla="*/ 13659 w 1065126"/>
                <a:gd name="connsiteY13" fmla="*/ 1449014 h 177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5126" h="1773534">
                  <a:moveTo>
                    <a:pt x="532563" y="0"/>
                  </a:moveTo>
                  <a:lnTo>
                    <a:pt x="1051467" y="1449014"/>
                  </a:lnTo>
                  <a:lnTo>
                    <a:pt x="1054306" y="1453587"/>
                  </a:lnTo>
                  <a:lnTo>
                    <a:pt x="1055854" y="1461265"/>
                  </a:lnTo>
                  <a:lnTo>
                    <a:pt x="1065126" y="1487156"/>
                  </a:lnTo>
                  <a:lnTo>
                    <a:pt x="1061075" y="1487156"/>
                  </a:lnTo>
                  <a:lnTo>
                    <a:pt x="1065126" y="1507252"/>
                  </a:lnTo>
                  <a:cubicBezTo>
                    <a:pt x="1065126" y="1654315"/>
                    <a:pt x="826689" y="1773534"/>
                    <a:pt x="532563" y="1773534"/>
                  </a:cubicBezTo>
                  <a:cubicBezTo>
                    <a:pt x="238437" y="1773534"/>
                    <a:pt x="0" y="1654315"/>
                    <a:pt x="0" y="1507252"/>
                  </a:cubicBezTo>
                  <a:lnTo>
                    <a:pt x="4052" y="1487156"/>
                  </a:lnTo>
                  <a:lnTo>
                    <a:pt x="0" y="1487156"/>
                  </a:lnTo>
                  <a:lnTo>
                    <a:pt x="9272" y="1461265"/>
                  </a:lnTo>
                  <a:lnTo>
                    <a:pt x="10820" y="1453587"/>
                  </a:lnTo>
                  <a:lnTo>
                    <a:pt x="13659" y="1449014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232" name="矩形 14">
              <a:extLst>
                <a:ext uri="{FF2B5EF4-FFF2-40B4-BE49-F238E27FC236}">
                  <a16:creationId xmlns:a16="http://schemas.microsoft.com/office/drawing/2014/main" id="{F3EDD15E-7EAA-43D1-9B22-C13BD32DA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8557" y="3533351"/>
              <a:ext cx="9060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圆锥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0E16E6BC-BC7F-4D1A-B76A-DB1A505E4FE6}"/>
              </a:ext>
            </a:extLst>
          </p:cNvPr>
          <p:cNvSpPr/>
          <p:nvPr/>
        </p:nvSpPr>
        <p:spPr>
          <a:xfrm>
            <a:off x="1077913" y="4240213"/>
            <a:ext cx="71739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66FF"/>
                </a:solidFill>
                <a:latin typeface="+mj-lt"/>
              </a:rPr>
              <a:t>如果把这些立体图形分两类，你打算怎样分</a:t>
            </a:r>
            <a:r>
              <a:rPr lang="en-US" altLang="zh-CN" sz="2800" b="1" dirty="0">
                <a:solidFill>
                  <a:srgbClr val="0066FF"/>
                </a:solidFill>
                <a:latin typeface="+mj-lt"/>
              </a:rPr>
              <a:t>?</a:t>
            </a:r>
            <a:endParaRPr lang="zh-CN" altLang="en-US" sz="2800" b="1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E13AB10A-06F2-469A-AD69-6EB3914D4936}"/>
              </a:ext>
            </a:extLst>
          </p:cNvPr>
          <p:cNvSpPr>
            <a:spLocks/>
          </p:cNvSpPr>
          <p:nvPr/>
        </p:nvSpPr>
        <p:spPr bwMode="auto">
          <a:xfrm>
            <a:off x="2349500" y="2306638"/>
            <a:ext cx="1389063" cy="350837"/>
          </a:xfrm>
          <a:custGeom>
            <a:avLst/>
            <a:gdLst>
              <a:gd name="T0" fmla="*/ 0 w 1386673"/>
              <a:gd name="T1" fmla="*/ 270 h 413100"/>
              <a:gd name="T2" fmla="*/ 1689852 w 1386673"/>
              <a:gd name="T3" fmla="*/ 1 h 413100"/>
              <a:gd name="T4" fmla="*/ 3570492 w 1386673"/>
              <a:gd name="T5" fmla="*/ 184 h 413100"/>
              <a:gd name="T6" fmla="*/ 3570492 w 1386673"/>
              <a:gd name="T7" fmla="*/ 184 h 413100"/>
              <a:gd name="T8" fmla="*/ 3761282 w 1386673"/>
              <a:gd name="T9" fmla="*/ 211 h 413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6673" h="413100">
                <a:moveTo>
                  <a:pt x="0" y="413100"/>
                </a:moveTo>
                <a:cubicBezTo>
                  <a:pt x="201804" y="217994"/>
                  <a:pt x="403609" y="22889"/>
                  <a:pt x="622998" y="1118"/>
                </a:cubicBezTo>
                <a:cubicBezTo>
                  <a:pt x="842387" y="-20653"/>
                  <a:pt x="1316334" y="282472"/>
                  <a:pt x="1316334" y="282472"/>
                </a:cubicBezTo>
                <a:lnTo>
                  <a:pt x="1386673" y="322665"/>
                </a:lnTo>
              </a:path>
            </a:pathLst>
          </a:cu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90C2D22-A4C5-46EB-A6E5-4B7D90B96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1811338"/>
            <a:ext cx="1627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都是平面</a:t>
            </a: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CFC99BB7-7B5E-44F9-B7CA-9DFBA104A767}"/>
              </a:ext>
            </a:extLst>
          </p:cNvPr>
          <p:cNvSpPr>
            <a:spLocks/>
          </p:cNvSpPr>
          <p:nvPr/>
        </p:nvSpPr>
        <p:spPr bwMode="auto">
          <a:xfrm>
            <a:off x="6048375" y="1811338"/>
            <a:ext cx="1549400" cy="458787"/>
          </a:xfrm>
          <a:custGeom>
            <a:avLst/>
            <a:gdLst>
              <a:gd name="T0" fmla="*/ 0 w 1386673"/>
              <a:gd name="T1" fmla="*/ 602 h 413100"/>
              <a:gd name="T2" fmla="*/ 2344372 w 1386673"/>
              <a:gd name="T3" fmla="*/ 1 h 413100"/>
              <a:gd name="T4" fmla="*/ 4953430 w 1386673"/>
              <a:gd name="T5" fmla="*/ 412 h 413100"/>
              <a:gd name="T6" fmla="*/ 4953430 w 1386673"/>
              <a:gd name="T7" fmla="*/ 412 h 413100"/>
              <a:gd name="T8" fmla="*/ 5218117 w 1386673"/>
              <a:gd name="T9" fmla="*/ 470 h 413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6673" h="413100">
                <a:moveTo>
                  <a:pt x="0" y="413100"/>
                </a:moveTo>
                <a:cubicBezTo>
                  <a:pt x="201804" y="217994"/>
                  <a:pt x="403609" y="22889"/>
                  <a:pt x="622998" y="1118"/>
                </a:cubicBezTo>
                <a:cubicBezTo>
                  <a:pt x="842387" y="-20653"/>
                  <a:pt x="1316334" y="282472"/>
                  <a:pt x="1316334" y="282472"/>
                </a:cubicBezTo>
                <a:lnTo>
                  <a:pt x="1386673" y="322665"/>
                </a:lnTo>
              </a:path>
            </a:pathLst>
          </a:cu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77CCE67-4F39-42FD-8459-3CCFBEA89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8" y="1289050"/>
            <a:ext cx="1627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都有曲面</a:t>
            </a:r>
          </a:p>
        </p:txBody>
      </p:sp>
      <p:grpSp>
        <p:nvGrpSpPr>
          <p:cNvPr id="9228" name="组合 15">
            <a:extLst>
              <a:ext uri="{FF2B5EF4-FFF2-40B4-BE49-F238E27FC236}">
                <a16:creationId xmlns:a16="http://schemas.microsoft.com/office/drawing/2014/main" id="{A8B2594B-FA29-45AA-BB92-9EC7C9F1B2F5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542925"/>
            <a:ext cx="1925638" cy="584200"/>
            <a:chOff x="399391" y="542926"/>
            <a:chExt cx="1925783" cy="584201"/>
          </a:xfrm>
        </p:grpSpPr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id="{179F7869-CD50-4B3F-8F7E-3FD8EF4A7248}"/>
                </a:ext>
              </a:extLst>
            </p:cNvPr>
            <p:cNvSpPr/>
            <p:nvPr/>
          </p:nvSpPr>
          <p:spPr bwMode="auto">
            <a:xfrm>
              <a:off x="399391" y="571501"/>
              <a:ext cx="1925783" cy="523876"/>
            </a:xfrm>
            <a:prstGeom prst="roundRect">
              <a:avLst/>
            </a:prstGeom>
            <a:solidFill>
              <a:srgbClr val="CBE8FA"/>
            </a:solidFill>
            <a:ln w="19050">
              <a:noFill/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6CE84CEE-4CA5-4EF2-8992-97D94E3E4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91" y="542926"/>
              <a:ext cx="1925782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复习导入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5">
            <a:extLst>
              <a:ext uri="{FF2B5EF4-FFF2-40B4-BE49-F238E27FC236}">
                <a16:creationId xmlns:a16="http://schemas.microsoft.com/office/drawing/2014/main" id="{6D356EA1-0513-4451-A1E2-E103271F80E0}"/>
              </a:ext>
            </a:extLst>
          </p:cNvPr>
          <p:cNvSpPr/>
          <p:nvPr/>
        </p:nvSpPr>
        <p:spPr>
          <a:xfrm>
            <a:off x="346075" y="549275"/>
            <a:ext cx="2373313" cy="577850"/>
          </a:xfrm>
          <a:prstGeom prst="roundRect">
            <a:avLst/>
          </a:prstGeom>
          <a:solidFill>
            <a:srgbClr val="01A0E9"/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软雅黑" panose="020B0503020204020204" charset="-122"/>
                <a:sym typeface="+mn-ea"/>
              </a:rPr>
              <a:t>圆柱特征</a:t>
            </a:r>
          </a:p>
        </p:txBody>
      </p:sp>
      <p:pic>
        <p:nvPicPr>
          <p:cNvPr id="21507" name="Picture 25" descr="6-19-Y">
            <a:extLst>
              <a:ext uri="{FF2B5EF4-FFF2-40B4-BE49-F238E27FC236}">
                <a16:creationId xmlns:a16="http://schemas.microsoft.com/office/drawing/2014/main" id="{8A2E6CE5-68AB-453B-B6A8-32453D414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5" r="20695"/>
          <a:stretch>
            <a:fillRect/>
          </a:stretch>
        </p:blipFill>
        <p:spPr bwMode="auto">
          <a:xfrm>
            <a:off x="6970713" y="1624013"/>
            <a:ext cx="182086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A384645-E7C0-4E8B-AF5D-87E741477C5F}"/>
              </a:ext>
            </a:extLst>
          </p:cNvPr>
          <p:cNvGrpSpPr>
            <a:grpSpLocks/>
          </p:cNvGrpSpPr>
          <p:nvPr/>
        </p:nvGrpSpPr>
        <p:grpSpPr bwMode="auto">
          <a:xfrm>
            <a:off x="352425" y="1282700"/>
            <a:ext cx="6148388" cy="919163"/>
            <a:chOff x="1023472" y="1120475"/>
            <a:chExt cx="6149592" cy="919337"/>
          </a:xfrm>
        </p:grpSpPr>
        <p:grpSp>
          <p:nvGrpSpPr>
            <p:cNvPr id="21519" name="组合 4">
              <a:extLst>
                <a:ext uri="{FF2B5EF4-FFF2-40B4-BE49-F238E27FC236}">
                  <a16:creationId xmlns:a16="http://schemas.microsoft.com/office/drawing/2014/main" id="{A4D004FA-BB69-4112-96DD-250CCC94DF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472" y="1120475"/>
              <a:ext cx="6149592" cy="919337"/>
              <a:chOff x="1060305" y="1291296"/>
              <a:chExt cx="6149592" cy="919337"/>
            </a:xfrm>
          </p:grpSpPr>
          <p:sp>
            <p:nvSpPr>
              <p:cNvPr id="7" name="TextBox 16">
                <a:extLst>
                  <a:ext uri="{FF2B5EF4-FFF2-40B4-BE49-F238E27FC236}">
                    <a16:creationId xmlns:a16="http://schemas.microsoft.com/office/drawing/2014/main" id="{3504D3F6-295D-491F-91DF-7503CC4ABCB7}"/>
                  </a:ext>
                </a:extLst>
              </p:cNvPr>
              <p:cNvSpPr/>
              <p:nvPr/>
            </p:nvSpPr>
            <p:spPr>
              <a:xfrm>
                <a:off x="1373104" y="1291296"/>
                <a:ext cx="5836793" cy="919337"/>
              </a:xfrm>
              <a:prstGeom prst="roundRect">
                <a:avLst>
                  <a:gd name="adj" fmla="val 817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b="1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89720923-B567-4BEA-B0F5-55EA3FE6CD5E}"/>
                  </a:ext>
                </a:extLst>
              </p:cNvPr>
              <p:cNvSpPr/>
              <p:nvPr/>
            </p:nvSpPr>
            <p:spPr>
              <a:xfrm>
                <a:off x="1060305" y="1431022"/>
                <a:ext cx="625597" cy="625593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x-none" sz="2800" b="1" dirty="0">
                    <a:solidFill>
                      <a:schemeClr val="bg1"/>
                    </a:solidFill>
                    <a:ea typeface="Arial Unicode MS" panose="020B0604020202020204" pitchFamily="34" charset="-122"/>
                    <a:sym typeface="Arial Unicode MS" panose="020B0604020202020204" pitchFamily="34" charset="-122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ea typeface="Arial Unicode MS" panose="020B0604020202020204" pitchFamily="34" charset="-122"/>
                  <a:sym typeface="Arial Unicode MS" panose="020B0604020202020204" pitchFamily="34" charset="-122"/>
                </a:endParaRPr>
              </a:p>
            </p:txBody>
          </p:sp>
        </p:grpSp>
        <p:sp>
          <p:nvSpPr>
            <p:cNvPr id="21520" name="矩形 5">
              <a:extLst>
                <a:ext uri="{FF2B5EF4-FFF2-40B4-BE49-F238E27FC236}">
                  <a16:creationId xmlns:a16="http://schemas.microsoft.com/office/drawing/2014/main" id="{DC6F479E-A6BE-4970-ADFD-FE48D0B7F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059" y="1258970"/>
              <a:ext cx="5295402" cy="5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有两个底面，是相同的两个圆。</a:t>
              </a: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4885440-C62B-454D-98A8-ABE927156E85}"/>
              </a:ext>
            </a:extLst>
          </p:cNvPr>
          <p:cNvGrpSpPr>
            <a:grpSpLocks/>
          </p:cNvGrpSpPr>
          <p:nvPr/>
        </p:nvGrpSpPr>
        <p:grpSpPr bwMode="auto">
          <a:xfrm>
            <a:off x="346075" y="2227263"/>
            <a:ext cx="6154738" cy="1473200"/>
            <a:chOff x="1017365" y="1091706"/>
            <a:chExt cx="6155699" cy="1473710"/>
          </a:xfrm>
        </p:grpSpPr>
        <p:grpSp>
          <p:nvGrpSpPr>
            <p:cNvPr id="21515" name="组合 9">
              <a:extLst>
                <a:ext uri="{FF2B5EF4-FFF2-40B4-BE49-F238E27FC236}">
                  <a16:creationId xmlns:a16="http://schemas.microsoft.com/office/drawing/2014/main" id="{ECDBD5DD-3598-4792-A533-0CD8AE885C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365" y="1120278"/>
              <a:ext cx="6155699" cy="1445138"/>
              <a:chOff x="1054198" y="1291099"/>
              <a:chExt cx="6155699" cy="1445138"/>
            </a:xfrm>
          </p:grpSpPr>
          <p:sp>
            <p:nvSpPr>
              <p:cNvPr id="12" name="TextBox 16">
                <a:extLst>
                  <a:ext uri="{FF2B5EF4-FFF2-40B4-BE49-F238E27FC236}">
                    <a16:creationId xmlns:a16="http://schemas.microsoft.com/office/drawing/2014/main" id="{89A6F632-B436-46EE-936B-609201C1B819}"/>
                  </a:ext>
                </a:extLst>
              </p:cNvPr>
              <p:cNvSpPr/>
              <p:nvPr/>
            </p:nvSpPr>
            <p:spPr>
              <a:xfrm>
                <a:off x="1373336" y="1291112"/>
                <a:ext cx="5836561" cy="1445125"/>
              </a:xfrm>
              <a:prstGeom prst="roundRect">
                <a:avLst>
                  <a:gd name="adj" fmla="val 817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b="1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FE4C1D73-7DCE-4F7D-A7C4-C102F7FB3EEC}"/>
                  </a:ext>
                </a:extLst>
              </p:cNvPr>
              <p:cNvSpPr/>
              <p:nvPr/>
            </p:nvSpPr>
            <p:spPr>
              <a:xfrm>
                <a:off x="1054198" y="1670655"/>
                <a:ext cx="625573" cy="624104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x-none" sz="2800" b="1" dirty="0">
                    <a:solidFill>
                      <a:schemeClr val="bg1"/>
                    </a:solidFill>
                    <a:ea typeface="Arial Unicode MS" panose="020B0604020202020204" pitchFamily="34" charset="-122"/>
                    <a:sym typeface="Arial Unicode MS" panose="020B0604020202020204" pitchFamily="34" charset="-122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ea typeface="Arial Unicode MS" panose="020B0604020202020204" pitchFamily="34" charset="-122"/>
                  <a:sym typeface="Arial Unicode MS" panose="020B0604020202020204" pitchFamily="34" charset="-122"/>
                </a:endParaRPr>
              </a:p>
            </p:txBody>
          </p:sp>
        </p:grpSp>
        <p:sp>
          <p:nvSpPr>
            <p:cNvPr id="21516" name="矩形 10">
              <a:extLst>
                <a:ext uri="{FF2B5EF4-FFF2-40B4-BE49-F238E27FC236}">
                  <a16:creationId xmlns:a16="http://schemas.microsoft.com/office/drawing/2014/main" id="{861BBD3D-CB43-49A4-A76A-AB3D6919A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060" y="1091706"/>
              <a:ext cx="5569003" cy="1384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有一个侧面，是个曲面，沿高展开一般是个长方形（当底面周长和高相等时是正方形）。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765B0D7-3EBA-41DB-9B58-E3796CB6D6CB}"/>
              </a:ext>
            </a:extLst>
          </p:cNvPr>
          <p:cNvGrpSpPr>
            <a:grpSpLocks/>
          </p:cNvGrpSpPr>
          <p:nvPr/>
        </p:nvGrpSpPr>
        <p:grpSpPr bwMode="auto">
          <a:xfrm>
            <a:off x="352425" y="3767138"/>
            <a:ext cx="6188075" cy="919162"/>
            <a:chOff x="984570" y="1120475"/>
            <a:chExt cx="6188494" cy="919337"/>
          </a:xfrm>
        </p:grpSpPr>
        <p:grpSp>
          <p:nvGrpSpPr>
            <p:cNvPr id="21511" name="组合 14">
              <a:extLst>
                <a:ext uri="{FF2B5EF4-FFF2-40B4-BE49-F238E27FC236}">
                  <a16:creationId xmlns:a16="http://schemas.microsoft.com/office/drawing/2014/main" id="{96BC2B2E-ECCF-4EA7-8127-5001E7C59C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4570" y="1120475"/>
              <a:ext cx="6188494" cy="919337"/>
              <a:chOff x="1021403" y="1291296"/>
              <a:chExt cx="6188494" cy="91933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AA1283-B25B-4A86-99F4-8E29358C8DD8}"/>
                  </a:ext>
                </a:extLst>
              </p:cNvPr>
              <p:cNvSpPr/>
              <p:nvPr/>
            </p:nvSpPr>
            <p:spPr>
              <a:xfrm>
                <a:off x="1334162" y="1291296"/>
                <a:ext cx="5875735" cy="919337"/>
              </a:xfrm>
              <a:prstGeom prst="roundRect">
                <a:avLst>
                  <a:gd name="adj" fmla="val 817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b="1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653F5358-D8C2-4B45-AB53-5F1748BFF66B}"/>
                  </a:ext>
                </a:extLst>
              </p:cNvPr>
              <p:cNvSpPr/>
              <p:nvPr/>
            </p:nvSpPr>
            <p:spPr>
              <a:xfrm>
                <a:off x="1021403" y="1429434"/>
                <a:ext cx="625517" cy="625594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x-none" sz="2800" b="1" dirty="0">
                    <a:solidFill>
                      <a:schemeClr val="bg1"/>
                    </a:solidFill>
                    <a:ea typeface="Arial Unicode MS" panose="020B0604020202020204" pitchFamily="34" charset="-122"/>
                    <a:sym typeface="Arial Unicode MS" panose="020B0604020202020204" pitchFamily="34" charset="-122"/>
                  </a:rPr>
                  <a:t>3</a:t>
                </a:r>
                <a:endParaRPr lang="zh-CN" altLang="en-US" sz="2800" b="1" dirty="0">
                  <a:solidFill>
                    <a:schemeClr val="bg1"/>
                  </a:solidFill>
                  <a:ea typeface="Arial Unicode MS" panose="020B0604020202020204" pitchFamily="34" charset="-122"/>
                  <a:sym typeface="Arial Unicode MS" panose="020B0604020202020204" pitchFamily="34" charset="-122"/>
                </a:endParaRPr>
              </a:p>
            </p:txBody>
          </p:sp>
        </p:grpSp>
        <p:sp>
          <p:nvSpPr>
            <p:cNvPr id="21512" name="矩形 15">
              <a:extLst>
                <a:ext uri="{FF2B5EF4-FFF2-40B4-BE49-F238E27FC236}">
                  <a16:creationId xmlns:a16="http://schemas.microsoft.com/office/drawing/2014/main" id="{6871AD66-00BC-4C77-9695-F68F5EE29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060" y="1258970"/>
              <a:ext cx="5569004" cy="5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有无数条高，每条高长度都相等。</a:t>
              </a: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5">
            <a:extLst>
              <a:ext uri="{FF2B5EF4-FFF2-40B4-BE49-F238E27FC236}">
                <a16:creationId xmlns:a16="http://schemas.microsoft.com/office/drawing/2014/main" id="{F6349CBB-2607-423B-B095-85F6EDF5405D}"/>
              </a:ext>
            </a:extLst>
          </p:cNvPr>
          <p:cNvSpPr/>
          <p:nvPr/>
        </p:nvSpPr>
        <p:spPr>
          <a:xfrm>
            <a:off x="374650" y="584200"/>
            <a:ext cx="2373313" cy="577850"/>
          </a:xfrm>
          <a:prstGeom prst="roundRect">
            <a:avLst/>
          </a:prstGeom>
          <a:solidFill>
            <a:srgbClr val="01A0E9"/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软雅黑" panose="020B0503020204020204" charset="-122"/>
                <a:sym typeface="+mn-ea"/>
              </a:rPr>
              <a:t>圆锥特征</a:t>
            </a:r>
          </a:p>
        </p:txBody>
      </p:sp>
      <p:pic>
        <p:nvPicPr>
          <p:cNvPr id="22531" name="Picture 25" descr="6-19-Y">
            <a:extLst>
              <a:ext uri="{FF2B5EF4-FFF2-40B4-BE49-F238E27FC236}">
                <a16:creationId xmlns:a16="http://schemas.microsoft.com/office/drawing/2014/main" id="{A081E779-FC80-4FF2-99DC-B6088DA62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8"/>
          <a:stretch>
            <a:fillRect/>
          </a:stretch>
        </p:blipFill>
        <p:spPr bwMode="auto">
          <a:xfrm>
            <a:off x="7296150" y="1476375"/>
            <a:ext cx="163036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261852F7-3260-48E9-8B38-85D8EE02ED03}"/>
              </a:ext>
            </a:extLst>
          </p:cNvPr>
          <p:cNvGrpSpPr>
            <a:grpSpLocks/>
          </p:cNvGrpSpPr>
          <p:nvPr/>
        </p:nvGrpSpPr>
        <p:grpSpPr bwMode="auto">
          <a:xfrm>
            <a:off x="349250" y="1381125"/>
            <a:ext cx="6946900" cy="919163"/>
            <a:chOff x="1023472" y="1120475"/>
            <a:chExt cx="6947816" cy="919337"/>
          </a:xfrm>
        </p:grpSpPr>
        <p:grpSp>
          <p:nvGrpSpPr>
            <p:cNvPr id="22548" name="组合 4">
              <a:extLst>
                <a:ext uri="{FF2B5EF4-FFF2-40B4-BE49-F238E27FC236}">
                  <a16:creationId xmlns:a16="http://schemas.microsoft.com/office/drawing/2014/main" id="{6D6CB587-9C91-4B1B-B5C3-731D35ABE5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472" y="1120475"/>
              <a:ext cx="6947816" cy="919337"/>
              <a:chOff x="1060305" y="1291296"/>
              <a:chExt cx="6947816" cy="919337"/>
            </a:xfrm>
          </p:grpSpPr>
          <p:sp>
            <p:nvSpPr>
              <p:cNvPr id="7" name="TextBox 16">
                <a:extLst>
                  <a:ext uri="{FF2B5EF4-FFF2-40B4-BE49-F238E27FC236}">
                    <a16:creationId xmlns:a16="http://schemas.microsoft.com/office/drawing/2014/main" id="{B60D22D6-B1B1-49FD-A457-ABF12FBA6D8C}"/>
                  </a:ext>
                </a:extLst>
              </p:cNvPr>
              <p:cNvSpPr/>
              <p:nvPr/>
            </p:nvSpPr>
            <p:spPr>
              <a:xfrm>
                <a:off x="1373084" y="1291296"/>
                <a:ext cx="6635037" cy="919337"/>
              </a:xfrm>
              <a:prstGeom prst="roundRect">
                <a:avLst>
                  <a:gd name="adj" fmla="val 817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b="1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9BB844D3-EC3A-4E1C-A2CE-A063CA8CB295}"/>
                  </a:ext>
                </a:extLst>
              </p:cNvPr>
              <p:cNvSpPr/>
              <p:nvPr/>
            </p:nvSpPr>
            <p:spPr>
              <a:xfrm>
                <a:off x="1060305" y="1431022"/>
                <a:ext cx="625557" cy="625593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x-none" sz="2800" b="1" dirty="0">
                    <a:solidFill>
                      <a:schemeClr val="bg1"/>
                    </a:solidFill>
                    <a:ea typeface="Arial Unicode MS" panose="020B0604020202020204" pitchFamily="34" charset="-122"/>
                    <a:sym typeface="Arial Unicode MS" panose="020B0604020202020204" pitchFamily="34" charset="-122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ea typeface="Arial Unicode MS" panose="020B0604020202020204" pitchFamily="34" charset="-122"/>
                  <a:sym typeface="Arial Unicode MS" panose="020B0604020202020204" pitchFamily="34" charset="-122"/>
                </a:endParaRPr>
              </a:p>
            </p:txBody>
          </p:sp>
        </p:grpSp>
        <p:sp>
          <p:nvSpPr>
            <p:cNvPr id="22549" name="矩形 5">
              <a:extLst>
                <a:ext uri="{FF2B5EF4-FFF2-40B4-BE49-F238E27FC236}">
                  <a16:creationId xmlns:a16="http://schemas.microsoft.com/office/drawing/2014/main" id="{65EC1FCD-27A3-4F9C-B3C1-CCC95D1EB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060" y="1258970"/>
              <a:ext cx="5183947" cy="5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有一个底面，是个圆形。</a:t>
              </a: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9C21831-3AAA-471C-889F-20ADC9D951DA}"/>
              </a:ext>
            </a:extLst>
          </p:cNvPr>
          <p:cNvGrpSpPr>
            <a:grpSpLocks/>
          </p:cNvGrpSpPr>
          <p:nvPr/>
        </p:nvGrpSpPr>
        <p:grpSpPr bwMode="auto">
          <a:xfrm>
            <a:off x="349250" y="2389188"/>
            <a:ext cx="7215188" cy="919162"/>
            <a:chOff x="1023472" y="1120475"/>
            <a:chExt cx="7215668" cy="919337"/>
          </a:xfrm>
        </p:grpSpPr>
        <p:grpSp>
          <p:nvGrpSpPr>
            <p:cNvPr id="22544" name="组合 9">
              <a:extLst>
                <a:ext uri="{FF2B5EF4-FFF2-40B4-BE49-F238E27FC236}">
                  <a16:creationId xmlns:a16="http://schemas.microsoft.com/office/drawing/2014/main" id="{208204CC-B87E-461D-A966-F70D672874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472" y="1120475"/>
              <a:ext cx="6947816" cy="919337"/>
              <a:chOff x="1060305" y="1291296"/>
              <a:chExt cx="6947816" cy="919337"/>
            </a:xfrm>
          </p:grpSpPr>
          <p:sp>
            <p:nvSpPr>
              <p:cNvPr id="12" name="TextBox 16">
                <a:extLst>
                  <a:ext uri="{FF2B5EF4-FFF2-40B4-BE49-F238E27FC236}">
                    <a16:creationId xmlns:a16="http://schemas.microsoft.com/office/drawing/2014/main" id="{D12C3F2D-5707-425C-ADF8-9C5E227FA82B}"/>
                  </a:ext>
                </a:extLst>
              </p:cNvPr>
              <p:cNvSpPr/>
              <p:nvPr/>
            </p:nvSpPr>
            <p:spPr>
              <a:xfrm>
                <a:off x="1373064" y="1291296"/>
                <a:ext cx="6634603" cy="919337"/>
              </a:xfrm>
              <a:prstGeom prst="roundRect">
                <a:avLst>
                  <a:gd name="adj" fmla="val 817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b="1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995A11B1-FD76-49B3-8BF8-ED73EE80ED01}"/>
                  </a:ext>
                </a:extLst>
              </p:cNvPr>
              <p:cNvSpPr/>
              <p:nvPr/>
            </p:nvSpPr>
            <p:spPr>
              <a:xfrm>
                <a:off x="1060305" y="1431023"/>
                <a:ext cx="625517" cy="625594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x-none" sz="2800" b="1" dirty="0">
                    <a:solidFill>
                      <a:schemeClr val="bg1"/>
                    </a:solidFill>
                    <a:ea typeface="Arial Unicode MS" panose="020B0604020202020204" pitchFamily="34" charset="-122"/>
                    <a:sym typeface="Arial Unicode MS" panose="020B0604020202020204" pitchFamily="34" charset="-122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ea typeface="Arial Unicode MS" panose="020B0604020202020204" pitchFamily="34" charset="-122"/>
                  <a:sym typeface="Arial Unicode MS" panose="020B0604020202020204" pitchFamily="34" charset="-122"/>
                </a:endParaRPr>
              </a:p>
            </p:txBody>
          </p:sp>
        </p:grpSp>
        <p:sp>
          <p:nvSpPr>
            <p:cNvPr id="22545" name="矩形 10">
              <a:extLst>
                <a:ext uri="{FF2B5EF4-FFF2-40B4-BE49-F238E27FC236}">
                  <a16:creationId xmlns:a16="http://schemas.microsoft.com/office/drawing/2014/main" id="{2524A8E4-53DF-4816-A1EC-1863701D0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060" y="1258970"/>
              <a:ext cx="6635080" cy="5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有一个侧面，是个曲面，展开是个扇形。</a:t>
              </a: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388374A-61C2-48FC-B9D2-F3C9E0358F73}"/>
              </a:ext>
            </a:extLst>
          </p:cNvPr>
          <p:cNvGrpSpPr>
            <a:grpSpLocks/>
          </p:cNvGrpSpPr>
          <p:nvPr/>
        </p:nvGrpSpPr>
        <p:grpSpPr bwMode="auto">
          <a:xfrm>
            <a:off x="371475" y="3406775"/>
            <a:ext cx="7215188" cy="919163"/>
            <a:chOff x="1023472" y="1120475"/>
            <a:chExt cx="7215668" cy="919337"/>
          </a:xfrm>
        </p:grpSpPr>
        <p:grpSp>
          <p:nvGrpSpPr>
            <p:cNvPr id="22540" name="组合 14">
              <a:extLst>
                <a:ext uri="{FF2B5EF4-FFF2-40B4-BE49-F238E27FC236}">
                  <a16:creationId xmlns:a16="http://schemas.microsoft.com/office/drawing/2014/main" id="{43CEE2F2-3BA3-4DE9-BA0A-F04F1D5C2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472" y="1120475"/>
              <a:ext cx="2783394" cy="919337"/>
              <a:chOff x="1060305" y="1291296"/>
              <a:chExt cx="2783394" cy="91933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97A251-F4F8-438C-983C-B3A1FB913F5B}"/>
                  </a:ext>
                </a:extLst>
              </p:cNvPr>
              <p:cNvSpPr/>
              <p:nvPr/>
            </p:nvSpPr>
            <p:spPr>
              <a:xfrm>
                <a:off x="1373064" y="1291296"/>
                <a:ext cx="2470314" cy="919337"/>
              </a:xfrm>
              <a:prstGeom prst="roundRect">
                <a:avLst>
                  <a:gd name="adj" fmla="val 817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b="1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3C7AEE1E-FE80-48BA-A270-0B782B0404BB}"/>
                  </a:ext>
                </a:extLst>
              </p:cNvPr>
              <p:cNvSpPr/>
              <p:nvPr/>
            </p:nvSpPr>
            <p:spPr>
              <a:xfrm>
                <a:off x="1060305" y="1431022"/>
                <a:ext cx="625517" cy="625593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x-none" sz="2800" b="1" dirty="0">
                    <a:solidFill>
                      <a:schemeClr val="bg1"/>
                    </a:solidFill>
                    <a:ea typeface="Arial Unicode MS" panose="020B0604020202020204" pitchFamily="34" charset="-122"/>
                    <a:sym typeface="Arial Unicode MS" panose="020B0604020202020204" pitchFamily="34" charset="-122"/>
                  </a:rPr>
                  <a:t>3</a:t>
                </a:r>
                <a:endParaRPr lang="zh-CN" altLang="en-US" sz="2800" b="1" dirty="0">
                  <a:solidFill>
                    <a:schemeClr val="bg1"/>
                  </a:solidFill>
                  <a:ea typeface="Arial Unicode MS" panose="020B0604020202020204" pitchFamily="34" charset="-122"/>
                  <a:sym typeface="Arial Unicode MS" panose="020B0604020202020204" pitchFamily="34" charset="-122"/>
                </a:endParaRPr>
              </a:p>
            </p:txBody>
          </p:sp>
        </p:grpSp>
        <p:sp>
          <p:nvSpPr>
            <p:cNvPr id="22541" name="矩形 15">
              <a:extLst>
                <a:ext uri="{FF2B5EF4-FFF2-40B4-BE49-F238E27FC236}">
                  <a16:creationId xmlns:a16="http://schemas.microsoft.com/office/drawing/2014/main" id="{D0B7CC72-C7F1-450C-97B4-ADDFAC9CB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060" y="1258970"/>
              <a:ext cx="6635080" cy="5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有一个顶点。</a:t>
              </a: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8074D8E-E97F-46A3-B015-00A505009D97}"/>
              </a:ext>
            </a:extLst>
          </p:cNvPr>
          <p:cNvGrpSpPr>
            <a:grpSpLocks/>
          </p:cNvGrpSpPr>
          <p:nvPr/>
        </p:nvGrpSpPr>
        <p:grpSpPr bwMode="auto">
          <a:xfrm>
            <a:off x="4513263" y="3406775"/>
            <a:ext cx="2782887" cy="919163"/>
            <a:chOff x="1023472" y="1120475"/>
            <a:chExt cx="2783394" cy="919337"/>
          </a:xfrm>
        </p:grpSpPr>
        <p:grpSp>
          <p:nvGrpSpPr>
            <p:cNvPr id="22536" name="组合 19">
              <a:extLst>
                <a:ext uri="{FF2B5EF4-FFF2-40B4-BE49-F238E27FC236}">
                  <a16:creationId xmlns:a16="http://schemas.microsoft.com/office/drawing/2014/main" id="{0B94B3FD-41A1-4E2A-8C6E-D8D01B827D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472" y="1120475"/>
              <a:ext cx="2783394" cy="919337"/>
              <a:chOff x="1060305" y="1291296"/>
              <a:chExt cx="2783394" cy="919337"/>
            </a:xfrm>
          </p:grpSpPr>
          <p:sp>
            <p:nvSpPr>
              <p:cNvPr id="22" name="TextBox 16">
                <a:extLst>
                  <a:ext uri="{FF2B5EF4-FFF2-40B4-BE49-F238E27FC236}">
                    <a16:creationId xmlns:a16="http://schemas.microsoft.com/office/drawing/2014/main" id="{4834E766-7A67-472C-80CD-6CF699A5C453}"/>
                  </a:ext>
                </a:extLst>
              </p:cNvPr>
              <p:cNvSpPr/>
              <p:nvPr/>
            </p:nvSpPr>
            <p:spPr>
              <a:xfrm>
                <a:off x="1373099" y="1291296"/>
                <a:ext cx="2470600" cy="919337"/>
              </a:xfrm>
              <a:prstGeom prst="roundRect">
                <a:avLst>
                  <a:gd name="adj" fmla="val 817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b="1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07EC7B39-F776-46FB-8AE3-3A6BD8827CCA}"/>
                  </a:ext>
                </a:extLst>
              </p:cNvPr>
              <p:cNvSpPr/>
              <p:nvPr/>
            </p:nvSpPr>
            <p:spPr>
              <a:xfrm>
                <a:off x="1060305" y="1431022"/>
                <a:ext cx="625589" cy="625593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x-none" sz="2800" b="1" dirty="0">
                    <a:solidFill>
                      <a:schemeClr val="bg1"/>
                    </a:solidFill>
                    <a:ea typeface="Arial Unicode MS" panose="020B0604020202020204" pitchFamily="34" charset="-122"/>
                    <a:sym typeface="Arial Unicode MS" panose="020B0604020202020204" pitchFamily="34" charset="-122"/>
                  </a:rPr>
                  <a:t>4</a:t>
                </a:r>
                <a:endParaRPr lang="zh-CN" altLang="en-US" sz="2800" b="1" dirty="0">
                  <a:solidFill>
                    <a:schemeClr val="bg1"/>
                  </a:solidFill>
                  <a:ea typeface="Arial Unicode MS" panose="020B0604020202020204" pitchFamily="34" charset="-122"/>
                  <a:sym typeface="Arial Unicode MS" panose="020B0604020202020204" pitchFamily="34" charset="-122"/>
                </a:endParaRPr>
              </a:p>
            </p:txBody>
          </p:sp>
        </p:grpSp>
        <p:sp>
          <p:nvSpPr>
            <p:cNvPr id="22537" name="矩形 20">
              <a:extLst>
                <a:ext uri="{FF2B5EF4-FFF2-40B4-BE49-F238E27FC236}">
                  <a16:creationId xmlns:a16="http://schemas.microsoft.com/office/drawing/2014/main" id="{20A4E262-8564-48B2-B592-5C7042C32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059" y="1258970"/>
              <a:ext cx="2031983" cy="5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有一条高。</a:t>
              </a: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2A6C29-CAF1-4AF9-AEBA-7D3D5EF47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466725"/>
            <a:ext cx="7397750" cy="522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latin typeface="+mj-lt"/>
                <a:ea typeface="+mn-ea"/>
              </a:rPr>
              <a:t>圆柱和圆锥可以各由什么平面图形旋转而成？</a:t>
            </a:r>
          </a:p>
        </p:txBody>
      </p:sp>
      <p:pic>
        <p:nvPicPr>
          <p:cNvPr id="4" name="Picture 17" descr="6B27">
            <a:extLst>
              <a:ext uri="{FF2B5EF4-FFF2-40B4-BE49-F238E27FC236}">
                <a16:creationId xmlns:a16="http://schemas.microsoft.com/office/drawing/2014/main" id="{C5E1C0C2-1928-4749-BF37-BF9EB69D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241425"/>
            <a:ext cx="5207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7">
            <a:extLst>
              <a:ext uri="{FF2B5EF4-FFF2-40B4-BE49-F238E27FC236}">
                <a16:creationId xmlns:a16="http://schemas.microsoft.com/office/drawing/2014/main" id="{1F4FE475-674B-4119-8BA4-FA25AB0DA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1489075"/>
            <a:ext cx="4940300" cy="1093788"/>
          </a:xfrm>
          <a:prstGeom prst="wedgeRoundRectCallout">
            <a:avLst>
              <a:gd name="adj1" fmla="val 60036"/>
              <a:gd name="adj2" fmla="val -1889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rgbClr val="FF5B5B"/>
                </a:solidFill>
                <a:latin typeface="+mn-ea"/>
                <a:ea typeface="+mn-ea"/>
              </a:rPr>
              <a:t>长方形沿一条边旋转，可以得到一个圆柱。</a:t>
            </a:r>
          </a:p>
        </p:txBody>
      </p:sp>
      <p:pic>
        <p:nvPicPr>
          <p:cNvPr id="7" name="Picture 19" descr="6B85">
            <a:extLst>
              <a:ext uri="{FF2B5EF4-FFF2-40B4-BE49-F238E27FC236}">
                <a16:creationId xmlns:a16="http://schemas.microsoft.com/office/drawing/2014/main" id="{C32A311C-702A-4D4C-98B9-657C0541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874963"/>
            <a:ext cx="9588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7">
            <a:extLst>
              <a:ext uri="{FF2B5EF4-FFF2-40B4-BE49-F238E27FC236}">
                <a16:creationId xmlns:a16="http://schemas.microsoft.com/office/drawing/2014/main" id="{7F70CABD-9675-4219-B117-6BF399D17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3235325"/>
            <a:ext cx="4862513" cy="1101725"/>
          </a:xfrm>
          <a:prstGeom prst="wedgeRoundRectCallout">
            <a:avLst>
              <a:gd name="adj1" fmla="val 60194"/>
              <a:gd name="adj2" fmla="val -916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5B5B"/>
                </a:solidFill>
                <a:latin typeface="+mn-ea"/>
                <a:ea typeface="+mn-ea"/>
                <a:cs typeface="Times New Roman" panose="02020603050405020304" pitchFamily="18" charset="0"/>
              </a:rPr>
              <a:t>直角三角形沿其中一条直角边旋转，可以得到一个圆锥。</a:t>
            </a:r>
            <a:endParaRPr lang="zh-CN" altLang="zh-CN" sz="2800" b="1" dirty="0">
              <a:solidFill>
                <a:srgbClr val="FF5B5B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id="{C003B2C0-D7F4-4A11-8C2D-69CC4B59F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3403" y="2956778"/>
            <a:ext cx="1684607" cy="171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25BE4F0-7D2E-A629-24EF-52A1F423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1912" y="1087669"/>
            <a:ext cx="1249524" cy="189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1F6067C-1E2A-45D2-94B0-4CF6D31439B0}"/>
              </a:ext>
            </a:extLst>
          </p:cNvPr>
          <p:cNvGrpSpPr>
            <a:grpSpLocks/>
          </p:cNvGrpSpPr>
          <p:nvPr/>
        </p:nvGrpSpPr>
        <p:grpSpPr bwMode="auto">
          <a:xfrm>
            <a:off x="398463" y="593725"/>
            <a:ext cx="2516187" cy="584200"/>
            <a:chOff x="1087" y="5473"/>
            <a:chExt cx="3964" cy="920"/>
          </a:xfrm>
        </p:grpSpPr>
        <p:sp>
          <p:nvSpPr>
            <p:cNvPr id="24611" name="文本框 29">
              <a:extLst>
                <a:ext uri="{FF2B5EF4-FFF2-40B4-BE49-F238E27FC236}">
                  <a16:creationId xmlns:a16="http://schemas.microsoft.com/office/drawing/2014/main" id="{54BDEE06-87F7-46FF-B55F-D455662BA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0" y="5473"/>
              <a:ext cx="3201" cy="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小结</a:t>
              </a:r>
            </a:p>
          </p:txBody>
        </p:sp>
        <p:sp>
          <p:nvSpPr>
            <p:cNvPr id="24612" name="Freeform 34">
              <a:extLst>
                <a:ext uri="{FF2B5EF4-FFF2-40B4-BE49-F238E27FC236}">
                  <a16:creationId xmlns:a16="http://schemas.microsoft.com/office/drawing/2014/main" id="{33B327D0-EDDF-422E-A63B-E5E8C44743F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087" y="5608"/>
              <a:ext cx="834" cy="690"/>
            </a:xfrm>
            <a:custGeom>
              <a:avLst/>
              <a:gdLst>
                <a:gd name="T0" fmla="*/ 2147483646 w 100"/>
                <a:gd name="T1" fmla="*/ 0 h 110"/>
                <a:gd name="T2" fmla="*/ 2147483646 w 100"/>
                <a:gd name="T3" fmla="*/ 2147483646 h 110"/>
                <a:gd name="T4" fmla="*/ 2147483646 w 100"/>
                <a:gd name="T5" fmla="*/ 2147483646 h 110"/>
                <a:gd name="T6" fmla="*/ 2147483646 w 100"/>
                <a:gd name="T7" fmla="*/ 2147483646 h 110"/>
                <a:gd name="T8" fmla="*/ 2147483646 w 100"/>
                <a:gd name="T9" fmla="*/ 2147483646 h 110"/>
                <a:gd name="T10" fmla="*/ 2147483646 w 100"/>
                <a:gd name="T11" fmla="*/ 2147483646 h 110"/>
                <a:gd name="T12" fmla="*/ 2147483646 w 100"/>
                <a:gd name="T13" fmla="*/ 2147483646 h 110"/>
                <a:gd name="T14" fmla="*/ 2147483646 w 100"/>
                <a:gd name="T15" fmla="*/ 2147483646 h 110"/>
                <a:gd name="T16" fmla="*/ 2147483646 w 100"/>
                <a:gd name="T17" fmla="*/ 2147483646 h 110"/>
                <a:gd name="T18" fmla="*/ 2147483646 w 100"/>
                <a:gd name="T19" fmla="*/ 2147483646 h 110"/>
                <a:gd name="T20" fmla="*/ 2147483646 w 100"/>
                <a:gd name="T21" fmla="*/ 2147483646 h 110"/>
                <a:gd name="T22" fmla="*/ 2147483646 w 100"/>
                <a:gd name="T23" fmla="*/ 2147483646 h 110"/>
                <a:gd name="T24" fmla="*/ 2147483646 w 100"/>
                <a:gd name="T25" fmla="*/ 2147483646 h 110"/>
                <a:gd name="T26" fmla="*/ 2147483646 w 100"/>
                <a:gd name="T27" fmla="*/ 2147483646 h 110"/>
                <a:gd name="T28" fmla="*/ 0 w 100"/>
                <a:gd name="T29" fmla="*/ 2147483646 h 110"/>
                <a:gd name="T30" fmla="*/ 2147483646 w 100"/>
                <a:gd name="T31" fmla="*/ 2147483646 h 110"/>
                <a:gd name="T32" fmla="*/ 2147483646 w 100"/>
                <a:gd name="T33" fmla="*/ 0 h 110"/>
                <a:gd name="T34" fmla="*/ 2147483646 w 100"/>
                <a:gd name="T35" fmla="*/ 2147483646 h 110"/>
                <a:gd name="T36" fmla="*/ 2147483646 w 100"/>
                <a:gd name="T37" fmla="*/ 2147483646 h 110"/>
                <a:gd name="T38" fmla="*/ 2147483646 w 100"/>
                <a:gd name="T39" fmla="*/ 2147483646 h 110"/>
                <a:gd name="T40" fmla="*/ 2147483646 w 100"/>
                <a:gd name="T41" fmla="*/ 2147483646 h 110"/>
                <a:gd name="T42" fmla="*/ 2147483646 w 100"/>
                <a:gd name="T43" fmla="*/ 2147483646 h 110"/>
                <a:gd name="T44" fmla="*/ 2147483646 w 100"/>
                <a:gd name="T45" fmla="*/ 2147483646 h 110"/>
                <a:gd name="T46" fmla="*/ 2147483646 w 100"/>
                <a:gd name="T47" fmla="*/ 2147483646 h 110"/>
                <a:gd name="T48" fmla="*/ 2147483646 w 100"/>
                <a:gd name="T49" fmla="*/ 2147483646 h 110"/>
                <a:gd name="T50" fmla="*/ 2147483646 w 100"/>
                <a:gd name="T51" fmla="*/ 2147483646 h 110"/>
                <a:gd name="T52" fmla="*/ 2147483646 w 100"/>
                <a:gd name="T53" fmla="*/ 2147483646 h 110"/>
                <a:gd name="T54" fmla="*/ 2147483646 w 100"/>
                <a:gd name="T55" fmla="*/ 2147483646 h 110"/>
                <a:gd name="T56" fmla="*/ 2147483646 w 100"/>
                <a:gd name="T57" fmla="*/ 2147483646 h 110"/>
                <a:gd name="T58" fmla="*/ 2147483646 w 100"/>
                <a:gd name="T59" fmla="*/ 2147483646 h 110"/>
                <a:gd name="T60" fmla="*/ 2147483646 w 100"/>
                <a:gd name="T61" fmla="*/ 2147483646 h 110"/>
                <a:gd name="T62" fmla="*/ 2147483646 w 100"/>
                <a:gd name="T63" fmla="*/ 2147483646 h 110"/>
                <a:gd name="T64" fmla="*/ 2147483646 w 100"/>
                <a:gd name="T65" fmla="*/ 2147483646 h 110"/>
                <a:gd name="T66" fmla="*/ 2147483646 w 100"/>
                <a:gd name="T67" fmla="*/ 2147483646 h 110"/>
                <a:gd name="T68" fmla="*/ 2147483646 w 100"/>
                <a:gd name="T69" fmla="*/ 2147483646 h 110"/>
                <a:gd name="T70" fmla="*/ 2147483646 w 100"/>
                <a:gd name="T71" fmla="*/ 2147483646 h 110"/>
                <a:gd name="T72" fmla="*/ 2147483646 w 100"/>
                <a:gd name="T73" fmla="*/ 2147483646 h 110"/>
                <a:gd name="T74" fmla="*/ 2147483646 w 100"/>
                <a:gd name="T75" fmla="*/ 2147483646 h 110"/>
                <a:gd name="T76" fmla="*/ 2147483646 w 100"/>
                <a:gd name="T77" fmla="*/ 2147483646 h 110"/>
                <a:gd name="T78" fmla="*/ 2147483646 w 100"/>
                <a:gd name="T79" fmla="*/ 2147483646 h 110"/>
                <a:gd name="T80" fmla="*/ 2147483646 w 100"/>
                <a:gd name="T81" fmla="*/ 2147483646 h 110"/>
                <a:gd name="T82" fmla="*/ 2147483646 w 100"/>
                <a:gd name="T83" fmla="*/ 2147483646 h 110"/>
                <a:gd name="T84" fmla="*/ 2147483646 w 100"/>
                <a:gd name="T85" fmla="*/ 2147483646 h 110"/>
                <a:gd name="T86" fmla="*/ 2147483646 w 100"/>
                <a:gd name="T87" fmla="*/ 2147483646 h 110"/>
                <a:gd name="T88" fmla="*/ 2147483646 w 100"/>
                <a:gd name="T89" fmla="*/ 2147483646 h 110"/>
                <a:gd name="T90" fmla="*/ 2147483646 w 100"/>
                <a:gd name="T91" fmla="*/ 2147483646 h 110"/>
                <a:gd name="T92" fmla="*/ 2147483646 w 100"/>
                <a:gd name="T93" fmla="*/ 2147483646 h 110"/>
                <a:gd name="T94" fmla="*/ 2147483646 w 100"/>
                <a:gd name="T95" fmla="*/ 2147483646 h 1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0" h="110">
                  <a:moveTo>
                    <a:pt x="23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8" y="0"/>
                    <a:pt x="71" y="1"/>
                    <a:pt x="74" y="4"/>
                  </a:cubicBezTo>
                  <a:cubicBezTo>
                    <a:pt x="76" y="6"/>
                    <a:pt x="77" y="9"/>
                    <a:pt x="77" y="1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1"/>
                    <a:pt x="68" y="11"/>
                    <a:pt x="67" y="10"/>
                  </a:cubicBezTo>
                  <a:cubicBezTo>
                    <a:pt x="67" y="10"/>
                    <a:pt x="66" y="9"/>
                    <a:pt x="65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8" y="18"/>
                    <a:pt x="28" y="19"/>
                  </a:cubicBezTo>
                  <a:cubicBezTo>
                    <a:pt x="28" y="21"/>
                    <a:pt x="27" y="23"/>
                    <a:pt x="25" y="24"/>
                  </a:cubicBezTo>
                  <a:cubicBezTo>
                    <a:pt x="24" y="25"/>
                    <a:pt x="23" y="26"/>
                    <a:pt x="21" y="26"/>
                  </a:cubicBezTo>
                  <a:cubicBezTo>
                    <a:pt x="20" y="26"/>
                    <a:pt x="19" y="26"/>
                    <a:pt x="18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10" y="86"/>
                    <a:pt x="10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1" y="87"/>
                    <a:pt x="11" y="88"/>
                    <a:pt x="12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9" y="97"/>
                    <a:pt x="6" y="96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" y="91"/>
                    <a:pt x="0" y="88"/>
                    <a:pt x="0" y="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3" y="0"/>
                    <a:pt x="23" y="0"/>
                  </a:cubicBezTo>
                  <a:close/>
                  <a:moveTo>
                    <a:pt x="90" y="45"/>
                  </a:moveTo>
                  <a:cubicBezTo>
                    <a:pt x="90" y="43"/>
                    <a:pt x="90" y="43"/>
                    <a:pt x="90" y="43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62"/>
                    <a:pt x="88" y="70"/>
                    <a:pt x="82" y="77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93" y="73"/>
                    <a:pt x="98" y="63"/>
                    <a:pt x="100" y="53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0" y="45"/>
                    <a:pt x="90" y="45"/>
                    <a:pt x="90" y="45"/>
                  </a:cubicBezTo>
                  <a:close/>
                  <a:moveTo>
                    <a:pt x="74" y="47"/>
                  </a:moveTo>
                  <a:cubicBezTo>
                    <a:pt x="64" y="58"/>
                    <a:pt x="58" y="70"/>
                    <a:pt x="54" y="84"/>
                  </a:cubicBezTo>
                  <a:cubicBezTo>
                    <a:pt x="59" y="86"/>
                    <a:pt x="64" y="89"/>
                    <a:pt x="70" y="92"/>
                  </a:cubicBezTo>
                  <a:cubicBezTo>
                    <a:pt x="78" y="81"/>
                    <a:pt x="85" y="68"/>
                    <a:pt x="90" y="55"/>
                  </a:cubicBezTo>
                  <a:cubicBezTo>
                    <a:pt x="84" y="52"/>
                    <a:pt x="79" y="50"/>
                    <a:pt x="74" y="47"/>
                  </a:cubicBezTo>
                  <a:close/>
                  <a:moveTo>
                    <a:pt x="52" y="87"/>
                  </a:moveTo>
                  <a:cubicBezTo>
                    <a:pt x="50" y="103"/>
                    <a:pt x="50" y="103"/>
                    <a:pt x="50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52" y="87"/>
                    <a:pt x="52" y="87"/>
                    <a:pt x="52" y="87"/>
                  </a:cubicBezTo>
                  <a:close/>
                  <a:moveTo>
                    <a:pt x="18" y="56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18" y="56"/>
                    <a:pt x="18" y="56"/>
                  </a:cubicBezTo>
                  <a:close/>
                  <a:moveTo>
                    <a:pt x="18" y="43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18" y="43"/>
                    <a:pt x="18" y="43"/>
                    <a:pt x="18" y="43"/>
                  </a:cubicBezTo>
                  <a:close/>
                  <a:moveTo>
                    <a:pt x="18" y="31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37" y="19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37" y="19"/>
                    <a:pt x="37" y="19"/>
                    <a:pt x="37" y="19"/>
                  </a:cubicBezTo>
                  <a:close/>
                  <a:moveTo>
                    <a:pt x="12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1" y="22"/>
                    <a:pt x="22" y="21"/>
                    <a:pt x="22" y="20"/>
                  </a:cubicBezTo>
                  <a:cubicBezTo>
                    <a:pt x="23" y="20"/>
                    <a:pt x="24" y="19"/>
                    <a:pt x="24" y="18"/>
                  </a:cubicBezTo>
                  <a:cubicBezTo>
                    <a:pt x="24" y="18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B666EE0E-5607-4216-8199-BC606DCB232E}"/>
              </a:ext>
            </a:extLst>
          </p:cNvPr>
          <p:cNvGraphicFramePr>
            <a:graphicFrameLocks noGrp="1"/>
          </p:cNvGraphicFramePr>
          <p:nvPr/>
        </p:nvGraphicFramePr>
        <p:xfrm>
          <a:off x="404813" y="1303338"/>
          <a:ext cx="8308976" cy="32654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7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7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7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6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立体图形</a:t>
                      </a:r>
                    </a:p>
                  </a:txBody>
                  <a:tcPr marL="91429" marR="91429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底面</a:t>
                      </a:r>
                    </a:p>
                  </a:txBody>
                  <a:tcPr marL="91429" marR="91429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侧面</a:t>
                      </a:r>
                    </a:p>
                  </a:txBody>
                  <a:tcPr marL="91429" marR="91429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高</a:t>
                      </a:r>
                    </a:p>
                  </a:txBody>
                  <a:tcPr marL="91429" marR="91429" marT="45729" marB="4572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977">
                <a:tc>
                  <a:txBody>
                    <a:bodyPr/>
                    <a:lstStyle/>
                    <a:p>
                      <a:pPr algn="ctr"/>
                      <a:endParaRPr lang="zh-CN" altLang="en-US" sz="2800"/>
                    </a:p>
                  </a:txBody>
                  <a:tcPr marL="91429" marR="91429" marT="45729" marB="4572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29" marR="91429" marT="45729" marB="4572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/>
                    </a:p>
                  </a:txBody>
                  <a:tcPr marL="91429" marR="91429" marT="45729" marB="4572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29" marR="91429" marT="45729" marB="4572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2905">
                <a:tc>
                  <a:txBody>
                    <a:bodyPr/>
                    <a:lstStyle/>
                    <a:p>
                      <a:pPr algn="ctr"/>
                      <a:endParaRPr lang="zh-CN" altLang="en-US" sz="2800"/>
                    </a:p>
                  </a:txBody>
                  <a:tcPr marL="91429" marR="91429" marT="45729" marB="4572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/>
                    </a:p>
                  </a:txBody>
                  <a:tcPr marL="91429" marR="91429" marT="45729" marB="4572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/>
                    </a:p>
                  </a:txBody>
                  <a:tcPr marL="91429" marR="91429" marT="45729" marB="45729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marL="91429" marR="91429" marT="45729" marB="4572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601" name="Picture 25" descr="6-19-Y">
            <a:extLst>
              <a:ext uri="{FF2B5EF4-FFF2-40B4-BE49-F238E27FC236}">
                <a16:creationId xmlns:a16="http://schemas.microsoft.com/office/drawing/2014/main" id="{E7CF483B-0A1E-4457-A6AF-18AF70AD3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5" r="20695"/>
          <a:stretch>
            <a:fillRect/>
          </a:stretch>
        </p:blipFill>
        <p:spPr bwMode="auto">
          <a:xfrm>
            <a:off x="1144588" y="1868488"/>
            <a:ext cx="1244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2" name="矩形 12">
            <a:extLst>
              <a:ext uri="{FF2B5EF4-FFF2-40B4-BE49-F238E27FC236}">
                <a16:creationId xmlns:a16="http://schemas.microsoft.com/office/drawing/2014/main" id="{71627DA7-DE2D-4800-8D69-3CB734402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2068513"/>
            <a:ext cx="4524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圆柱</a:t>
            </a:r>
          </a:p>
        </p:txBody>
      </p:sp>
      <p:sp>
        <p:nvSpPr>
          <p:cNvPr id="24603" name="矩形 13">
            <a:extLst>
              <a:ext uri="{FF2B5EF4-FFF2-40B4-BE49-F238E27FC236}">
                <a16:creationId xmlns:a16="http://schemas.microsoft.com/office/drawing/2014/main" id="{1F750C84-225B-45F1-AB9C-3EF3CE0FE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3384550"/>
            <a:ext cx="452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圆锥</a:t>
            </a:r>
          </a:p>
        </p:txBody>
      </p:sp>
      <p:pic>
        <p:nvPicPr>
          <p:cNvPr id="24604" name="Picture 25" descr="6-19-Y">
            <a:extLst>
              <a:ext uri="{FF2B5EF4-FFF2-40B4-BE49-F238E27FC236}">
                <a16:creationId xmlns:a16="http://schemas.microsoft.com/office/drawing/2014/main" id="{A8526CE5-DB9B-488C-82EA-4F10D6375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8"/>
          <a:stretch>
            <a:fillRect/>
          </a:stretch>
        </p:blipFill>
        <p:spPr bwMode="auto">
          <a:xfrm>
            <a:off x="1079500" y="3208338"/>
            <a:ext cx="111442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5" name="矩形 15">
            <a:extLst>
              <a:ext uri="{FF2B5EF4-FFF2-40B4-BE49-F238E27FC236}">
                <a16:creationId xmlns:a16="http://schemas.microsoft.com/office/drawing/2014/main" id="{141B1D9B-0E5E-4C0C-B55F-10AD02D75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25" y="2195513"/>
            <a:ext cx="1882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两个完全相同的圆</a:t>
            </a:r>
          </a:p>
        </p:txBody>
      </p:sp>
      <p:sp>
        <p:nvSpPr>
          <p:cNvPr id="24606" name="矩形 16">
            <a:extLst>
              <a:ext uri="{FF2B5EF4-FFF2-40B4-BE49-F238E27FC236}">
                <a16:creationId xmlns:a16="http://schemas.microsoft.com/office/drawing/2014/main" id="{DA7F279E-CFF1-4221-8401-AEA3BACF2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5" y="1858963"/>
            <a:ext cx="1882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展开是一个长方形或正方形</a:t>
            </a:r>
          </a:p>
        </p:txBody>
      </p:sp>
      <p:sp>
        <p:nvSpPr>
          <p:cNvPr id="24607" name="矩形 17">
            <a:extLst>
              <a:ext uri="{FF2B5EF4-FFF2-40B4-BE49-F238E27FC236}">
                <a16:creationId xmlns:a16="http://schemas.microsoft.com/office/drawing/2014/main" id="{FA8287AC-8CB6-42A3-9900-7E2A700C2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627438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一个圆</a:t>
            </a:r>
          </a:p>
        </p:txBody>
      </p:sp>
      <p:sp>
        <p:nvSpPr>
          <p:cNvPr id="24608" name="矩形 18">
            <a:extLst>
              <a:ext uri="{FF2B5EF4-FFF2-40B4-BE49-F238E27FC236}">
                <a16:creationId xmlns:a16="http://schemas.microsoft.com/office/drawing/2014/main" id="{C5F8CD0E-F83F-4632-B530-AC0769FAE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3389313"/>
            <a:ext cx="1577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展开是个扇形</a:t>
            </a:r>
          </a:p>
        </p:txBody>
      </p:sp>
      <p:sp>
        <p:nvSpPr>
          <p:cNvPr id="24609" name="矩形 19">
            <a:extLst>
              <a:ext uri="{FF2B5EF4-FFF2-40B4-BE49-F238E27FC236}">
                <a16:creationId xmlns:a16="http://schemas.microsoft.com/office/drawing/2014/main" id="{91F180D7-1F83-4A8F-8B7B-C55698A31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013" y="1858963"/>
            <a:ext cx="2009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两底面之间的距离（无数条）</a:t>
            </a:r>
          </a:p>
        </p:txBody>
      </p:sp>
      <p:sp>
        <p:nvSpPr>
          <p:cNvPr id="24610" name="矩形 20">
            <a:extLst>
              <a:ext uri="{FF2B5EF4-FFF2-40B4-BE49-F238E27FC236}">
                <a16:creationId xmlns:a16="http://schemas.microsoft.com/office/drawing/2014/main" id="{AF394F06-90E4-43ED-8DEF-B75A052EE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488" y="3173413"/>
            <a:ext cx="2009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顶点到底面圆心的距离（一条）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id="{BE47B1D0-CD91-4ACC-B9DD-FEC74B2DA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201738"/>
            <a:ext cx="8359775" cy="115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在方格纸上分别画出从不同方向看左边立体图形所看到的形状。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70A4F428-B91E-4886-86DD-E0F818397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r="922" b="20935"/>
          <a:stretch>
            <a:fillRect/>
          </a:stretch>
        </p:blipFill>
        <p:spPr bwMode="auto">
          <a:xfrm>
            <a:off x="392113" y="2239963"/>
            <a:ext cx="8359775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8440DF8C-C42D-4F0D-B337-A059E4BE05F8}"/>
              </a:ext>
            </a:extLst>
          </p:cNvPr>
          <p:cNvGrpSpPr>
            <a:grpSpLocks/>
          </p:cNvGrpSpPr>
          <p:nvPr/>
        </p:nvGrpSpPr>
        <p:grpSpPr bwMode="auto">
          <a:xfrm>
            <a:off x="5827713" y="2998788"/>
            <a:ext cx="485775" cy="939800"/>
            <a:chOff x="4095756" y="2689828"/>
            <a:chExt cx="485772" cy="939198"/>
          </a:xfrm>
        </p:grpSpPr>
        <p:cxnSp>
          <p:nvCxnSpPr>
            <p:cNvPr id="26647" name="直接连接符 26">
              <a:extLst>
                <a:ext uri="{FF2B5EF4-FFF2-40B4-BE49-F238E27FC236}">
                  <a16:creationId xmlns:a16="http://schemas.microsoft.com/office/drawing/2014/main" id="{4C675318-9BA9-4B19-9A50-807789994E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95756" y="2699469"/>
              <a:ext cx="0" cy="929557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48" name="直接连接符 27">
              <a:extLst>
                <a:ext uri="{FF2B5EF4-FFF2-40B4-BE49-F238E27FC236}">
                  <a16:creationId xmlns:a16="http://schemas.microsoft.com/office/drawing/2014/main" id="{4E0D9221-44B4-45D7-924D-8EEE72EAD1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81528" y="2699469"/>
              <a:ext cx="0" cy="929557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49" name="直接连接符 29">
              <a:extLst>
                <a:ext uri="{FF2B5EF4-FFF2-40B4-BE49-F238E27FC236}">
                  <a16:creationId xmlns:a16="http://schemas.microsoft.com/office/drawing/2014/main" id="{888F5243-F8C8-462A-812D-AC83678A94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05280" y="2689828"/>
              <a:ext cx="476248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50" name="直接连接符 30">
              <a:extLst>
                <a:ext uri="{FF2B5EF4-FFF2-40B4-BE49-F238E27FC236}">
                  <a16:creationId xmlns:a16="http://schemas.microsoft.com/office/drawing/2014/main" id="{961C73B5-E8F8-44E1-917F-DCAAD30F84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95756" y="3629026"/>
              <a:ext cx="485772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B972FBA-E13E-4314-A93F-9705683C2ED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7623175" y="2936876"/>
            <a:ext cx="479425" cy="1377950"/>
            <a:chOff x="4093375" y="2685073"/>
            <a:chExt cx="478093" cy="1377348"/>
          </a:xfrm>
        </p:grpSpPr>
        <p:cxnSp>
          <p:nvCxnSpPr>
            <p:cNvPr id="26643" name="直接连接符 39">
              <a:extLst>
                <a:ext uri="{FF2B5EF4-FFF2-40B4-BE49-F238E27FC236}">
                  <a16:creationId xmlns:a16="http://schemas.microsoft.com/office/drawing/2014/main" id="{B547972C-9104-4E34-B9E2-DF0AB02760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406464" y="3373130"/>
              <a:ext cx="1377236" cy="1345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44" name="直接连接符 40">
              <a:extLst>
                <a:ext uri="{FF2B5EF4-FFF2-40B4-BE49-F238E27FC236}">
                  <a16:creationId xmlns:a16="http://schemas.microsoft.com/office/drawing/2014/main" id="{F8AC5789-2007-4E80-95BB-12ACC1C56F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3878010" y="3376800"/>
              <a:ext cx="1370090" cy="115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45" name="直接连接符 41">
              <a:extLst>
                <a:ext uri="{FF2B5EF4-FFF2-40B4-BE49-F238E27FC236}">
                  <a16:creationId xmlns:a16="http://schemas.microsoft.com/office/drawing/2014/main" id="{1036863B-BB51-4148-9047-79F4C957FB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93375" y="2685073"/>
              <a:ext cx="476248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46" name="直接连接符 42">
              <a:extLst>
                <a:ext uri="{FF2B5EF4-FFF2-40B4-BE49-F238E27FC236}">
                  <a16:creationId xmlns:a16="http://schemas.microsoft.com/office/drawing/2014/main" id="{E98443C3-AC42-4E3E-B643-DB785BEF67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332936" y="3823887"/>
              <a:ext cx="5" cy="47705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5644417-EB14-4D87-B81A-CCC3A912693A}"/>
              </a:ext>
            </a:extLst>
          </p:cNvPr>
          <p:cNvGrpSpPr>
            <a:grpSpLocks/>
          </p:cNvGrpSpPr>
          <p:nvPr/>
        </p:nvGrpSpPr>
        <p:grpSpPr bwMode="auto">
          <a:xfrm>
            <a:off x="3589338" y="2909888"/>
            <a:ext cx="1393825" cy="954087"/>
            <a:chOff x="3629033" y="2699352"/>
            <a:chExt cx="1393028" cy="953484"/>
          </a:xfrm>
        </p:grpSpPr>
        <p:cxnSp>
          <p:nvCxnSpPr>
            <p:cNvPr id="26635" name="直接连接符 8">
              <a:extLst>
                <a:ext uri="{FF2B5EF4-FFF2-40B4-BE49-F238E27FC236}">
                  <a16:creationId xmlns:a16="http://schemas.microsoft.com/office/drawing/2014/main" id="{4BF02422-9F09-4C09-A474-C4B412FF3A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33792" y="3184486"/>
              <a:ext cx="0" cy="46835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36" name="直接连接符 11">
              <a:extLst>
                <a:ext uri="{FF2B5EF4-FFF2-40B4-BE49-F238E27FC236}">
                  <a16:creationId xmlns:a16="http://schemas.microsoft.com/office/drawing/2014/main" id="{F7885E65-7C4A-4089-84FE-6CCB8D964D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22061" y="3184486"/>
              <a:ext cx="0" cy="46835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37" name="直接连接符 12">
              <a:extLst>
                <a:ext uri="{FF2B5EF4-FFF2-40B4-BE49-F238E27FC236}">
                  <a16:creationId xmlns:a16="http://schemas.microsoft.com/office/drawing/2014/main" id="{2F0D51F7-7F0A-4A6D-8108-9571E6B4D3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10042" y="2706612"/>
              <a:ext cx="0" cy="46835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38" name="直接连接符 13">
              <a:extLst>
                <a:ext uri="{FF2B5EF4-FFF2-40B4-BE49-F238E27FC236}">
                  <a16:creationId xmlns:a16="http://schemas.microsoft.com/office/drawing/2014/main" id="{B42AED8C-992B-422B-9DCE-5166297772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64861" y="2706612"/>
              <a:ext cx="0" cy="46835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39" name="直接连接符 14">
              <a:extLst>
                <a:ext uri="{FF2B5EF4-FFF2-40B4-BE49-F238E27FC236}">
                  <a16:creationId xmlns:a16="http://schemas.microsoft.com/office/drawing/2014/main" id="{5414FE2E-0BA4-48C7-8C4C-B1EA0B15FF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29033" y="3183615"/>
              <a:ext cx="481009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40" name="直接连接符 17">
              <a:extLst>
                <a:ext uri="{FF2B5EF4-FFF2-40B4-BE49-F238E27FC236}">
                  <a16:creationId xmlns:a16="http://schemas.microsoft.com/office/drawing/2014/main" id="{C4B9D574-ED9F-49B7-AA0D-B5FC670AD4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05280" y="2699352"/>
              <a:ext cx="461962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41" name="直接连接符 19">
              <a:extLst>
                <a:ext uri="{FF2B5EF4-FFF2-40B4-BE49-F238E27FC236}">
                  <a16:creationId xmlns:a16="http://schemas.microsoft.com/office/drawing/2014/main" id="{E8094848-CAF7-4A14-9C0F-070B72304B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29033" y="3652836"/>
              <a:ext cx="1393028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42" name="直接连接符 20">
              <a:extLst>
                <a:ext uri="{FF2B5EF4-FFF2-40B4-BE49-F238E27FC236}">
                  <a16:creationId xmlns:a16="http://schemas.microsoft.com/office/drawing/2014/main" id="{AF5765F6-D24A-4BA3-BC0B-0B0BE1C1C0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60099" y="3183615"/>
              <a:ext cx="461962" cy="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31" name="TextBox 1">
            <a:extLst>
              <a:ext uri="{FF2B5EF4-FFF2-40B4-BE49-F238E27FC236}">
                <a16:creationId xmlns:a16="http://schemas.microsoft.com/office/drawing/2014/main" id="{4BC129EE-7364-4D44-89DA-B04F46ACB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3883025"/>
            <a:ext cx="9382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</a:rPr>
              <a:t>正面</a:t>
            </a:r>
          </a:p>
        </p:txBody>
      </p:sp>
      <p:sp>
        <p:nvSpPr>
          <p:cNvPr id="26632" name="TextBox 1">
            <a:extLst>
              <a:ext uri="{FF2B5EF4-FFF2-40B4-BE49-F238E27FC236}">
                <a16:creationId xmlns:a16="http://schemas.microsoft.com/office/drawing/2014/main" id="{CDDBFEBA-274B-4062-9A10-C19E0A097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905250"/>
            <a:ext cx="9382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</a:rPr>
              <a:t>左面</a:t>
            </a:r>
          </a:p>
        </p:txBody>
      </p:sp>
      <p:sp>
        <p:nvSpPr>
          <p:cNvPr id="26633" name="TextBox 1">
            <a:extLst>
              <a:ext uri="{FF2B5EF4-FFF2-40B4-BE49-F238E27FC236}">
                <a16:creationId xmlns:a16="http://schemas.microsoft.com/office/drawing/2014/main" id="{5D9ECF9A-E972-42E8-B328-4FF70DE39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75" y="3863975"/>
            <a:ext cx="9382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</a:rPr>
              <a:t>上面</a:t>
            </a:r>
          </a:p>
        </p:txBody>
      </p:sp>
      <p:pic>
        <p:nvPicPr>
          <p:cNvPr id="27" name="Picture 6" descr="https://docimg3.docs.qq.com/image/AgAABsfO-eWs6cjOxWJIUYopHa2HhVT2.png?w=266&amp;h=84">
            <a:extLst>
              <a:ext uri="{FF2B5EF4-FFF2-40B4-BE49-F238E27FC236}">
                <a16:creationId xmlns:a16="http://schemas.microsoft.com/office/drawing/2014/main" id="{4CF3EE8E-16DD-4AD6-93B9-29B6D476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0" y="509161"/>
            <a:ext cx="1903568" cy="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E50AE8A-274F-49BE-A56B-DA0C43D77972}"/>
              </a:ext>
            </a:extLst>
          </p:cNvPr>
          <p:cNvSpPr txBox="1"/>
          <p:nvPr/>
        </p:nvSpPr>
        <p:spPr>
          <a:xfrm>
            <a:off x="384175" y="484188"/>
            <a:ext cx="454025" cy="565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2.</a:t>
            </a:r>
            <a:endParaRPr lang="zh-CN" altLang="en-US" sz="2800" b="1" dirty="0"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D9B74B6-7F76-411B-8087-0E6EB590A4AB}"/>
              </a:ext>
            </a:extLst>
          </p:cNvPr>
          <p:cNvSpPr txBox="1"/>
          <p:nvPr/>
        </p:nvSpPr>
        <p:spPr>
          <a:xfrm>
            <a:off x="341313" y="2065338"/>
            <a:ext cx="6316662" cy="560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下面这些图分别是从哪个方向看到的？</a:t>
            </a:r>
          </a:p>
        </p:txBody>
      </p:sp>
      <p:pic>
        <p:nvPicPr>
          <p:cNvPr id="27652" name="图片 3">
            <a:extLst>
              <a:ext uri="{FF2B5EF4-FFF2-40B4-BE49-F238E27FC236}">
                <a16:creationId xmlns:a16="http://schemas.microsoft.com/office/drawing/2014/main" id="{1CA4D878-2713-4B97-B94A-90FF9926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484188"/>
            <a:ext cx="39846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4">
            <a:extLst>
              <a:ext uri="{FF2B5EF4-FFF2-40B4-BE49-F238E27FC236}">
                <a16:creationId xmlns:a16="http://schemas.microsoft.com/office/drawing/2014/main" id="{466B907A-2A16-415A-80D2-519E219BD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765425"/>
            <a:ext cx="83343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493D5C7-C7D5-473A-AE14-7BB76DD71048}"/>
              </a:ext>
            </a:extLst>
          </p:cNvPr>
          <p:cNvSpPr txBox="1"/>
          <p:nvPr/>
        </p:nvSpPr>
        <p:spPr>
          <a:xfrm>
            <a:off x="384175" y="4062413"/>
            <a:ext cx="906463" cy="560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左面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82FA2F-7236-4A0E-BC26-966E09923454}"/>
              </a:ext>
            </a:extLst>
          </p:cNvPr>
          <p:cNvSpPr txBox="1"/>
          <p:nvPr/>
        </p:nvSpPr>
        <p:spPr>
          <a:xfrm>
            <a:off x="3005138" y="4062413"/>
            <a:ext cx="906462" cy="560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上面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B43687-EC97-4CD4-A498-B7438B727D99}"/>
              </a:ext>
            </a:extLst>
          </p:cNvPr>
          <p:cNvSpPr txBox="1"/>
          <p:nvPr/>
        </p:nvSpPr>
        <p:spPr>
          <a:xfrm>
            <a:off x="6700838" y="4062413"/>
            <a:ext cx="904875" cy="560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正面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DC9FBA7-0292-4175-BAD4-9F488E623E88}"/>
              </a:ext>
            </a:extLst>
          </p:cNvPr>
          <p:cNvSpPr txBox="1"/>
          <p:nvPr/>
        </p:nvSpPr>
        <p:spPr>
          <a:xfrm>
            <a:off x="400050" y="1095375"/>
            <a:ext cx="8408988" cy="107696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仓库里有一堆正方体形状的纸箱，从三个不同方位看到</a:t>
            </a:r>
            <a:r>
              <a:rPr lang="zh-CN" altLang="en-US" sz="2800" b="1">
                <a:latin typeface="+mj-lt"/>
                <a:ea typeface="黑体" panose="02010600030101010101" pitchFamily="49" charset="-122"/>
              </a:rPr>
              <a:t>的形状如下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图。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963361-4C38-439E-82BE-792D916FF288}"/>
              </a:ext>
            </a:extLst>
          </p:cNvPr>
          <p:cNvSpPr txBox="1"/>
          <p:nvPr/>
        </p:nvSpPr>
        <p:spPr>
          <a:xfrm>
            <a:off x="6089650" y="2071688"/>
            <a:ext cx="2824163" cy="1643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        这堆纸箱可能有多少个？用学具试着摆一摆。</a:t>
            </a:r>
          </a:p>
        </p:txBody>
      </p:sp>
      <p:pic>
        <p:nvPicPr>
          <p:cNvPr id="28676" name="图片 3">
            <a:extLst>
              <a:ext uri="{FF2B5EF4-FFF2-40B4-BE49-F238E27FC236}">
                <a16:creationId xmlns:a16="http://schemas.microsoft.com/office/drawing/2014/main" id="{15A85A49-AB0C-4987-95CF-900089C3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366963"/>
            <a:ext cx="558323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C042913-6FD6-4C6B-A818-BE241AFED69B}"/>
              </a:ext>
            </a:extLst>
          </p:cNvPr>
          <p:cNvSpPr txBox="1"/>
          <p:nvPr/>
        </p:nvSpPr>
        <p:spPr>
          <a:xfrm>
            <a:off x="6599238" y="3714750"/>
            <a:ext cx="1804987" cy="560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9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箱或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箱</a:t>
            </a:r>
          </a:p>
        </p:txBody>
      </p:sp>
      <p:grpSp>
        <p:nvGrpSpPr>
          <p:cNvPr id="28678" name="组合 15">
            <a:extLst>
              <a:ext uri="{FF2B5EF4-FFF2-40B4-BE49-F238E27FC236}">
                <a16:creationId xmlns:a16="http://schemas.microsoft.com/office/drawing/2014/main" id="{D2C529BE-F1B1-489A-AC5C-E28DA85F74D6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542925"/>
            <a:ext cx="1925638" cy="584200"/>
            <a:chOff x="399391" y="542926"/>
            <a:chExt cx="1925783" cy="584201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60A17010-94F5-453F-BE49-D3710EF4B457}"/>
                </a:ext>
              </a:extLst>
            </p:cNvPr>
            <p:cNvSpPr/>
            <p:nvPr/>
          </p:nvSpPr>
          <p:spPr bwMode="auto">
            <a:xfrm>
              <a:off x="399391" y="571501"/>
              <a:ext cx="1925783" cy="523876"/>
            </a:xfrm>
            <a:prstGeom prst="roundRect">
              <a:avLst/>
            </a:prstGeom>
            <a:solidFill>
              <a:srgbClr val="CBE8FA"/>
            </a:solidFill>
            <a:ln w="19050">
              <a:noFill/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08027116-4E1D-48AD-937A-4D62AA81F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91" y="542926"/>
              <a:ext cx="1925782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随堂练习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12248E8-22EE-4498-84CE-5DA191579146}"/>
              </a:ext>
            </a:extLst>
          </p:cNvPr>
          <p:cNvSpPr txBox="1"/>
          <p:nvPr/>
        </p:nvSpPr>
        <p:spPr>
          <a:xfrm>
            <a:off x="20638" y="458788"/>
            <a:ext cx="6735762" cy="13031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60363" indent="-360363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 2.</a:t>
            </a:r>
            <a:r>
              <a:rPr lang="zh-CN" altLang="en-US" sz="2800" b="1" baseline="30000" dirty="0">
                <a:latin typeface="+mj-lt"/>
                <a:ea typeface="黑体" panose="02010600030101010101" pitchFamily="49" charset="-122"/>
              </a:rPr>
              <a:t>* 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右图是由棱长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5cm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的正方体搭成的几何体，所有表面都涂成了绿色。</a:t>
            </a:r>
          </a:p>
        </p:txBody>
      </p:sp>
      <p:pic>
        <p:nvPicPr>
          <p:cNvPr id="30723" name="图片 6">
            <a:extLst>
              <a:ext uri="{FF2B5EF4-FFF2-40B4-BE49-F238E27FC236}">
                <a16:creationId xmlns:a16="http://schemas.microsoft.com/office/drawing/2014/main" id="{28F21628-3038-4A22-A000-D2CECCAA2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2450"/>
            <a:ext cx="1731962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A2172AF-2330-4305-ACB7-3D3E5D1A67CA}"/>
              </a:ext>
            </a:extLst>
          </p:cNvPr>
          <p:cNvSpPr txBox="1"/>
          <p:nvPr/>
        </p:nvSpPr>
        <p:spPr>
          <a:xfrm>
            <a:off x="-119063" y="1866900"/>
            <a:ext cx="8767763" cy="107696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）其中一共有多少个正方体？这个几何体的体积是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	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多少？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E468D6C-F16F-4454-BEAF-36EFC4A3BC81}"/>
              </a:ext>
            </a:extLst>
          </p:cNvPr>
          <p:cNvSpPr txBox="1"/>
          <p:nvPr/>
        </p:nvSpPr>
        <p:spPr>
          <a:xfrm>
            <a:off x="-119063" y="2836863"/>
            <a:ext cx="6675438" cy="560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）只有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个面涂色的正方体有多少个？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C2D6AD0-6FE1-4BFB-BB4C-7D5E4AA489BB}"/>
              </a:ext>
            </a:extLst>
          </p:cNvPr>
          <p:cNvSpPr txBox="1"/>
          <p:nvPr/>
        </p:nvSpPr>
        <p:spPr>
          <a:xfrm>
            <a:off x="-119063" y="3519488"/>
            <a:ext cx="6675438" cy="560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）只有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个面涂色的正方体有多少个？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9407DBF-CD56-4287-A45C-6E9997F79A82}"/>
              </a:ext>
            </a:extLst>
          </p:cNvPr>
          <p:cNvSpPr txBox="1"/>
          <p:nvPr/>
        </p:nvSpPr>
        <p:spPr>
          <a:xfrm>
            <a:off x="-119063" y="4203700"/>
            <a:ext cx="6675438" cy="560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4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）只有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4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个面涂色的正方体有多少个？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28C2FD6-DF00-40E0-BE6A-FF8A8D54D0E8}"/>
              </a:ext>
            </a:extLst>
          </p:cNvPr>
          <p:cNvSpPr txBox="1"/>
          <p:nvPr/>
        </p:nvSpPr>
        <p:spPr>
          <a:xfrm>
            <a:off x="1890713" y="2260600"/>
            <a:ext cx="903287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个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DFF6B47-C068-4BBC-93CB-F29A3B60D2AB}"/>
              </a:ext>
            </a:extLst>
          </p:cNvPr>
          <p:cNvSpPr txBox="1"/>
          <p:nvPr/>
        </p:nvSpPr>
        <p:spPr>
          <a:xfrm>
            <a:off x="5476875" y="2260600"/>
            <a:ext cx="1481138" cy="5635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1250cm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3</a:t>
            </a:r>
            <a:endParaRPr lang="zh-CN" altLang="en-US" sz="2800" b="1" baseline="30000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C595078-43EB-4312-B50F-5E9122B8A208}"/>
              </a:ext>
            </a:extLst>
          </p:cNvPr>
          <p:cNvSpPr txBox="1"/>
          <p:nvPr/>
        </p:nvSpPr>
        <p:spPr>
          <a:xfrm>
            <a:off x="6394450" y="2835275"/>
            <a:ext cx="725488" cy="560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个</a:t>
            </a:r>
            <a:endParaRPr lang="zh-CN" altLang="en-US" sz="2800" b="1" baseline="30000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E37FAA-044B-4829-AE89-0C9EC44E1943}"/>
              </a:ext>
            </a:extLst>
          </p:cNvPr>
          <p:cNvSpPr txBox="1"/>
          <p:nvPr/>
        </p:nvSpPr>
        <p:spPr>
          <a:xfrm>
            <a:off x="6394450" y="3544888"/>
            <a:ext cx="725488" cy="560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个</a:t>
            </a:r>
            <a:endParaRPr lang="zh-CN" altLang="en-US" sz="2800" b="1" baseline="30000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5FA7B0-2889-492B-A2E7-666A8F2A18FB}"/>
              </a:ext>
            </a:extLst>
          </p:cNvPr>
          <p:cNvSpPr txBox="1"/>
          <p:nvPr/>
        </p:nvSpPr>
        <p:spPr>
          <a:xfrm>
            <a:off x="6394450" y="4211638"/>
            <a:ext cx="725488" cy="560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个</a:t>
            </a:r>
            <a:endParaRPr lang="zh-CN" altLang="en-US" sz="2800" b="1" baseline="30000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8">
            <a:extLst>
              <a:ext uri="{FF2B5EF4-FFF2-40B4-BE49-F238E27FC236}">
                <a16:creationId xmlns:a16="http://schemas.microsoft.com/office/drawing/2014/main" id="{8694BE86-A312-4AB5-B255-9D546F63363F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32775" name="图片 9">
              <a:extLst>
                <a:ext uri="{FF2B5EF4-FFF2-40B4-BE49-F238E27FC236}">
                  <a16:creationId xmlns:a16="http://schemas.microsoft.com/office/drawing/2014/main" id="{F64DA617-AB62-4D21-AC2D-0A031D617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6" name="矩形 2">
              <a:extLst>
                <a:ext uri="{FF2B5EF4-FFF2-40B4-BE49-F238E27FC236}">
                  <a16:creationId xmlns:a16="http://schemas.microsoft.com/office/drawing/2014/main" id="{1394E97A-EBA9-4B00-9F34-570A05C6B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grpSp>
        <p:nvGrpSpPr>
          <p:cNvPr id="32772" name="组合 15">
            <a:extLst>
              <a:ext uri="{FF2B5EF4-FFF2-40B4-BE49-F238E27FC236}">
                <a16:creationId xmlns:a16="http://schemas.microsoft.com/office/drawing/2014/main" id="{C2D9BBE5-3DB1-43E3-92A5-6ABD13DD0F38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542925"/>
            <a:ext cx="1925638" cy="584200"/>
            <a:chOff x="399391" y="542926"/>
            <a:chExt cx="1925783" cy="584201"/>
          </a:xfrm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id="{B4A5ED61-177A-4DFF-9ABE-1F383DA465AC}"/>
                </a:ext>
              </a:extLst>
            </p:cNvPr>
            <p:cNvSpPr/>
            <p:nvPr/>
          </p:nvSpPr>
          <p:spPr bwMode="auto">
            <a:xfrm>
              <a:off x="399391" y="571501"/>
              <a:ext cx="1925783" cy="523876"/>
            </a:xfrm>
            <a:prstGeom prst="roundRect">
              <a:avLst/>
            </a:prstGeom>
            <a:solidFill>
              <a:srgbClr val="CBE8FA"/>
            </a:solidFill>
            <a:ln w="19050">
              <a:noFill/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43BEFF8B-5005-4210-9BBF-5A5323DD4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91" y="542926"/>
              <a:ext cx="1925782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FC5CF2C-CE43-4881-99CD-7BE09FF4E62A}"/>
              </a:ext>
            </a:extLst>
          </p:cNvPr>
          <p:cNvSpPr/>
          <p:nvPr/>
        </p:nvSpPr>
        <p:spPr>
          <a:xfrm>
            <a:off x="544513" y="1270000"/>
            <a:ext cx="798195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1.</a:t>
            </a:r>
            <a:r>
              <a:rPr lang="zh-CN" altLang="zh-CN" sz="3200" b="1" dirty="0">
                <a:latin typeface="+mj-lt"/>
                <a:ea typeface="黑体" panose="02010600030101010101" pitchFamily="49" charset="-122"/>
              </a:rPr>
              <a:t>我会填。</a:t>
            </a:r>
          </a:p>
          <a:p>
            <a:pPr marL="720725" indent="-720725" eaLnBrk="1" hangingPunct="1">
              <a:lnSpc>
                <a:spcPct val="150000"/>
              </a:lnSpc>
              <a:defRPr/>
            </a:pPr>
            <a:r>
              <a:rPr lang="zh-CN" altLang="zh-CN" sz="32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zh-CN" sz="3200" b="1" dirty="0">
                <a:latin typeface="+mj-lt"/>
                <a:ea typeface="黑体" panose="02010600030101010101" pitchFamily="49" charset="-122"/>
              </a:rPr>
              <a:t>）长方体中有两个相对的面是正方形时，</a:t>
            </a:r>
            <a:endParaRPr lang="en-US" altLang="zh-CN" sz="3200" b="1" dirty="0">
              <a:latin typeface="+mj-lt"/>
              <a:ea typeface="黑体" panose="02010600030101010101" pitchFamily="49" charset="-122"/>
            </a:endParaRPr>
          </a:p>
          <a:p>
            <a:pPr marL="720725" indent="-720725" eaLnBrk="1" hangingPunct="1"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          </a:t>
            </a:r>
            <a:r>
              <a:rPr lang="zh-CN" altLang="zh-CN" sz="3200" b="1" dirty="0">
                <a:latin typeface="+mj-lt"/>
                <a:ea typeface="黑体" panose="02010600030101010101" pitchFamily="49" charset="-122"/>
              </a:rPr>
              <a:t>其他四个面的面积</a:t>
            </a: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(         )</a:t>
            </a:r>
            <a:r>
              <a:rPr lang="zh-CN" altLang="zh-CN" sz="3200" b="1" dirty="0">
                <a:latin typeface="+mj-lt"/>
                <a:ea typeface="黑体" panose="02010600030101010101" pitchFamily="49" charset="-122"/>
              </a:rPr>
              <a:t>。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1026AB0-5839-4633-BB07-40BD40CC5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2852738"/>
            <a:ext cx="15240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相等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0D3F62B-6659-4034-AEA1-34C3425DABD0}"/>
              </a:ext>
            </a:extLst>
          </p:cNvPr>
          <p:cNvSpPr/>
          <p:nvPr/>
        </p:nvSpPr>
        <p:spPr>
          <a:xfrm>
            <a:off x="1890713" y="448310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33797" name="组合 15">
            <a:extLst>
              <a:ext uri="{FF2B5EF4-FFF2-40B4-BE49-F238E27FC236}">
                <a16:creationId xmlns:a16="http://schemas.microsoft.com/office/drawing/2014/main" id="{2A16CC0D-2012-4CE5-95CE-21BBC6E44441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542925"/>
            <a:ext cx="1925638" cy="584200"/>
            <a:chOff x="399391" y="542926"/>
            <a:chExt cx="1925783" cy="584201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8CA3056B-EE99-4F68-BA28-727C364C3CF6}"/>
                </a:ext>
              </a:extLst>
            </p:cNvPr>
            <p:cNvSpPr/>
            <p:nvPr/>
          </p:nvSpPr>
          <p:spPr bwMode="auto">
            <a:xfrm>
              <a:off x="399391" y="571501"/>
              <a:ext cx="1925783" cy="523876"/>
            </a:xfrm>
            <a:prstGeom prst="roundRect">
              <a:avLst/>
            </a:prstGeom>
            <a:solidFill>
              <a:srgbClr val="CBE8FA"/>
            </a:solidFill>
            <a:ln w="19050">
              <a:noFill/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9DE4A081-CFA0-4ECB-8BA7-F80CD8EBB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91" y="542926"/>
              <a:ext cx="1925782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2">
            <a:extLst>
              <a:ext uri="{FF2B5EF4-FFF2-40B4-BE49-F238E27FC236}">
                <a16:creationId xmlns:a16="http://schemas.microsoft.com/office/drawing/2014/main" id="{8BFD301A-71E4-4814-AA97-F1E98B0A2BA3}"/>
              </a:ext>
            </a:extLst>
          </p:cNvPr>
          <p:cNvGrpSpPr>
            <a:grpSpLocks/>
          </p:cNvGrpSpPr>
          <p:nvPr/>
        </p:nvGrpSpPr>
        <p:grpSpPr bwMode="auto">
          <a:xfrm>
            <a:off x="1300163" y="1857386"/>
            <a:ext cx="7108113" cy="1365239"/>
            <a:chOff x="1299844" y="1858027"/>
            <a:chExt cx="7107854" cy="1364925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51FF7074-E219-4E59-9BCA-72E5F2E6816F}"/>
                </a:ext>
              </a:extLst>
            </p:cNvPr>
            <p:cNvCxnSpPr>
              <a:cxnSpLocks/>
            </p:cNvCxnSpPr>
            <p:nvPr/>
          </p:nvCxnSpPr>
          <p:spPr>
            <a:xfrm>
              <a:off x="1299844" y="2723005"/>
              <a:ext cx="6391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副标题 6">
              <a:extLst>
                <a:ext uri="{FF2B5EF4-FFF2-40B4-BE49-F238E27FC236}">
                  <a16:creationId xmlns:a16="http://schemas.microsoft.com/office/drawing/2014/main" id="{D3433002-80F9-42E2-BCB2-5F35AE061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223" y="2723005"/>
              <a:ext cx="3200283" cy="499947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dirty="0">
                  <a:ea typeface="楷体" panose="02010609060101010101" pitchFamily="49" charset="-122"/>
                </a:rPr>
                <a:t>R</a:t>
              </a:r>
              <a:r>
                <a:rPr lang="zh-CN" altLang="en-US" dirty="0">
                  <a:latin typeface="+mn-ea"/>
                </a:rPr>
                <a:t>·</a:t>
              </a:r>
              <a:r>
                <a:rPr lang="zh-CN" altLang="en-US" dirty="0">
                  <a:ea typeface="楷体" panose="02010609060101010101" pitchFamily="49" charset="-122"/>
                </a:rPr>
                <a:t>六年级下册</a:t>
              </a:r>
            </a:p>
          </p:txBody>
        </p:sp>
        <p:sp>
          <p:nvSpPr>
            <p:cNvPr id="11269" name="标题 5">
              <a:extLst>
                <a:ext uri="{FF2B5EF4-FFF2-40B4-BE49-F238E27FC236}">
                  <a16:creationId xmlns:a16="http://schemas.microsoft.com/office/drawing/2014/main" id="{7852EA90-9DED-47A3-9F75-0DAE2B7C4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090" y="1858027"/>
              <a:ext cx="630760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立体图形的认识与测量（</a:t>
              </a:r>
              <a:r>
                <a:rPr lang="en-US" altLang="zh-CN" sz="36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1</a:t>
              </a:r>
              <a:r>
                <a:rPr lang="zh-CN" altLang="en-US" sz="36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）</a:t>
              </a:r>
            </a:p>
          </p:txBody>
        </p:sp>
      </p:grpSp>
      <p:pic>
        <p:nvPicPr>
          <p:cNvPr id="7" name="Picture 10" descr="https://docimg5.docs.qq.com/image/AgAABsfO-eVuNsLQ97NFJo9kPCW4F0eR.png?w=904&amp;h=912">
            <a:extLst>
              <a:ext uri="{FF2B5EF4-FFF2-40B4-BE49-F238E27FC236}">
                <a16:creationId xmlns:a16="http://schemas.microsoft.com/office/drawing/2014/main" id="{2E0EC3E4-2010-4722-B016-D260BA34F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3" y="1601761"/>
            <a:ext cx="1163556" cy="117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7C2EC3F-4C1D-4B6C-B44E-B28A9A0A54CE}"/>
              </a:ext>
            </a:extLst>
          </p:cNvPr>
          <p:cNvSpPr/>
          <p:nvPr/>
        </p:nvSpPr>
        <p:spPr>
          <a:xfrm>
            <a:off x="114300" y="635000"/>
            <a:ext cx="8648700" cy="2030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893763" indent="-893763" algn="just" eaLnBrk="1" hangingPunct="1">
              <a:lnSpc>
                <a:spcPct val="150000"/>
              </a:lnSpc>
              <a:defRPr/>
            </a:pP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）如图，长方体的长是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5cm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，宽是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4cm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，高是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4cm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，在一个角上挖掉了一个棱长为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2cm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的正方体，剩下部分的体积是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(     )cm</a:t>
            </a:r>
            <a:r>
              <a:rPr lang="en-US" altLang="zh-CN" sz="2800" b="1" baseline="30000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，表面积是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(       )cm</a:t>
            </a:r>
            <a:r>
              <a:rPr lang="en-US" altLang="zh-CN" sz="2800" b="1" baseline="30000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。</a:t>
            </a:r>
          </a:p>
        </p:txBody>
      </p:sp>
      <p:pic>
        <p:nvPicPr>
          <p:cNvPr id="34819" name="图片 2">
            <a:extLst>
              <a:ext uri="{FF2B5EF4-FFF2-40B4-BE49-F238E27FC236}">
                <a16:creationId xmlns:a16="http://schemas.microsoft.com/office/drawing/2014/main" id="{71DDE950-2BD2-4863-8CCD-0E964622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2668588"/>
            <a:ext cx="220662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904C3957-0CFC-4F92-9E67-D27757C4A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84375"/>
            <a:ext cx="152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E599130-C26A-477D-9B78-F5F2051EF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1971675"/>
            <a:ext cx="152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9E2D6C4-32C6-49BF-A80A-BF823BF8B6EE}"/>
              </a:ext>
            </a:extLst>
          </p:cNvPr>
          <p:cNvSpPr/>
          <p:nvPr/>
        </p:nvSpPr>
        <p:spPr>
          <a:xfrm>
            <a:off x="1890713" y="467360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9774AB2-0D9C-4A12-ACB3-9BC5A84572BE}"/>
              </a:ext>
            </a:extLst>
          </p:cNvPr>
          <p:cNvSpPr/>
          <p:nvPr/>
        </p:nvSpPr>
        <p:spPr>
          <a:xfrm>
            <a:off x="-131763" y="1177925"/>
            <a:ext cx="6686551" cy="1949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893763" indent="-893763" algn="just" eaLnBrk="1" hangingPunct="1">
              <a:lnSpc>
                <a:spcPct val="150000"/>
              </a:lnSpc>
              <a:defRPr/>
            </a:pP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）如图是由棱长为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2cm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的小正方体搭成的，这个立体图形的体积是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 (     )cm</a:t>
            </a:r>
            <a:r>
              <a:rPr lang="en-US" altLang="zh-CN" sz="2800" b="1" baseline="30000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，表面积是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(         )cm</a:t>
            </a:r>
            <a:r>
              <a:rPr lang="en-US" altLang="zh-CN" sz="2800" b="1" baseline="30000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。</a:t>
            </a:r>
          </a:p>
        </p:txBody>
      </p:sp>
      <p:pic>
        <p:nvPicPr>
          <p:cNvPr id="35843" name="图片 2">
            <a:extLst>
              <a:ext uri="{FF2B5EF4-FFF2-40B4-BE49-F238E27FC236}">
                <a16:creationId xmlns:a16="http://schemas.microsoft.com/office/drawing/2014/main" id="{53E9FAA3-A234-4D3C-811A-FDD08256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1381125"/>
            <a:ext cx="2198687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780F6938-5973-4659-8B16-F92BB86B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2543175"/>
            <a:ext cx="152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08EA4B7-2A22-455D-AC83-B22F2E35B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5" y="2543175"/>
            <a:ext cx="152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854D3C-C4ED-4427-8DB8-F72F6CD1E3E0}"/>
              </a:ext>
            </a:extLst>
          </p:cNvPr>
          <p:cNvSpPr/>
          <p:nvPr/>
        </p:nvSpPr>
        <p:spPr>
          <a:xfrm>
            <a:off x="1890713" y="448310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BCF778B-5839-4D62-AD62-F9747D28F464}"/>
              </a:ext>
            </a:extLst>
          </p:cNvPr>
          <p:cNvSpPr/>
          <p:nvPr/>
        </p:nvSpPr>
        <p:spPr>
          <a:xfrm>
            <a:off x="88900" y="1039813"/>
            <a:ext cx="86106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893763" indent="-893763" algn="just" eaLnBrk="1" hangingPunct="1">
              <a:lnSpc>
                <a:spcPct val="150000"/>
              </a:lnSpc>
              <a:defRPr/>
            </a:pP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4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）一个立体图形从正面和左面看到的图形如下图，要搭这样的立体图形最少要用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(    )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个小正方体。</a:t>
            </a:r>
          </a:p>
        </p:txBody>
      </p:sp>
      <p:pic>
        <p:nvPicPr>
          <p:cNvPr id="37891" name="图片 2">
            <a:extLst>
              <a:ext uri="{FF2B5EF4-FFF2-40B4-BE49-F238E27FC236}">
                <a16:creationId xmlns:a16="http://schemas.microsoft.com/office/drawing/2014/main" id="{DCB8FD7F-1B71-4CE4-B7C6-AFD41DE50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525713"/>
            <a:ext cx="6121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36FB6F14-7167-47B2-91A4-7971ACEE9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0" y="1739900"/>
            <a:ext cx="152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E949EF4-0C83-42E3-84B1-859B6BC6D6DE}"/>
              </a:ext>
            </a:extLst>
          </p:cNvPr>
          <p:cNvSpPr/>
          <p:nvPr/>
        </p:nvSpPr>
        <p:spPr>
          <a:xfrm>
            <a:off x="1890713" y="448310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E4F5180-EA2E-4EB9-81E3-289C29E84DD0}"/>
              </a:ext>
            </a:extLst>
          </p:cNvPr>
          <p:cNvSpPr/>
          <p:nvPr/>
        </p:nvSpPr>
        <p:spPr>
          <a:xfrm>
            <a:off x="160338" y="1038225"/>
            <a:ext cx="8653462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60363" indent="-360363" algn="just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2.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状状家的客厅长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8m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，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宽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4m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，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高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3m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。如果用边长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8dm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的方砖给客厅铺地，需要多少块方砖呢？准备粉刷客厅的四周墙壁和顶面，除去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10m</a:t>
            </a:r>
            <a:r>
              <a:rPr lang="en-US" altLang="zh-CN" sz="2800" b="1" baseline="30000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zh-CN" sz="2800" b="1" dirty="0">
                <a:latin typeface="+mj-lt"/>
                <a:ea typeface="黑体" panose="02010600030101010101" pitchFamily="49" charset="-122"/>
              </a:rPr>
              <a:t>的门、窗不粉刷，实际粉刷的面积有多大？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1B0008D-590D-453E-B3D0-FB8980156024}"/>
              </a:ext>
            </a:extLst>
          </p:cNvPr>
          <p:cNvSpPr/>
          <p:nvPr/>
        </p:nvSpPr>
        <p:spPr>
          <a:xfrm>
            <a:off x="1890713" y="448310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66ADE0-E595-4D75-9570-C0A98F817DC4}"/>
              </a:ext>
            </a:extLst>
          </p:cNvPr>
          <p:cNvSpPr/>
          <p:nvPr/>
        </p:nvSpPr>
        <p:spPr>
          <a:xfrm>
            <a:off x="1436688" y="688975"/>
            <a:ext cx="6245225" cy="1949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8m=80dm    4m=40dm   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80×40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÷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8×8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=50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（块）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8×3+4×3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×2+8×4-10=94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）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C1B2545-5F54-4E61-9487-612D0AF6CFC6}"/>
              </a:ext>
            </a:extLst>
          </p:cNvPr>
          <p:cNvSpPr/>
          <p:nvPr/>
        </p:nvSpPr>
        <p:spPr>
          <a:xfrm>
            <a:off x="1419225" y="2660650"/>
            <a:ext cx="643255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答：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如果用边长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8dm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的方砖给客厅铺地，需要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50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块方砖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。</a:t>
            </a:r>
            <a:r>
              <a:rPr lang="zh-CN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实际粉刷的面积有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94m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。</a:t>
            </a:r>
            <a:endParaRPr lang="zh-CN" altLang="zh-CN" sz="28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8F0C1C-7BA9-4F2B-9D9C-F9C91514018B}"/>
              </a:ext>
            </a:extLst>
          </p:cNvPr>
          <p:cNvSpPr/>
          <p:nvPr/>
        </p:nvSpPr>
        <p:spPr>
          <a:xfrm>
            <a:off x="1890713" y="448310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5" descr="6-19-Y">
            <a:extLst>
              <a:ext uri="{FF2B5EF4-FFF2-40B4-BE49-F238E27FC236}">
                <a16:creationId xmlns:a16="http://schemas.microsoft.com/office/drawing/2014/main" id="{F595B7B0-A37B-41DD-A8E9-9EC84D402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64"/>
          <a:stretch>
            <a:fillRect/>
          </a:stretch>
        </p:blipFill>
        <p:spPr bwMode="auto">
          <a:xfrm>
            <a:off x="1841500" y="1309688"/>
            <a:ext cx="52832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C198752-9885-4D8D-A7D8-D11BD63D945C}"/>
              </a:ext>
            </a:extLst>
          </p:cNvPr>
          <p:cNvSpPr/>
          <p:nvPr/>
        </p:nvSpPr>
        <p:spPr>
          <a:xfrm>
            <a:off x="627063" y="3724275"/>
            <a:ext cx="8390813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长方体与正方体分别有什么特点</a:t>
            </a:r>
            <a:r>
              <a:rPr lang="en-US" altLang="zh-CN" sz="2800" b="1" dirty="0">
                <a:latin typeface="+mn-ea"/>
                <a:ea typeface="+mn-ea"/>
              </a:rPr>
              <a:t>? </a:t>
            </a:r>
            <a:r>
              <a:rPr lang="zh-CN" altLang="en-US" sz="2800" b="1" dirty="0">
                <a:latin typeface="+mn-ea"/>
                <a:ea typeface="+mn-ea"/>
              </a:rPr>
              <a:t>小组合作整理。</a:t>
            </a:r>
          </a:p>
        </p:txBody>
      </p:sp>
      <p:grpSp>
        <p:nvGrpSpPr>
          <p:cNvPr id="12292" name="组合 15">
            <a:extLst>
              <a:ext uri="{FF2B5EF4-FFF2-40B4-BE49-F238E27FC236}">
                <a16:creationId xmlns:a16="http://schemas.microsoft.com/office/drawing/2014/main" id="{6E840AEE-7545-4B30-8E9F-F35CAEB28537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542925"/>
            <a:ext cx="1925638" cy="584200"/>
            <a:chOff x="399391" y="542926"/>
            <a:chExt cx="1925783" cy="584201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A1EC1632-7BD7-4DC5-9CFE-FCD5F133918D}"/>
                </a:ext>
              </a:extLst>
            </p:cNvPr>
            <p:cNvSpPr/>
            <p:nvPr/>
          </p:nvSpPr>
          <p:spPr bwMode="auto">
            <a:xfrm>
              <a:off x="399391" y="571501"/>
              <a:ext cx="1925783" cy="523876"/>
            </a:xfrm>
            <a:prstGeom prst="roundRect">
              <a:avLst/>
            </a:prstGeom>
            <a:solidFill>
              <a:srgbClr val="CBE8FA"/>
            </a:solidFill>
            <a:ln w="19050">
              <a:noFill/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B6499727-E297-4753-8290-7C6F3BB69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91" y="542926"/>
              <a:ext cx="1925782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巩固旧知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8">
            <a:extLst>
              <a:ext uri="{FF2B5EF4-FFF2-40B4-BE49-F238E27FC236}">
                <a16:creationId xmlns:a16="http://schemas.microsoft.com/office/drawing/2014/main" id="{0C7C1967-A83E-4E9E-A7D4-3106F655F8E5}"/>
              </a:ext>
            </a:extLst>
          </p:cNvPr>
          <p:cNvSpPr/>
          <p:nvPr/>
        </p:nvSpPr>
        <p:spPr>
          <a:xfrm>
            <a:off x="150813" y="534988"/>
            <a:ext cx="2371725" cy="577850"/>
          </a:xfrm>
          <a:prstGeom prst="roundRect">
            <a:avLst/>
          </a:prstGeom>
          <a:solidFill>
            <a:srgbClr val="01A0E9"/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软雅黑" panose="020B0503020204020204" charset="-122"/>
                <a:sym typeface="+mn-ea"/>
              </a:rPr>
              <a:t>长方体特征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44BD803-0BB5-43F6-98E3-3D204665D092}"/>
              </a:ext>
            </a:extLst>
          </p:cNvPr>
          <p:cNvGrpSpPr>
            <a:grpSpLocks/>
          </p:cNvGrpSpPr>
          <p:nvPr/>
        </p:nvGrpSpPr>
        <p:grpSpPr bwMode="auto">
          <a:xfrm>
            <a:off x="1023938" y="2571750"/>
            <a:ext cx="7239000" cy="1712913"/>
            <a:chOff x="1023472" y="1082809"/>
            <a:chExt cx="7239633" cy="1712520"/>
          </a:xfrm>
        </p:grpSpPr>
        <p:grpSp>
          <p:nvGrpSpPr>
            <p:cNvPr id="14345" name="组合 4">
              <a:extLst>
                <a:ext uri="{FF2B5EF4-FFF2-40B4-BE49-F238E27FC236}">
                  <a16:creationId xmlns:a16="http://schemas.microsoft.com/office/drawing/2014/main" id="{C2A9F4FE-2FBF-41B0-9A82-BF4D25B32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472" y="1120475"/>
              <a:ext cx="7239633" cy="1652870"/>
              <a:chOff x="1060305" y="1291296"/>
              <a:chExt cx="7239633" cy="1652870"/>
            </a:xfrm>
          </p:grpSpPr>
          <p:sp>
            <p:nvSpPr>
              <p:cNvPr id="3" name="TextBox 16">
                <a:extLst>
                  <a:ext uri="{FF2B5EF4-FFF2-40B4-BE49-F238E27FC236}">
                    <a16:creationId xmlns:a16="http://schemas.microsoft.com/office/drawing/2014/main" id="{B3DD57B4-23A9-4569-8EAC-35CCA499457D}"/>
                  </a:ext>
                </a:extLst>
              </p:cNvPr>
              <p:cNvSpPr/>
              <p:nvPr/>
            </p:nvSpPr>
            <p:spPr>
              <a:xfrm>
                <a:off x="1373069" y="1291721"/>
                <a:ext cx="6926869" cy="1652209"/>
              </a:xfrm>
              <a:prstGeom prst="roundRect">
                <a:avLst>
                  <a:gd name="adj" fmla="val 817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b="1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97C92F1A-CA17-47C5-9E02-83AF7B25A79E}"/>
                  </a:ext>
                </a:extLst>
              </p:cNvPr>
              <p:cNvSpPr/>
              <p:nvPr/>
            </p:nvSpPr>
            <p:spPr>
              <a:xfrm>
                <a:off x="1060305" y="1691679"/>
                <a:ext cx="625530" cy="62374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x-none" sz="2800" b="1" dirty="0">
                    <a:solidFill>
                      <a:schemeClr val="bg1"/>
                    </a:solidFill>
                    <a:ea typeface="Arial Unicode MS" panose="020B0604020202020204" pitchFamily="34" charset="-122"/>
                    <a:sym typeface="Arial Unicode MS" panose="020B0604020202020204" pitchFamily="34" charset="-122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ea typeface="Arial Unicode MS" panose="020B0604020202020204" pitchFamily="34" charset="-122"/>
                  <a:sym typeface="Arial Unicode MS" panose="020B0604020202020204" pitchFamily="34" charset="-122"/>
                </a:endParaRPr>
              </a:p>
            </p:txBody>
          </p:sp>
        </p:grpSp>
        <p:sp>
          <p:nvSpPr>
            <p:cNvPr id="14346" name="矩形 5">
              <a:extLst>
                <a:ext uri="{FF2B5EF4-FFF2-40B4-BE49-F238E27FC236}">
                  <a16:creationId xmlns:a16="http://schemas.microsoft.com/office/drawing/2014/main" id="{F64695B9-8649-4D88-8DC7-1D74D2CE1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948" y="1082809"/>
              <a:ext cx="6471580" cy="171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    有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个面，每个面一般是长方形，特殊情况有两个面是正方形，相对的两个面面积相等。</a:t>
              </a:r>
              <a:endPara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40" name="组合 18">
            <a:extLst>
              <a:ext uri="{FF2B5EF4-FFF2-40B4-BE49-F238E27FC236}">
                <a16:creationId xmlns:a16="http://schemas.microsoft.com/office/drawing/2014/main" id="{D72AFDE8-3679-4187-A6FE-2211082B0C49}"/>
              </a:ext>
            </a:extLst>
          </p:cNvPr>
          <p:cNvGrpSpPr>
            <a:grpSpLocks/>
          </p:cNvGrpSpPr>
          <p:nvPr/>
        </p:nvGrpSpPr>
        <p:grpSpPr bwMode="auto">
          <a:xfrm>
            <a:off x="3494088" y="1319213"/>
            <a:ext cx="2611437" cy="1147762"/>
            <a:chOff x="3076697" y="1425080"/>
            <a:chExt cx="2612572" cy="1146670"/>
          </a:xfrm>
        </p:grpSpPr>
        <p:sp>
          <p:nvSpPr>
            <p:cNvPr id="20" name="立方体 19">
              <a:extLst>
                <a:ext uri="{FF2B5EF4-FFF2-40B4-BE49-F238E27FC236}">
                  <a16:creationId xmlns:a16="http://schemas.microsoft.com/office/drawing/2014/main" id="{C764FDF4-3091-447A-9143-E7E66C697B2D}"/>
                </a:ext>
              </a:extLst>
            </p:cNvPr>
            <p:cNvSpPr/>
            <p:nvPr/>
          </p:nvSpPr>
          <p:spPr bwMode="auto">
            <a:xfrm>
              <a:off x="3076697" y="1425080"/>
              <a:ext cx="2612572" cy="1146670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4540882-BD02-4126-9322-31D41DAC6B8C}"/>
                </a:ext>
              </a:extLst>
            </p:cNvPr>
            <p:cNvCxnSpPr/>
            <p:nvPr/>
          </p:nvCxnSpPr>
          <p:spPr>
            <a:xfrm>
              <a:off x="3378453" y="1425080"/>
              <a:ext cx="0" cy="845332"/>
            </a:xfrm>
            <a:prstGeom prst="line">
              <a:avLst/>
            </a:prstGeom>
            <a:ln w="190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4F7A107-B148-44CF-91B3-092235277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8453" y="2268826"/>
              <a:ext cx="2310816" cy="0"/>
            </a:xfrm>
            <a:prstGeom prst="line">
              <a:avLst/>
            </a:prstGeom>
            <a:ln w="190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3C6F278B-93D3-4603-9EEB-DB9F9698B5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6697" y="2268826"/>
              <a:ext cx="301756" cy="302924"/>
            </a:xfrm>
            <a:prstGeom prst="line">
              <a:avLst/>
            </a:prstGeom>
            <a:ln w="190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0FCC7F6-BD10-492D-86C1-179363A5FC06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2397125"/>
            <a:ext cx="8234362" cy="919163"/>
            <a:chOff x="1023472" y="1120475"/>
            <a:chExt cx="8235053" cy="919337"/>
          </a:xfrm>
        </p:grpSpPr>
        <p:grpSp>
          <p:nvGrpSpPr>
            <p:cNvPr id="15374" name="组合 4">
              <a:extLst>
                <a:ext uri="{FF2B5EF4-FFF2-40B4-BE49-F238E27FC236}">
                  <a16:creationId xmlns:a16="http://schemas.microsoft.com/office/drawing/2014/main" id="{81932553-8C31-4842-BA71-10D064CAD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472" y="1120475"/>
              <a:ext cx="8146146" cy="919337"/>
              <a:chOff x="1060305" y="1291296"/>
              <a:chExt cx="8146146" cy="919337"/>
            </a:xfrm>
          </p:grpSpPr>
          <p:sp>
            <p:nvSpPr>
              <p:cNvPr id="3" name="TextBox 16">
                <a:extLst>
                  <a:ext uri="{FF2B5EF4-FFF2-40B4-BE49-F238E27FC236}">
                    <a16:creationId xmlns:a16="http://schemas.microsoft.com/office/drawing/2014/main" id="{AAB1B8BC-A6CB-42DB-A91F-D64B31C344E3}"/>
                  </a:ext>
                </a:extLst>
              </p:cNvPr>
              <p:cNvSpPr/>
              <p:nvPr/>
            </p:nvSpPr>
            <p:spPr>
              <a:xfrm>
                <a:off x="1373068" y="1291296"/>
                <a:ext cx="7833383" cy="919337"/>
              </a:xfrm>
              <a:prstGeom prst="roundRect">
                <a:avLst>
                  <a:gd name="adj" fmla="val 817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b="1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DFDF6EBC-786E-4B49-8793-53D8786FCB96}"/>
                  </a:ext>
                </a:extLst>
              </p:cNvPr>
              <p:cNvSpPr/>
              <p:nvPr/>
            </p:nvSpPr>
            <p:spPr>
              <a:xfrm>
                <a:off x="1060305" y="1491359"/>
                <a:ext cx="625528" cy="62559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x-none" sz="2800" b="1" dirty="0">
                    <a:solidFill>
                      <a:schemeClr val="bg1"/>
                    </a:solidFill>
                    <a:ea typeface="Arial Unicode MS" panose="020B0604020202020204" pitchFamily="34" charset="-122"/>
                    <a:sym typeface="Arial Unicode MS" panose="020B0604020202020204" pitchFamily="34" charset="-122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ea typeface="Arial Unicode MS" panose="020B0604020202020204" pitchFamily="34" charset="-122"/>
                  <a:sym typeface="Arial Unicode MS" panose="020B0604020202020204" pitchFamily="34" charset="-122"/>
                </a:endParaRPr>
              </a:p>
            </p:txBody>
          </p:sp>
        </p:grpSp>
        <p:sp>
          <p:nvSpPr>
            <p:cNvPr id="15375" name="矩形 5">
              <a:extLst>
                <a:ext uri="{FF2B5EF4-FFF2-40B4-BE49-F238E27FC236}">
                  <a16:creationId xmlns:a16="http://schemas.microsoft.com/office/drawing/2014/main" id="{2AC214A1-2546-4E6C-8EC5-A62DCA712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867" y="1258970"/>
              <a:ext cx="7694658" cy="652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    有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12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条棱，相对的四条棱互相平行且相等。</a:t>
              </a:r>
              <a:endPara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363" name="组合 17">
            <a:extLst>
              <a:ext uri="{FF2B5EF4-FFF2-40B4-BE49-F238E27FC236}">
                <a16:creationId xmlns:a16="http://schemas.microsoft.com/office/drawing/2014/main" id="{1A6EDC18-4CBC-463D-9F9F-DCC780167619}"/>
              </a:ext>
            </a:extLst>
          </p:cNvPr>
          <p:cNvGrpSpPr>
            <a:grpSpLocks/>
          </p:cNvGrpSpPr>
          <p:nvPr/>
        </p:nvGrpSpPr>
        <p:grpSpPr bwMode="auto">
          <a:xfrm>
            <a:off x="3413125" y="1138238"/>
            <a:ext cx="2611438" cy="1147762"/>
            <a:chOff x="3076697" y="1425080"/>
            <a:chExt cx="2612572" cy="1146670"/>
          </a:xfrm>
        </p:grpSpPr>
        <p:sp>
          <p:nvSpPr>
            <p:cNvPr id="9" name="立方体 8">
              <a:extLst>
                <a:ext uri="{FF2B5EF4-FFF2-40B4-BE49-F238E27FC236}">
                  <a16:creationId xmlns:a16="http://schemas.microsoft.com/office/drawing/2014/main" id="{82FD1533-42B2-464A-8C6C-C9E5F10EF828}"/>
                </a:ext>
              </a:extLst>
            </p:cNvPr>
            <p:cNvSpPr/>
            <p:nvPr/>
          </p:nvSpPr>
          <p:spPr bwMode="auto">
            <a:xfrm>
              <a:off x="3076697" y="1425080"/>
              <a:ext cx="2612572" cy="1146670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823979E-9079-46EE-8119-576723EEF718}"/>
                </a:ext>
              </a:extLst>
            </p:cNvPr>
            <p:cNvCxnSpPr/>
            <p:nvPr/>
          </p:nvCxnSpPr>
          <p:spPr>
            <a:xfrm>
              <a:off x="3378453" y="1425080"/>
              <a:ext cx="0" cy="845332"/>
            </a:xfrm>
            <a:prstGeom prst="line">
              <a:avLst/>
            </a:prstGeom>
            <a:ln w="190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F2728A1-539D-4FF8-B43D-41F4EFE850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8453" y="2268826"/>
              <a:ext cx="2310816" cy="0"/>
            </a:xfrm>
            <a:prstGeom prst="line">
              <a:avLst/>
            </a:prstGeom>
            <a:ln w="190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56048D7C-1023-42B6-8FAE-D15EA98AFF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6697" y="2268826"/>
              <a:ext cx="301756" cy="302924"/>
            </a:xfrm>
            <a:prstGeom prst="line">
              <a:avLst/>
            </a:prstGeom>
            <a:ln w="190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448C4F2-0CDD-4058-8FC8-538D174740B0}"/>
              </a:ext>
            </a:extLst>
          </p:cNvPr>
          <p:cNvGrpSpPr>
            <a:grpSpLocks/>
          </p:cNvGrpSpPr>
          <p:nvPr/>
        </p:nvGrpSpPr>
        <p:grpSpPr bwMode="auto">
          <a:xfrm>
            <a:off x="515938" y="3378200"/>
            <a:ext cx="8120062" cy="1271588"/>
            <a:chOff x="1023472" y="1120475"/>
            <a:chExt cx="8120348" cy="1271361"/>
          </a:xfrm>
        </p:grpSpPr>
        <p:grpSp>
          <p:nvGrpSpPr>
            <p:cNvPr id="15366" name="组合 14">
              <a:extLst>
                <a:ext uri="{FF2B5EF4-FFF2-40B4-BE49-F238E27FC236}">
                  <a16:creationId xmlns:a16="http://schemas.microsoft.com/office/drawing/2014/main" id="{E30818A9-FD25-47A0-B2E0-4626F9C0F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472" y="1120475"/>
              <a:ext cx="8120348" cy="1255594"/>
              <a:chOff x="1060305" y="1291296"/>
              <a:chExt cx="8120348" cy="125559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980650-7935-4A84-B9FB-E9EB700878B7}"/>
                  </a:ext>
                </a:extLst>
              </p:cNvPr>
              <p:cNvSpPr/>
              <p:nvPr/>
            </p:nvSpPr>
            <p:spPr>
              <a:xfrm>
                <a:off x="1373053" y="1291296"/>
                <a:ext cx="7807600" cy="1255489"/>
              </a:xfrm>
              <a:prstGeom prst="roundRect">
                <a:avLst>
                  <a:gd name="adj" fmla="val 817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b="1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D9E8A3C3-D080-443B-A77A-829E787C37A7}"/>
                  </a:ext>
                </a:extLst>
              </p:cNvPr>
              <p:cNvSpPr/>
              <p:nvPr/>
            </p:nvSpPr>
            <p:spPr>
              <a:xfrm>
                <a:off x="1060305" y="1643658"/>
                <a:ext cx="625497" cy="62536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x-none" sz="2800" b="1" dirty="0">
                    <a:solidFill>
                      <a:schemeClr val="bg1"/>
                    </a:solidFill>
                    <a:ea typeface="Arial Unicode MS" panose="020B0604020202020204" pitchFamily="34" charset="-122"/>
                    <a:sym typeface="Arial Unicode MS" panose="020B0604020202020204" pitchFamily="34" charset="-122"/>
                  </a:rPr>
                  <a:t>3</a:t>
                </a:r>
                <a:endParaRPr lang="zh-CN" altLang="en-US" sz="2800" b="1" dirty="0">
                  <a:solidFill>
                    <a:schemeClr val="bg1"/>
                  </a:solidFill>
                  <a:ea typeface="Arial Unicode MS" panose="020B0604020202020204" pitchFamily="34" charset="-122"/>
                  <a:sym typeface="Arial Unicode MS" panose="020B0604020202020204" pitchFamily="34" charset="-122"/>
                </a:endParaRPr>
              </a:p>
            </p:txBody>
          </p:sp>
        </p:grpSp>
        <p:sp>
          <p:nvSpPr>
            <p:cNvPr id="15367" name="矩形 15">
              <a:extLst>
                <a:ext uri="{FF2B5EF4-FFF2-40B4-BE49-F238E27FC236}">
                  <a16:creationId xmlns:a16="http://schemas.microsoft.com/office/drawing/2014/main" id="{6B2F0EFB-7D93-47E5-A8A0-E163B490C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523" y="1179311"/>
              <a:ext cx="7600296" cy="121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    有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8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个顶点，相交于同一顶点的三条棱分别叫长、宽、高。</a:t>
              </a:r>
              <a:endPara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圆角矩形 8">
            <a:extLst>
              <a:ext uri="{FF2B5EF4-FFF2-40B4-BE49-F238E27FC236}">
                <a16:creationId xmlns:a16="http://schemas.microsoft.com/office/drawing/2014/main" id="{6BB29F19-A65D-4F5D-9DD3-86F8A6AA6FF5}"/>
              </a:ext>
            </a:extLst>
          </p:cNvPr>
          <p:cNvSpPr/>
          <p:nvPr/>
        </p:nvSpPr>
        <p:spPr>
          <a:xfrm>
            <a:off x="150813" y="534988"/>
            <a:ext cx="2371725" cy="577850"/>
          </a:xfrm>
          <a:prstGeom prst="roundRect">
            <a:avLst/>
          </a:prstGeom>
          <a:solidFill>
            <a:srgbClr val="01A0E9"/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软雅黑" panose="020B0503020204020204" charset="-122"/>
                <a:sym typeface="+mn-ea"/>
              </a:rPr>
              <a:t>长方体特征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2">
            <a:extLst>
              <a:ext uri="{FF2B5EF4-FFF2-40B4-BE49-F238E27FC236}">
                <a16:creationId xmlns:a16="http://schemas.microsoft.com/office/drawing/2014/main" id="{A5B5E95F-903B-4D63-94CA-C84D49A16994}"/>
              </a:ext>
            </a:extLst>
          </p:cNvPr>
          <p:cNvGrpSpPr>
            <a:grpSpLocks/>
          </p:cNvGrpSpPr>
          <p:nvPr/>
        </p:nvGrpSpPr>
        <p:grpSpPr bwMode="auto">
          <a:xfrm>
            <a:off x="6824663" y="2647950"/>
            <a:ext cx="1828800" cy="1716088"/>
            <a:chOff x="3076697" y="1423294"/>
            <a:chExt cx="2612572" cy="1148456"/>
          </a:xfrm>
        </p:grpSpPr>
        <p:sp>
          <p:nvSpPr>
            <p:cNvPr id="4" name="立方体 3">
              <a:extLst>
                <a:ext uri="{FF2B5EF4-FFF2-40B4-BE49-F238E27FC236}">
                  <a16:creationId xmlns:a16="http://schemas.microsoft.com/office/drawing/2014/main" id="{18A1F418-2E19-471E-A5BC-AD9C348961B3}"/>
                </a:ext>
              </a:extLst>
            </p:cNvPr>
            <p:cNvSpPr/>
            <p:nvPr/>
          </p:nvSpPr>
          <p:spPr bwMode="auto">
            <a:xfrm>
              <a:off x="3076697" y="1425419"/>
              <a:ext cx="2612572" cy="1146331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095C113-E7CD-4829-AA43-080F751BA168}"/>
                </a:ext>
              </a:extLst>
            </p:cNvPr>
            <p:cNvCxnSpPr/>
            <p:nvPr/>
          </p:nvCxnSpPr>
          <p:spPr>
            <a:xfrm>
              <a:off x="3720769" y="1423294"/>
              <a:ext cx="0" cy="845671"/>
            </a:xfrm>
            <a:prstGeom prst="line">
              <a:avLst/>
            </a:prstGeom>
            <a:ln w="190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C21B0D6C-6A75-43E3-BB2F-FC878DC00D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0769" y="2268965"/>
              <a:ext cx="1968500" cy="0"/>
            </a:xfrm>
            <a:prstGeom prst="line">
              <a:avLst/>
            </a:prstGeom>
            <a:ln w="190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6C96705-D3C2-4417-8589-9AF27AC945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6697" y="2268965"/>
              <a:ext cx="644072" cy="302785"/>
            </a:xfrm>
            <a:prstGeom prst="line">
              <a:avLst/>
            </a:prstGeom>
            <a:ln w="19050">
              <a:solidFill>
                <a:srgbClr val="3399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1098AC5-899C-4950-907D-3B07A8BEA562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1346200"/>
            <a:ext cx="8432800" cy="919163"/>
            <a:chOff x="1023472" y="1120475"/>
            <a:chExt cx="8434179" cy="919337"/>
          </a:xfrm>
        </p:grpSpPr>
        <p:grpSp>
          <p:nvGrpSpPr>
            <p:cNvPr id="16399" name="组合 15">
              <a:extLst>
                <a:ext uri="{FF2B5EF4-FFF2-40B4-BE49-F238E27FC236}">
                  <a16:creationId xmlns:a16="http://schemas.microsoft.com/office/drawing/2014/main" id="{C1421B64-7017-47E3-9729-4CC5A58CB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472" y="1120475"/>
              <a:ext cx="8287066" cy="919337"/>
              <a:chOff x="1060305" y="1291296"/>
              <a:chExt cx="8287066" cy="919337"/>
            </a:xfrm>
          </p:grpSpPr>
          <p:sp>
            <p:nvSpPr>
              <p:cNvPr id="18" name="TextBox 16">
                <a:extLst>
                  <a:ext uri="{FF2B5EF4-FFF2-40B4-BE49-F238E27FC236}">
                    <a16:creationId xmlns:a16="http://schemas.microsoft.com/office/drawing/2014/main" id="{BDD5EB26-99E8-4235-8635-BA52402BFA0F}"/>
                  </a:ext>
                </a:extLst>
              </p:cNvPr>
              <p:cNvSpPr/>
              <p:nvPr/>
            </p:nvSpPr>
            <p:spPr>
              <a:xfrm>
                <a:off x="1373094" y="1291296"/>
                <a:ext cx="7973729" cy="919337"/>
              </a:xfrm>
              <a:prstGeom prst="roundRect">
                <a:avLst>
                  <a:gd name="adj" fmla="val 817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b="1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1E54917F-5852-4048-A3D0-121ECB37CC51}"/>
                  </a:ext>
                </a:extLst>
              </p:cNvPr>
              <p:cNvSpPr/>
              <p:nvPr/>
            </p:nvSpPr>
            <p:spPr>
              <a:xfrm>
                <a:off x="1060305" y="1431022"/>
                <a:ext cx="625577" cy="62559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x-none" sz="2800" b="1" dirty="0">
                    <a:solidFill>
                      <a:schemeClr val="bg1"/>
                    </a:solidFill>
                    <a:ea typeface="Arial Unicode MS" panose="020B0604020202020204" pitchFamily="34" charset="-122"/>
                    <a:sym typeface="Arial Unicode MS" panose="020B0604020202020204" pitchFamily="34" charset="-122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ea typeface="Arial Unicode MS" panose="020B0604020202020204" pitchFamily="34" charset="-122"/>
                  <a:sym typeface="Arial Unicode MS" panose="020B0604020202020204" pitchFamily="34" charset="-122"/>
                </a:endParaRPr>
              </a:p>
            </p:txBody>
          </p:sp>
        </p:grpSp>
        <p:sp>
          <p:nvSpPr>
            <p:cNvPr id="16400" name="矩形 16">
              <a:extLst>
                <a:ext uri="{FF2B5EF4-FFF2-40B4-BE49-F238E27FC236}">
                  <a16:creationId xmlns:a16="http://schemas.microsoft.com/office/drawing/2014/main" id="{C0EF2E57-3809-46C9-8260-B75DCD842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868" y="1258970"/>
              <a:ext cx="7893783" cy="5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有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个面，每个面都是正方形，每个面面积相等。</a:t>
              </a:r>
              <a:endPara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40E9CEA-D16E-4684-BBF3-BCEA8A894E49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2357438"/>
            <a:ext cx="8432800" cy="919162"/>
            <a:chOff x="1023472" y="1120475"/>
            <a:chExt cx="8434179" cy="919337"/>
          </a:xfrm>
        </p:grpSpPr>
        <p:grpSp>
          <p:nvGrpSpPr>
            <p:cNvPr id="16395" name="组合 20">
              <a:extLst>
                <a:ext uri="{FF2B5EF4-FFF2-40B4-BE49-F238E27FC236}">
                  <a16:creationId xmlns:a16="http://schemas.microsoft.com/office/drawing/2014/main" id="{0CDE9F62-283F-4919-A636-EBC46AA185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472" y="1120475"/>
              <a:ext cx="5793731" cy="919337"/>
              <a:chOff x="1060305" y="1291296"/>
              <a:chExt cx="5793731" cy="919337"/>
            </a:xfrm>
          </p:grpSpPr>
          <p:sp>
            <p:nvSpPr>
              <p:cNvPr id="23" name="TextBox 16">
                <a:extLst>
                  <a:ext uri="{FF2B5EF4-FFF2-40B4-BE49-F238E27FC236}">
                    <a16:creationId xmlns:a16="http://schemas.microsoft.com/office/drawing/2014/main" id="{24F0E44D-8C41-4784-AC2A-DEA024EF2D42}"/>
                  </a:ext>
                </a:extLst>
              </p:cNvPr>
              <p:cNvSpPr/>
              <p:nvPr/>
            </p:nvSpPr>
            <p:spPr>
              <a:xfrm>
                <a:off x="1373094" y="1291296"/>
                <a:ext cx="5480946" cy="919337"/>
              </a:xfrm>
              <a:prstGeom prst="roundRect">
                <a:avLst>
                  <a:gd name="adj" fmla="val 817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b="1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C8050131-21D9-4901-B04A-B434959D2FAE}"/>
                  </a:ext>
                </a:extLst>
              </p:cNvPr>
              <p:cNvSpPr/>
              <p:nvPr/>
            </p:nvSpPr>
            <p:spPr>
              <a:xfrm>
                <a:off x="1060305" y="1450076"/>
                <a:ext cx="625577" cy="62559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x-none" sz="2800" b="1" dirty="0">
                    <a:solidFill>
                      <a:schemeClr val="bg1"/>
                    </a:solidFill>
                    <a:ea typeface="Arial Unicode MS" panose="020B0604020202020204" pitchFamily="34" charset="-122"/>
                    <a:sym typeface="Arial Unicode MS" panose="020B0604020202020204" pitchFamily="34" charset="-122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ea typeface="Arial Unicode MS" panose="020B0604020202020204" pitchFamily="34" charset="-122"/>
                  <a:sym typeface="Arial Unicode MS" panose="020B0604020202020204" pitchFamily="34" charset="-122"/>
                </a:endParaRPr>
              </a:p>
            </p:txBody>
          </p:sp>
        </p:grpSp>
        <p:sp>
          <p:nvSpPr>
            <p:cNvPr id="16396" name="矩形 21">
              <a:extLst>
                <a:ext uri="{FF2B5EF4-FFF2-40B4-BE49-F238E27FC236}">
                  <a16:creationId xmlns:a16="http://schemas.microsoft.com/office/drawing/2014/main" id="{08D496DD-31F2-460A-83DB-DC807DE16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868" y="1258970"/>
              <a:ext cx="7893783" cy="5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有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12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条棱，每条棱长度都相等。</a:t>
              </a:r>
              <a:endPara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D0535B-8889-429A-A2A8-FD3E0F2961FD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3382963"/>
            <a:ext cx="8432800" cy="920750"/>
            <a:chOff x="1023472" y="1120475"/>
            <a:chExt cx="8434179" cy="919337"/>
          </a:xfrm>
        </p:grpSpPr>
        <p:grpSp>
          <p:nvGrpSpPr>
            <p:cNvPr id="16391" name="组合 25">
              <a:extLst>
                <a:ext uri="{FF2B5EF4-FFF2-40B4-BE49-F238E27FC236}">
                  <a16:creationId xmlns:a16="http://schemas.microsoft.com/office/drawing/2014/main" id="{E1BBF62A-6FE9-4443-B59C-DEC874D946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472" y="1120475"/>
              <a:ext cx="3172061" cy="919337"/>
              <a:chOff x="1060305" y="1291296"/>
              <a:chExt cx="3172061" cy="919337"/>
            </a:xfrm>
          </p:grpSpPr>
          <p:sp>
            <p:nvSpPr>
              <p:cNvPr id="28" name="TextBox 16">
                <a:extLst>
                  <a:ext uri="{FF2B5EF4-FFF2-40B4-BE49-F238E27FC236}">
                    <a16:creationId xmlns:a16="http://schemas.microsoft.com/office/drawing/2014/main" id="{53EF2625-B744-441F-8ADF-DBE7F3AF759A}"/>
                  </a:ext>
                </a:extLst>
              </p:cNvPr>
              <p:cNvSpPr/>
              <p:nvPr/>
            </p:nvSpPr>
            <p:spPr>
              <a:xfrm>
                <a:off x="1373094" y="1291296"/>
                <a:ext cx="2859555" cy="919337"/>
              </a:xfrm>
              <a:prstGeom prst="roundRect">
                <a:avLst>
                  <a:gd name="adj" fmla="val 8176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 b="1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46033727-A80B-4682-A534-70BE33012929}"/>
                  </a:ext>
                </a:extLst>
              </p:cNvPr>
              <p:cNvSpPr/>
              <p:nvPr/>
            </p:nvSpPr>
            <p:spPr>
              <a:xfrm>
                <a:off x="1060305" y="1451387"/>
                <a:ext cx="625577" cy="62451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charset="-122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x-none" sz="2800" b="1" dirty="0">
                    <a:solidFill>
                      <a:schemeClr val="bg1"/>
                    </a:solidFill>
                    <a:ea typeface="Arial Unicode MS" panose="020B0604020202020204" pitchFamily="34" charset="-122"/>
                    <a:sym typeface="Arial Unicode MS" panose="020B0604020202020204" pitchFamily="34" charset="-122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ea typeface="Arial Unicode MS" panose="020B0604020202020204" pitchFamily="34" charset="-122"/>
                  <a:sym typeface="Arial Unicode MS" panose="020B0604020202020204" pitchFamily="34" charset="-122"/>
                </a:endParaRPr>
              </a:p>
            </p:txBody>
          </p:sp>
        </p:grpSp>
        <p:sp>
          <p:nvSpPr>
            <p:cNvPr id="16392" name="矩形 26">
              <a:extLst>
                <a:ext uri="{FF2B5EF4-FFF2-40B4-BE49-F238E27FC236}">
                  <a16:creationId xmlns:a16="http://schemas.microsoft.com/office/drawing/2014/main" id="{0CF17A63-2573-41EC-8960-1C46CB14D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868" y="1258970"/>
              <a:ext cx="7893783" cy="59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有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8</a:t>
              </a: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个顶点。</a:t>
              </a:r>
              <a:endParaRPr lang="zh-CN" altLang="en-US" sz="28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圆角矩形 8">
            <a:extLst>
              <a:ext uri="{FF2B5EF4-FFF2-40B4-BE49-F238E27FC236}">
                <a16:creationId xmlns:a16="http://schemas.microsoft.com/office/drawing/2014/main" id="{42FAF7D1-679B-4AFF-9490-80AA11065422}"/>
              </a:ext>
            </a:extLst>
          </p:cNvPr>
          <p:cNvSpPr/>
          <p:nvPr/>
        </p:nvSpPr>
        <p:spPr>
          <a:xfrm>
            <a:off x="150813" y="534988"/>
            <a:ext cx="2371725" cy="577850"/>
          </a:xfrm>
          <a:prstGeom prst="roundRect">
            <a:avLst/>
          </a:prstGeom>
          <a:solidFill>
            <a:srgbClr val="01A0E9"/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软雅黑" panose="020B0503020204020204" charset="-122"/>
                <a:sym typeface="+mn-ea"/>
              </a:rPr>
              <a:t>正方体特征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1">
            <a:extLst>
              <a:ext uri="{FF2B5EF4-FFF2-40B4-BE49-F238E27FC236}">
                <a16:creationId xmlns:a16="http://schemas.microsoft.com/office/drawing/2014/main" id="{11896000-55DA-42D4-8D0C-8F4CFF46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31813"/>
            <a:ext cx="13176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A04D56E-D584-476D-801D-B211DFF74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522288"/>
            <a:ext cx="4152900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+mj-lt"/>
                <a:ea typeface="黑体" panose="02010609060101010101" pitchFamily="49" charset="-122"/>
              </a:rPr>
              <a:t>长方体和正方体的异同点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4F5C924-EB1E-49D9-8A71-96D4F213FB32}"/>
              </a:ext>
            </a:extLst>
          </p:cNvPr>
          <p:cNvGraphicFramePr/>
          <p:nvPr/>
        </p:nvGraphicFramePr>
        <p:xfrm>
          <a:off x="417513" y="1104900"/>
          <a:ext cx="8359775" cy="3594100"/>
        </p:xfrm>
        <a:graphic>
          <a:graphicData uri="http://schemas.openxmlformats.org/drawingml/2006/table">
            <a:tbl>
              <a:tblPr/>
              <a:tblGrid>
                <a:gridCol w="614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8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67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47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9251"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 pitchFamily="18" charset="0"/>
                        </a:rPr>
                        <a:t>形体</a:t>
                      </a:r>
                    </a:p>
                  </a:txBody>
                  <a:tcPr marL="91437" marR="91437" marT="45751" marB="45751" anchor="ctr">
                    <a:lnL w="381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 pitchFamily="18" charset="0"/>
                        </a:rPr>
                        <a:t>相同点</a:t>
                      </a:r>
                    </a:p>
                  </a:txBody>
                  <a:tcPr marL="91437" marR="91437" marT="45751" marB="45751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381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 pitchFamily="18" charset="0"/>
                        </a:rPr>
                        <a:t>不同点</a:t>
                      </a:r>
                    </a:p>
                  </a:txBody>
                  <a:tcPr marL="91437" marR="91437" marT="45751" marB="45751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381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 pitchFamily="18" charset="0"/>
                        </a:rPr>
                        <a:t>关系</a:t>
                      </a:r>
                    </a:p>
                  </a:txBody>
                  <a:tcPr marL="91437" marR="91437" marT="45751" marB="45751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01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381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 pitchFamily="18" charset="0"/>
                        </a:rPr>
                        <a:t>面</a:t>
                      </a:r>
                    </a:p>
                  </a:txBody>
                  <a:tcPr marL="91437" marR="91437" marT="45751" marB="45751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 pitchFamily="18" charset="0"/>
                        </a:rPr>
                        <a:t>棱</a:t>
                      </a:r>
                    </a:p>
                  </a:txBody>
                  <a:tcPr marL="91437" marR="91437" marT="45751" marB="45751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 pitchFamily="18" charset="0"/>
                        </a:rPr>
                        <a:t>顶点</a:t>
                      </a:r>
                    </a:p>
                  </a:txBody>
                  <a:tcPr marL="91437" marR="91437" marT="45751" marB="45751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 pitchFamily="18" charset="0"/>
                        </a:rPr>
                        <a:t>面的形状</a:t>
                      </a:r>
                    </a:p>
                  </a:txBody>
                  <a:tcPr marL="91437" marR="91437" marT="45751" marB="45751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 pitchFamily="18" charset="0"/>
                        </a:rPr>
                        <a:t>面的大小</a:t>
                      </a:r>
                    </a:p>
                  </a:txBody>
                  <a:tcPr marL="91437" marR="91437" marT="45751" marB="45751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 pitchFamily="18" charset="0"/>
                        </a:rPr>
                        <a:t>棱长</a:t>
                      </a:r>
                    </a:p>
                  </a:txBody>
                  <a:tcPr marL="91437" marR="91437" marT="45751" marB="45751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32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 pitchFamily="18" charset="0"/>
                        </a:rPr>
                        <a:t>长方体</a:t>
                      </a:r>
                    </a:p>
                  </a:txBody>
                  <a:tcPr marL="91437" marR="91437" marT="45751" marB="45751" anchor="ctr">
                    <a:lnL w="381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L="91437" marR="91437" marT="45751" marB="45751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L="91437" marR="91437" marT="45751" marB="45751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L="91437" marR="91437" marT="45751" marB="45751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L="91437" marR="91437" marT="45751" marB="45751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L="91437" marR="91437" marT="45751" marB="45751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L="91437" marR="91437" marT="45751" marB="45751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L="91437" marR="91437" marT="45751" marB="45751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509">
                <a:tc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 pitchFamily="18" charset="0"/>
                        </a:rPr>
                        <a:t>正方体</a:t>
                      </a:r>
                    </a:p>
                  </a:txBody>
                  <a:tcPr marL="91437" marR="91437" marT="45751" marB="45751" anchor="ctr">
                    <a:lnL w="381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L="91442" marR="91442" marT="45728" marB="457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L="91442" marR="91442" marT="45728" marB="457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L="91442" marR="91442" marT="45728" marB="457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L="91437" marR="91437" marT="45751" marB="457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L="91437" marR="91437" marT="45751" marB="457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L="91437" marR="91437" marT="45751" marB="457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L="91442" marR="91442" marT="45728" marB="4572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41">
            <a:extLst>
              <a:ext uri="{FF2B5EF4-FFF2-40B4-BE49-F238E27FC236}">
                <a16:creationId xmlns:a16="http://schemas.microsoft.com/office/drawing/2014/main" id="{9BD60A82-74F1-49F5-B58A-AB83135F7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3179763"/>
            <a:ext cx="34607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sym typeface="Arial" panose="020B0604020202020204" pitchFamily="34" charset="0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 Box 42">
            <a:extLst>
              <a:ext uri="{FF2B5EF4-FFF2-40B4-BE49-F238E27FC236}">
                <a16:creationId xmlns:a16="http://schemas.microsoft.com/office/drawing/2014/main" id="{18AFF30F-6FB0-4D49-A858-83F2436DD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3173413"/>
            <a:ext cx="655638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sym typeface="Arial" panose="020B0604020202020204" pitchFamily="34" charset="0"/>
              </a:rPr>
              <a:t>12</a:t>
            </a:r>
            <a:endParaRPr lang="zh-CN" alt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 Box 43">
            <a:extLst>
              <a:ext uri="{FF2B5EF4-FFF2-40B4-BE49-F238E27FC236}">
                <a16:creationId xmlns:a16="http://schemas.microsoft.com/office/drawing/2014/main" id="{F734A130-8BE6-4F37-8375-A5DD86B1E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3173413"/>
            <a:ext cx="34607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sym typeface="Arial" panose="020B0604020202020204" pitchFamily="34" charset="0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 Box 44">
            <a:extLst>
              <a:ext uri="{FF2B5EF4-FFF2-40B4-BE49-F238E27FC236}">
                <a16:creationId xmlns:a16="http://schemas.microsoft.com/office/drawing/2014/main" id="{FCA847EE-B169-4D8B-9C4B-19B90D63A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838" y="2438400"/>
            <a:ext cx="1866900" cy="1322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lt"/>
                <a:sym typeface="Arial" panose="020B0604020202020204" pitchFamily="34" charset="0"/>
              </a:rPr>
              <a:t>一般都是长方形，也可能有两个相对的面是正方形</a:t>
            </a:r>
          </a:p>
        </p:txBody>
      </p:sp>
      <p:sp>
        <p:nvSpPr>
          <p:cNvPr id="9" name="Text Box 45">
            <a:extLst>
              <a:ext uri="{FF2B5EF4-FFF2-40B4-BE49-F238E27FC236}">
                <a16:creationId xmlns:a16="http://schemas.microsoft.com/office/drawing/2014/main" id="{53CC8222-49C1-44BB-A6CF-1EBF4E14C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2711450"/>
            <a:ext cx="13144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lt"/>
                <a:sym typeface="Arial" panose="020B0604020202020204" pitchFamily="34" charset="0"/>
              </a:rPr>
              <a:t>相对的面</a:t>
            </a:r>
            <a:endParaRPr lang="en-US" altLang="zh-CN" sz="2000" b="1" dirty="0">
              <a:solidFill>
                <a:srgbClr val="FF0000"/>
              </a:solidFill>
              <a:latin typeface="+mj-lt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lt"/>
                <a:sym typeface="Arial" panose="020B0604020202020204" pitchFamily="34" charset="0"/>
              </a:rPr>
              <a:t>面积相等</a:t>
            </a:r>
          </a:p>
        </p:txBody>
      </p:sp>
      <p:sp>
        <p:nvSpPr>
          <p:cNvPr id="10" name="Text Box 46">
            <a:extLst>
              <a:ext uri="{FF2B5EF4-FFF2-40B4-BE49-F238E27FC236}">
                <a16:creationId xmlns:a16="http://schemas.microsoft.com/office/drawing/2014/main" id="{B1D295DC-B7A2-463F-BB34-99E308153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88" y="2711450"/>
            <a:ext cx="15367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j-lt"/>
                <a:sym typeface="Arial" panose="020B0604020202020204" pitchFamily="34" charset="0"/>
              </a:rPr>
              <a:t>相对的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  <a:sym typeface="Arial" panose="020B0604020202020204" pitchFamily="34" charset="0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+mj-lt"/>
                <a:sym typeface="Arial" panose="020B0604020202020204" pitchFamily="34" charset="0"/>
              </a:rPr>
              <a:t>条棱长度相等</a:t>
            </a:r>
          </a:p>
        </p:txBody>
      </p:sp>
      <p:sp>
        <p:nvSpPr>
          <p:cNvPr id="11" name="Text Box 47">
            <a:extLst>
              <a:ext uri="{FF2B5EF4-FFF2-40B4-BE49-F238E27FC236}">
                <a16:creationId xmlns:a16="http://schemas.microsoft.com/office/drawing/2014/main" id="{81F203AC-C707-4E7D-8C27-1B86C4DAA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3863975"/>
            <a:ext cx="1536700" cy="706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j-lt"/>
                <a:sym typeface="Arial" panose="020B0604020202020204" pitchFamily="34" charset="0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+mj-lt"/>
                <a:sym typeface="Arial" panose="020B0604020202020204" pitchFamily="34" charset="0"/>
              </a:rPr>
              <a:t>个面都是正方形</a:t>
            </a:r>
          </a:p>
        </p:txBody>
      </p:sp>
      <p:sp>
        <p:nvSpPr>
          <p:cNvPr id="12" name="Text Box 48">
            <a:extLst>
              <a:ext uri="{FF2B5EF4-FFF2-40B4-BE49-F238E27FC236}">
                <a16:creationId xmlns:a16="http://schemas.microsoft.com/office/drawing/2014/main" id="{E2C0A1C9-7832-4BBF-9E7B-8873803A7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8" y="3862388"/>
            <a:ext cx="1379537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j-lt"/>
                <a:sym typeface="Arial" panose="020B0604020202020204" pitchFamily="34" charset="0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+mj-lt"/>
                <a:sym typeface="Arial" panose="020B0604020202020204" pitchFamily="34" charset="0"/>
              </a:rPr>
              <a:t>个面的面积都相等</a:t>
            </a:r>
          </a:p>
        </p:txBody>
      </p:sp>
      <p:sp>
        <p:nvSpPr>
          <p:cNvPr id="13" name="Text Box 49">
            <a:extLst>
              <a:ext uri="{FF2B5EF4-FFF2-40B4-BE49-F238E27FC236}">
                <a16:creationId xmlns:a16="http://schemas.microsoft.com/office/drawing/2014/main" id="{251D65D3-DB12-4628-90E0-1C4C1E4FB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3" y="3862388"/>
            <a:ext cx="13144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j-lt"/>
                <a:sym typeface="Arial" panose="020B0604020202020204" pitchFamily="34" charset="0"/>
              </a:rPr>
              <a:t>12</a:t>
            </a:r>
            <a:r>
              <a:rPr lang="zh-CN" altLang="en-US" sz="2000" b="1" dirty="0">
                <a:solidFill>
                  <a:srgbClr val="FF0000"/>
                </a:solidFill>
                <a:latin typeface="+mj-lt"/>
                <a:sym typeface="Arial" panose="020B0604020202020204" pitchFamily="34" charset="0"/>
              </a:rPr>
              <a:t>条棱长都相等</a:t>
            </a:r>
          </a:p>
        </p:txBody>
      </p:sp>
      <p:sp>
        <p:nvSpPr>
          <p:cNvPr id="14" name="Rectangle 40">
            <a:extLst>
              <a:ext uri="{FF2B5EF4-FFF2-40B4-BE49-F238E27FC236}">
                <a16:creationId xmlns:a16="http://schemas.microsoft.com/office/drawing/2014/main" id="{EBA9F7A6-94F0-4793-9F86-851BCEABC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2622550"/>
            <a:ext cx="873125" cy="1930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rgbClr val="0066FF"/>
                </a:solidFill>
                <a:latin typeface="+mj-lt"/>
              </a:rPr>
              <a:t>正方体是特殊的长方体</a:t>
            </a:r>
            <a:endParaRPr lang="zh-CN" altLang="en-US" sz="2400" dirty="0">
              <a:solidFill>
                <a:srgbClr val="0066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/>
      <p:bldP spid="6" grpId="0" bldLvl="0"/>
      <p:bldP spid="7" grpId="0" bldLvl="0"/>
      <p:bldP spid="8" grpId="0" bldLvl="0"/>
      <p:bldP spid="9" grpId="0" bldLvl="0"/>
      <p:bldP spid="10" grpId="0" bldLvl="0"/>
      <p:bldP spid="11" grpId="0" bldLvl="0"/>
      <p:bldP spid="12" grpId="0" bldLvl="0"/>
      <p:bldP spid="13" grpId="0" bldLvl="0"/>
      <p:bldP spid="14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219668F-7FBF-4399-97AA-E1D54F047FF5}"/>
              </a:ext>
            </a:extLst>
          </p:cNvPr>
          <p:cNvSpPr/>
          <p:nvPr/>
        </p:nvSpPr>
        <p:spPr>
          <a:xfrm>
            <a:off x="868363" y="1216025"/>
            <a:ext cx="745013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+mn-lt"/>
                <a:ea typeface="+mn-ea"/>
              </a:rPr>
              <a:t>        有</a:t>
            </a:r>
            <a:r>
              <a:rPr lang="en-US" altLang="zh-CN" sz="2800" b="1" dirty="0">
                <a:latin typeface="+mn-lt"/>
                <a:ea typeface="+mn-ea"/>
              </a:rPr>
              <a:t>8</a:t>
            </a:r>
            <a:r>
              <a:rPr lang="zh-CN" altLang="en-US" sz="2800" b="1" dirty="0">
                <a:latin typeface="+mn-lt"/>
                <a:ea typeface="+mn-ea"/>
              </a:rPr>
              <a:t>个顶点、</a:t>
            </a:r>
            <a:r>
              <a:rPr lang="en-US" altLang="zh-CN" sz="2800" b="1" dirty="0">
                <a:latin typeface="+mn-lt"/>
                <a:ea typeface="+mn-ea"/>
              </a:rPr>
              <a:t>6</a:t>
            </a:r>
            <a:r>
              <a:rPr lang="zh-CN" altLang="en-US" sz="2800" b="1" dirty="0">
                <a:latin typeface="+mn-lt"/>
                <a:ea typeface="+mn-ea"/>
              </a:rPr>
              <a:t>个面、</a:t>
            </a:r>
            <a:r>
              <a:rPr lang="en-US" altLang="zh-CN" sz="2800" b="1" dirty="0">
                <a:latin typeface="+mn-lt"/>
                <a:ea typeface="+mn-ea"/>
              </a:rPr>
              <a:t>12</a:t>
            </a:r>
            <a:r>
              <a:rPr lang="zh-CN" altLang="en-US" sz="2800" b="1" dirty="0">
                <a:latin typeface="+mn-lt"/>
                <a:ea typeface="+mn-ea"/>
              </a:rPr>
              <a:t>条棱、只有两个相对的面是正方形。 </a:t>
            </a:r>
          </a:p>
        </p:txBody>
      </p:sp>
      <p:sp>
        <p:nvSpPr>
          <p:cNvPr id="4" name="圆角矩形 6">
            <a:extLst>
              <a:ext uri="{FF2B5EF4-FFF2-40B4-BE49-F238E27FC236}">
                <a16:creationId xmlns:a16="http://schemas.microsoft.com/office/drawing/2014/main" id="{5AA9F820-9ED8-4F02-8B67-1F431AFB07B7}"/>
              </a:ext>
            </a:extLst>
          </p:cNvPr>
          <p:cNvSpPr/>
          <p:nvPr/>
        </p:nvSpPr>
        <p:spPr>
          <a:xfrm>
            <a:off x="166688" y="498475"/>
            <a:ext cx="2373312" cy="577850"/>
          </a:xfrm>
          <a:prstGeom prst="roundRect">
            <a:avLst/>
          </a:prstGeom>
          <a:solidFill>
            <a:srgbClr val="6AD0FE"/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软雅黑" panose="020B0503020204020204" charset="-122"/>
                <a:sym typeface="+mn-ea"/>
              </a:rPr>
              <a:t>猜一猜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1A92B8-BE02-4DC8-B750-696B05A6E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2600325"/>
            <a:ext cx="280193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5" descr="6-19-Y">
            <a:extLst>
              <a:ext uri="{FF2B5EF4-FFF2-40B4-BE49-F238E27FC236}">
                <a16:creationId xmlns:a16="http://schemas.microsoft.com/office/drawing/2014/main" id="{EB1078EF-4EC9-4350-A360-033A4294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5"/>
          <a:stretch>
            <a:fillRect/>
          </a:stretch>
        </p:blipFill>
        <p:spPr bwMode="auto">
          <a:xfrm>
            <a:off x="2619375" y="765175"/>
            <a:ext cx="390366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6E58BA3D-8DFF-43A0-86C4-4500E49FCB40}"/>
              </a:ext>
            </a:extLst>
          </p:cNvPr>
          <p:cNvGrpSpPr>
            <a:grpSpLocks/>
          </p:cNvGrpSpPr>
          <p:nvPr/>
        </p:nvGrpSpPr>
        <p:grpSpPr bwMode="auto">
          <a:xfrm>
            <a:off x="2162175" y="3032125"/>
            <a:ext cx="6156325" cy="1143000"/>
            <a:chOff x="964786" y="3518596"/>
            <a:chExt cx="6157625" cy="1143140"/>
          </a:xfrm>
        </p:grpSpPr>
        <p:sp>
          <p:nvSpPr>
            <p:cNvPr id="5" name="圆角矩形标注 7">
              <a:extLst>
                <a:ext uri="{FF2B5EF4-FFF2-40B4-BE49-F238E27FC236}">
                  <a16:creationId xmlns:a16="http://schemas.microsoft.com/office/drawing/2014/main" id="{71B154EC-8EB4-4FA5-904F-1A843823216B}"/>
                </a:ext>
              </a:extLst>
            </p:cNvPr>
            <p:cNvSpPr/>
            <p:nvPr/>
          </p:nvSpPr>
          <p:spPr>
            <a:xfrm>
              <a:off x="966374" y="3518596"/>
              <a:ext cx="6156037" cy="1143140"/>
            </a:xfrm>
            <a:prstGeom prst="wedgeRoundRectCallout">
              <a:avLst>
                <a:gd name="adj1" fmla="val -54134"/>
                <a:gd name="adj2" fmla="val 299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2400" dirty="0">
                <a:latin typeface="+mj-lt"/>
              </a:endParaRPr>
            </a:p>
          </p:txBody>
        </p:sp>
        <p:sp>
          <p:nvSpPr>
            <p:cNvPr id="20486" name="矩形 2">
              <a:extLst>
                <a:ext uri="{FF2B5EF4-FFF2-40B4-BE49-F238E27FC236}">
                  <a16:creationId xmlns:a16="http://schemas.microsoft.com/office/drawing/2014/main" id="{AEC7D4B3-44D8-4F2D-80A0-7E093B1AA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786" y="3556687"/>
              <a:ext cx="6068712" cy="1076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    圆柱和圆锥各有什么特点呢？你能说一说吗？</a:t>
              </a:r>
            </a:p>
          </p:txBody>
        </p:sp>
      </p:grpSp>
      <p:pic>
        <p:nvPicPr>
          <p:cNvPr id="20484" name="图片 7">
            <a:extLst>
              <a:ext uri="{FF2B5EF4-FFF2-40B4-BE49-F238E27FC236}">
                <a16:creationId xmlns:a16="http://schemas.microsoft.com/office/drawing/2014/main" id="{3379BC3C-8527-45B6-B7C9-75F43CADE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160" y="2780939"/>
            <a:ext cx="912891" cy="15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2402</TotalTime>
  <Pages>0</Pages>
  <Words>961</Words>
  <Characters>0</Characters>
  <Application>Microsoft Office PowerPoint</Application>
  <DocSecurity>0</DocSecurity>
  <PresentationFormat>全屏显示(16:9)</PresentationFormat>
  <Lines>0</Lines>
  <Paragraphs>143</Paragraphs>
  <Slides>24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黑体</vt:lpstr>
      <vt:lpstr>楷体</vt:lpstr>
      <vt:lpstr>宋体</vt:lpstr>
      <vt:lpstr>微软雅黑</vt:lpstr>
      <vt:lpstr>幼圆</vt:lpstr>
      <vt:lpstr>Arial</vt:lpstr>
      <vt:lpstr>Times New Roman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380</cp:revision>
  <dcterms:created xsi:type="dcterms:W3CDTF">2016-01-14T07:05:12Z</dcterms:created>
  <dcterms:modified xsi:type="dcterms:W3CDTF">2023-02-12T16:03:26Z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