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4"/>
  </p:notesMasterIdLst>
  <p:sldIdLst>
    <p:sldId id="344" r:id="rId2"/>
    <p:sldId id="354" r:id="rId3"/>
    <p:sldId id="355" r:id="rId4"/>
    <p:sldId id="356" r:id="rId5"/>
    <p:sldId id="357" r:id="rId6"/>
    <p:sldId id="358" r:id="rId7"/>
    <p:sldId id="365" r:id="rId8"/>
    <p:sldId id="366" r:id="rId9"/>
    <p:sldId id="370" r:id="rId10"/>
    <p:sldId id="359" r:id="rId11"/>
    <p:sldId id="360" r:id="rId12"/>
    <p:sldId id="361" r:id="rId13"/>
    <p:sldId id="363" r:id="rId14"/>
    <p:sldId id="364" r:id="rId15"/>
    <p:sldId id="368" r:id="rId16"/>
    <p:sldId id="369" r:id="rId17"/>
    <p:sldId id="328" r:id="rId18"/>
    <p:sldId id="372" r:id="rId19"/>
    <p:sldId id="373" r:id="rId20"/>
    <p:sldId id="374" r:id="rId21"/>
    <p:sldId id="375" r:id="rId22"/>
    <p:sldId id="376" r:id="rId23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8FF"/>
    <a:srgbClr val="01A0E9"/>
    <a:srgbClr val="ECFBFE"/>
    <a:srgbClr val="6AD0FE"/>
    <a:srgbClr val="3FC6E1"/>
    <a:srgbClr val="0066FF"/>
    <a:srgbClr val="0000FF"/>
    <a:srgbClr val="F7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88" autoAdjust="0"/>
    <p:restoredTop sz="96349" autoAdjust="0"/>
  </p:normalViewPr>
  <p:slideViewPr>
    <p:cSldViewPr snapToGrid="0">
      <p:cViewPr varScale="1">
        <p:scale>
          <a:sx n="114" d="100"/>
          <a:sy n="114" d="100"/>
        </p:scale>
        <p:origin x="461" y="8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05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BCC7E2A-BDB2-42D2-8E47-CABC005392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D169084-D814-4B4F-A0AF-26607D2FCC4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AF0D531A-C8FB-495B-8A8D-AAFE4ED4CDF4}" type="datetimeFigureOut">
              <a:rPr lang="zh-CN" altLang="en-US"/>
              <a:pPr>
                <a:defRPr/>
              </a:pPr>
              <a:t>2023/2/12</a:t>
            </a:fld>
            <a:endParaRPr lang="zh-CN" altLang="en-US" dirty="0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18448FA7-AAE2-4633-A125-5016D8CFAF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6C1F246B-D589-4501-A05D-06F98867B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DEAFBC-ECA6-45C8-B9E3-F723BB9AC0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174237D-317D-4588-9960-5402D30009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5408E764-39B2-478B-8C49-DCC36B08B0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>
            <a:extLst>
              <a:ext uri="{FF2B5EF4-FFF2-40B4-BE49-F238E27FC236}">
                <a16:creationId xmlns:a16="http://schemas.microsoft.com/office/drawing/2014/main" id="{974CEED0-34D0-43ED-8BC7-99B90FE9DE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>
            <a:extLst>
              <a:ext uri="{FF2B5EF4-FFF2-40B4-BE49-F238E27FC236}">
                <a16:creationId xmlns:a16="http://schemas.microsoft.com/office/drawing/2014/main" id="{D6016EB9-6721-4685-B6D6-85FF6A7FC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580" name="灯片编号占位符 3">
            <a:extLst>
              <a:ext uri="{FF2B5EF4-FFF2-40B4-BE49-F238E27FC236}">
                <a16:creationId xmlns:a16="http://schemas.microsoft.com/office/drawing/2014/main" id="{68F32628-AA60-4EB4-9A33-B52C83D32F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977C2B6-3FEF-4084-B5AB-638E2F98632A}" type="slidenum">
              <a:rPr lang="zh-CN" altLang="en-US" smtClean="0">
                <a:ea typeface="黑体" panose="02010609060101010101" pitchFamily="49" charset="-122"/>
              </a:rPr>
              <a:pPr/>
              <a:t>15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631F1E5C-ADC9-4D1C-81D9-6BEC1B282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08C00B66-4A10-474B-8AF0-DE8A20EBA4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 t="11900" r="10471" b="8301"/>
          <a:stretch>
            <a:fillRect/>
          </a:stretch>
        </p:blipFill>
        <p:spPr bwMode="auto">
          <a:xfrm>
            <a:off x="484188" y="584200"/>
            <a:ext cx="8175625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905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2F9D3FA0-95EF-4D19-AD4F-1C2CC8F56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2F55000-F574-4A55-8824-3EE048BA96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52438"/>
            <a:ext cx="9144000" cy="4238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4972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6AF40B38-ED8D-4C76-991A-E7F6BFA01B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5">
            <a:extLst>
              <a:ext uri="{FF2B5EF4-FFF2-40B4-BE49-F238E27FC236}">
                <a16:creationId xmlns:a16="http://schemas.microsoft.com/office/drawing/2014/main" id="{8401F43C-A334-4E15-B72C-FCA05B6722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0025" y="198438"/>
            <a:ext cx="8743950" cy="4746625"/>
          </a:xfrm>
          <a:prstGeom prst="roundRect">
            <a:avLst>
              <a:gd name="adj" fmla="val 5435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3693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BDE89B38-66FA-4EE7-A005-28A1C1FE41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>
            <a:extLst>
              <a:ext uri="{FF2B5EF4-FFF2-40B4-BE49-F238E27FC236}">
                <a16:creationId xmlns:a16="http://schemas.microsoft.com/office/drawing/2014/main" id="{0585C513-A9F4-4614-A0CA-32F4AEA699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>
            <a:extLst>
              <a:ext uri="{FF2B5EF4-FFF2-40B4-BE49-F238E27FC236}">
                <a16:creationId xmlns:a16="http://schemas.microsoft.com/office/drawing/2014/main" id="{3D6401CA-75B9-40CF-86F3-6094589C7B9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12" Type="http://schemas.openxmlformats.org/officeDocument/2006/relationships/image" Target="../media/image22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35.wmf"/><Relationship Id="rId7" Type="http://schemas.openxmlformats.org/officeDocument/2006/relationships/image" Target="../media/image37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B63B002-AEC9-4D37-AE50-E70150646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538" y="1800225"/>
            <a:ext cx="4614862" cy="647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b="1" spc="300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600" b="1" spc="300" dirty="0"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3600" b="1" spc="300" dirty="0"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r>
              <a:rPr lang="zh-CN" altLang="en-US" sz="3600" b="1" spc="300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600" b="1" spc="300" dirty="0">
                <a:latin typeface="Times New Roman" panose="02020603050405020304" pitchFamily="18" charset="0"/>
                <a:ea typeface="黑体" panose="02010609060101010101" pitchFamily="49" charset="-122"/>
              </a:rPr>
              <a:t>(    )</a:t>
            </a:r>
            <a:r>
              <a:rPr lang="zh-CN" altLang="en-US" sz="3600" b="1" spc="300" dirty="0"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3600" b="1" spc="300" dirty="0">
                <a:latin typeface="Times New Roman" panose="02020603050405020304" pitchFamily="18" charset="0"/>
                <a:ea typeface="黑体" panose="02010609060101010101" pitchFamily="49" charset="-122"/>
              </a:rPr>
              <a:t>15</a:t>
            </a:r>
            <a:endParaRPr lang="zh-CN" altLang="en-US" sz="3600" b="1" spc="3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97D1D3-DD15-4322-9837-7B5BA2AEB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838" y="1801813"/>
            <a:ext cx="468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endParaRPr lang="en-US" altLang="en-US" sz="3600" b="1" i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220" name="文本框 6">
            <a:extLst>
              <a:ext uri="{FF2B5EF4-FFF2-40B4-BE49-F238E27FC236}">
                <a16:creationId xmlns:a16="http://schemas.microsoft.com/office/drawing/2014/main" id="{A1BD27F2-B34C-4CF5-B79A-E9DC1167A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1468438"/>
            <a:ext cx="183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填一填。</a:t>
            </a: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22690BB8-681F-4F65-93F5-1585B8FBDB1A}"/>
              </a:ext>
            </a:extLst>
          </p:cNvPr>
          <p:cNvSpPr/>
          <p:nvPr/>
        </p:nvSpPr>
        <p:spPr>
          <a:xfrm>
            <a:off x="556660" y="2455980"/>
            <a:ext cx="7858471" cy="1600200"/>
          </a:xfrm>
          <a:prstGeom prst="rect">
            <a:avLst/>
          </a:prstGeom>
          <a:noFill/>
          <a:ln w="15875" cap="flat" cmpd="sng">
            <a:noFill/>
            <a:prstDash val="solid"/>
            <a:miter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b="1" noProof="1">
                <a:latin typeface="Times New Roman" panose="02020603050405020304" pitchFamily="18" charset="0"/>
                <a:ea typeface="黑体" panose="02010609060101010101" pitchFamily="49" charset="-122"/>
                <a:cs typeface="黑体" panose="02010609060101010101" pitchFamily="49" charset="-122"/>
              </a:rPr>
              <a:t>        根据比例的基本性质，如果已知比例中的任何三项，就可以求出这个比例中的那个未知项。</a:t>
            </a: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8593A847-85B9-48F8-9FED-7C7459902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63" y="4048125"/>
            <a:ext cx="62880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求比例中的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未知项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，叫作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解比例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grpSp>
        <p:nvGrpSpPr>
          <p:cNvPr id="9225" name="组合 10">
            <a:extLst>
              <a:ext uri="{FF2B5EF4-FFF2-40B4-BE49-F238E27FC236}">
                <a16:creationId xmlns:a16="http://schemas.microsoft.com/office/drawing/2014/main" id="{FF01398E-84DA-4B58-8BF2-456CF2D63AD2}"/>
              </a:ext>
            </a:extLst>
          </p:cNvPr>
          <p:cNvGrpSpPr>
            <a:grpSpLocks/>
          </p:cNvGrpSpPr>
          <p:nvPr/>
        </p:nvGrpSpPr>
        <p:grpSpPr bwMode="auto">
          <a:xfrm>
            <a:off x="219075" y="657225"/>
            <a:ext cx="1925638" cy="603250"/>
            <a:chOff x="269250" y="696752"/>
            <a:chExt cx="1925086" cy="603584"/>
          </a:xfrm>
        </p:grpSpPr>
        <p:sp>
          <p:nvSpPr>
            <p:cNvPr id="12" name="Rectangle: Rounded Corners 10">
              <a:extLst>
                <a:ext uri="{FF2B5EF4-FFF2-40B4-BE49-F238E27FC236}">
                  <a16:creationId xmlns:a16="http://schemas.microsoft.com/office/drawing/2014/main" id="{047CAA0C-2D1D-4833-9600-9D07B0E948F4}"/>
                </a:ext>
              </a:extLst>
            </p:cNvPr>
            <p:cNvSpPr/>
            <p:nvPr/>
          </p:nvSpPr>
          <p:spPr>
            <a:xfrm>
              <a:off x="269250" y="696752"/>
              <a:ext cx="1923498" cy="581347"/>
            </a:xfrm>
            <a:prstGeom prst="roundRect">
              <a:avLst>
                <a:gd name="adj" fmla="val 50000"/>
              </a:avLst>
            </a:prstGeom>
            <a:solidFill>
              <a:srgbClr val="F9AB3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24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Calibri" panose="020F0502020204030204"/>
                <a:ea typeface="+mn-ea"/>
              </a:endParaRPr>
            </a:p>
          </p:txBody>
        </p: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4E76625F-D8B6-464F-8E5C-D26FA62A5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50" y="716135"/>
              <a:ext cx="1925086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0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新课导入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3">
            <a:extLst>
              <a:ext uri="{FF2B5EF4-FFF2-40B4-BE49-F238E27FC236}">
                <a16:creationId xmlns:a16="http://schemas.microsoft.com/office/drawing/2014/main" id="{09467653-9062-4EAF-8DFE-20FFFF8BC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8" y="1198563"/>
            <a:ext cx="3314700" cy="4921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n-lt"/>
                <a:ea typeface="+mj-ea"/>
                <a:sym typeface="Times New Roman" panose="02020603050405020304" pitchFamily="18" charset="0"/>
              </a:rPr>
              <a:t>1.</a:t>
            </a:r>
            <a:r>
              <a:rPr lang="zh-CN" altLang="en-US" sz="2600" b="1" dirty="0">
                <a:latin typeface="+mn-lt"/>
                <a:ea typeface="+mj-ea"/>
                <a:sym typeface="Times New Roman" panose="02020603050405020304" pitchFamily="18" charset="0"/>
              </a:rPr>
              <a:t>解比例。</a:t>
            </a:r>
          </a:p>
        </p:txBody>
      </p:sp>
      <p:sp>
        <p:nvSpPr>
          <p:cNvPr id="18436" name="Rectangle 13">
            <a:extLst>
              <a:ext uri="{FF2B5EF4-FFF2-40B4-BE49-F238E27FC236}">
                <a16:creationId xmlns:a16="http://schemas.microsoft.com/office/drawing/2014/main" id="{40B1B1FD-4A25-42EE-90E8-F0DB4E8EB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1692275"/>
            <a:ext cx="17795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</a:p>
        </p:txBody>
      </p:sp>
      <p:sp>
        <p:nvSpPr>
          <p:cNvPr id="18437" name="矩形 27">
            <a:extLst>
              <a:ext uri="{FF2B5EF4-FFF2-40B4-BE49-F238E27FC236}">
                <a16:creationId xmlns:a16="http://schemas.microsoft.com/office/drawing/2014/main" id="{DA5FFD57-3FD2-4D6F-B718-8D535DFEC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225" y="1739900"/>
            <a:ext cx="3044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∶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10</a:t>
            </a: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   ∶    </a:t>
            </a:r>
          </a:p>
        </p:txBody>
      </p:sp>
      <p:sp>
        <p:nvSpPr>
          <p:cNvPr id="18438" name="Rectangle 13">
            <a:extLst>
              <a:ext uri="{FF2B5EF4-FFF2-40B4-BE49-F238E27FC236}">
                <a16:creationId xmlns:a16="http://schemas.microsoft.com/office/drawing/2014/main" id="{44520198-2D66-4FC0-BCE5-A776B45C7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663" y="1689100"/>
            <a:ext cx="17176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</a:p>
        </p:txBody>
      </p:sp>
      <p:sp>
        <p:nvSpPr>
          <p:cNvPr id="16" name="Rectangle 54">
            <a:extLst>
              <a:ext uri="{FF2B5EF4-FFF2-40B4-BE49-F238E27FC236}">
                <a16:creationId xmlns:a16="http://schemas.microsoft.com/office/drawing/2014/main" id="{DABB6924-4542-4649-AA9B-36D39DA2A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825" y="2471738"/>
            <a:ext cx="1216025" cy="4921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解：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503E784C-B08A-4F3B-A05B-82DF8FAFE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0" y="4106863"/>
            <a:ext cx="1958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11" tIns="35106" rIns="67511" bIns="351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7.5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441" name="Line 53">
            <a:extLst>
              <a:ext uri="{FF2B5EF4-FFF2-40B4-BE49-F238E27FC236}">
                <a16:creationId xmlns:a16="http://schemas.microsoft.com/office/drawing/2014/main" id="{E80E8D0D-067F-4B9F-8EDD-0E722BD804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7063" y="1739900"/>
            <a:ext cx="11112" cy="2674938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8442" name="对象 1">
            <a:extLst>
              <a:ext uri="{FF2B5EF4-FFF2-40B4-BE49-F238E27FC236}">
                <a16:creationId xmlns:a16="http://schemas.microsoft.com/office/drawing/2014/main" id="{D28E61B2-8A66-4B87-BA41-2A4D1559DA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87700" y="1511300"/>
          <a:ext cx="82550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292" imgH="406048" progId="Equation.DSMT4">
                  <p:embed/>
                </p:oleObj>
              </mc:Choice>
              <mc:Fallback>
                <p:oleObj name="Equation" r:id="rId2" imgW="355292" imgH="406048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1511300"/>
                        <a:ext cx="825500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E3D00186-BD51-45E6-8F46-CD495A28E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95525" y="2314575"/>
          <a:ext cx="18415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8975" imgH="406224" progId="Equation.DSMT4">
                  <p:embed/>
                </p:oleObj>
              </mc:Choice>
              <mc:Fallback>
                <p:oleObj name="Equation" r:id="rId4" imgW="748975" imgH="406224" progId="Equation.DSMT4">
                  <p:embed/>
                  <p:pic>
                    <p:nvPicPr>
                      <p:cNvPr id="0" name="对象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2314575"/>
                        <a:ext cx="18415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688B1539-DF7B-44F3-8FF3-3CF9222C79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90763" y="3181350"/>
          <a:ext cx="121761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4870" imgH="406048" progId="Equation.DSMT4">
                  <p:embed/>
                </p:oleObj>
              </mc:Choice>
              <mc:Fallback>
                <p:oleObj name="Equation" r:id="rId6" imgW="494870" imgH="406048" progId="Equation.DSMT4">
                  <p:embed/>
                  <p:pic>
                    <p:nvPicPr>
                      <p:cNvPr id="0" name="对象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3" y="3181350"/>
                        <a:ext cx="1217612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矩形 27">
            <a:extLst>
              <a:ext uri="{FF2B5EF4-FFF2-40B4-BE49-F238E27FC236}">
                <a16:creationId xmlns:a16="http://schemas.microsoft.com/office/drawing/2014/main" id="{77166801-E497-43BF-9091-2F07F1E09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488" y="1668463"/>
            <a:ext cx="3044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0.4</a:t>
            </a: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∶</a:t>
            </a:r>
            <a:r>
              <a:rPr lang="en-US" altLang="zh-CN" sz="26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1.2</a:t>
            </a: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∶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</a:p>
        </p:txBody>
      </p:sp>
      <p:sp>
        <p:nvSpPr>
          <p:cNvPr id="23" name="Rectangle 54">
            <a:extLst>
              <a:ext uri="{FF2B5EF4-FFF2-40B4-BE49-F238E27FC236}">
                <a16:creationId xmlns:a16="http://schemas.microsoft.com/office/drawing/2014/main" id="{7182D307-BD4C-4D96-88A5-60BDD1423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675" y="2320925"/>
            <a:ext cx="1216025" cy="4921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解：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5715FA5-1E9C-499B-B206-BBEBE1862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113" y="2320925"/>
            <a:ext cx="28162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1.2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0.4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×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2AFDDA96-C9D9-47BF-9904-06BB44626E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7600" y="2841625"/>
          <a:ext cx="14160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0113" imgH="393529" progId="Equation.DSMT4">
                  <p:embed/>
                </p:oleObj>
              </mc:Choice>
              <mc:Fallback>
                <p:oleObj name="Equation" r:id="rId8" imgW="660113" imgH="393529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2841625"/>
                        <a:ext cx="14160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7615C47C-E30A-4992-A1C2-EA6429AB82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7600" y="3676650"/>
          <a:ext cx="84137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529" imgH="393529" progId="Equation.DSMT4">
                  <p:embed/>
                </p:oleObj>
              </mc:Choice>
              <mc:Fallback>
                <p:oleObj name="Equation" r:id="rId10" imgW="393529" imgH="393529" progId="Equation.DSMT4">
                  <p:embed/>
                  <p:pic>
                    <p:nvPicPr>
                      <p:cNvPr id="0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3676650"/>
                        <a:ext cx="84137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DC7F3873-550A-4F9F-80A6-EC5486B4E8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4" y="619343"/>
            <a:ext cx="1803491" cy="564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/>
      <p:bldP spid="17" grpId="0" bldLvl="0" animBg="1"/>
      <p:bldP spid="23" grpId="0" bldLvl="0"/>
      <p:bldP spid="24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>
            <a:extLst>
              <a:ext uri="{FF2B5EF4-FFF2-40B4-BE49-F238E27FC236}">
                <a16:creationId xmlns:a16="http://schemas.microsoft.com/office/drawing/2014/main" id="{3076577C-7C33-456F-8BE0-763EAE833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50" y="1312863"/>
            <a:ext cx="17176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</a:p>
        </p:txBody>
      </p:sp>
      <p:sp>
        <p:nvSpPr>
          <p:cNvPr id="15" name="Rectangle 54">
            <a:extLst>
              <a:ext uri="{FF2B5EF4-FFF2-40B4-BE49-F238E27FC236}">
                <a16:creationId xmlns:a16="http://schemas.microsoft.com/office/drawing/2014/main" id="{893FF88A-FC1A-43C4-A541-5B58BEC76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244" y="2236788"/>
            <a:ext cx="1274763" cy="4921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解：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CD6F56F-1BE3-4E7A-8A28-805D43BF4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269" y="2236788"/>
            <a:ext cx="28162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12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2.4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×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矩形 27">
            <a:extLst>
              <a:ext uri="{FF2B5EF4-FFF2-40B4-BE49-F238E27FC236}">
                <a16:creationId xmlns:a16="http://schemas.microsoft.com/office/drawing/2014/main" id="{85AA40E8-13DE-4EDB-B8C5-DCEF46CCC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082" y="2895600"/>
            <a:ext cx="2817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12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7.2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aphicFrame>
        <p:nvGraphicFramePr>
          <p:cNvPr id="19462" name="对象 1">
            <a:extLst>
              <a:ext uri="{FF2B5EF4-FFF2-40B4-BE49-F238E27FC236}">
                <a16:creationId xmlns:a16="http://schemas.microsoft.com/office/drawing/2014/main" id="{9DF4A25D-0167-479C-98CA-BAD0CC406C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94138" y="1181100"/>
          <a:ext cx="126841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626" imgH="406048" progId="Equation.DSMT4">
                  <p:embed/>
                </p:oleObj>
              </mc:Choice>
              <mc:Fallback>
                <p:oleObj name="Equation" r:id="rId2" imgW="545626" imgH="406048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1181100"/>
                        <a:ext cx="1268412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27">
            <a:extLst>
              <a:ext uri="{FF2B5EF4-FFF2-40B4-BE49-F238E27FC236}">
                <a16:creationId xmlns:a16="http://schemas.microsoft.com/office/drawing/2014/main" id="{342887A1-1422-43A8-A090-2DE104FE0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8744" y="3562350"/>
            <a:ext cx="28178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0.6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/>
      <p:bldP spid="16" grpId="0" bldLvl="0"/>
      <p:bldP spid="17" grpId="0" bldLvl="0"/>
      <p:bldP spid="19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DD9C202-2C34-48AA-BEC2-45933D86042F}"/>
              </a:ext>
            </a:extLst>
          </p:cNvPr>
          <p:cNvSpPr/>
          <p:nvPr/>
        </p:nvSpPr>
        <p:spPr bwMode="auto">
          <a:xfrm>
            <a:off x="4051300" y="936625"/>
            <a:ext cx="3635375" cy="433388"/>
          </a:xfrm>
          <a:prstGeom prst="rect">
            <a:avLst/>
          </a:prstGeom>
          <a:solidFill>
            <a:srgbClr val="FFFF00"/>
          </a:solidFill>
          <a:ln w="19050">
            <a:noFill/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A825214-E024-4E7E-9A67-DEF28B6847FB}"/>
              </a:ext>
            </a:extLst>
          </p:cNvPr>
          <p:cNvSpPr/>
          <p:nvPr/>
        </p:nvSpPr>
        <p:spPr bwMode="auto">
          <a:xfrm>
            <a:off x="442913" y="1547813"/>
            <a:ext cx="1235075" cy="431800"/>
          </a:xfrm>
          <a:prstGeom prst="rect">
            <a:avLst/>
          </a:prstGeom>
          <a:solidFill>
            <a:srgbClr val="FFFF00"/>
          </a:solidFill>
          <a:ln w="19050">
            <a:noFill/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88E5F5EC-FC3D-4AF1-9B54-EC359E9E9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246" y="2042879"/>
            <a:ext cx="40068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解：设应加入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mL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水。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100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150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15000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2A4650C-E17D-4A01-94D5-9DD14464D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246" y="4376504"/>
            <a:ext cx="3307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答：应加入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15L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水。</a:t>
            </a:r>
          </a:p>
        </p:txBody>
      </p:sp>
      <p:sp>
        <p:nvSpPr>
          <p:cNvPr id="20487" name="Rectangle 13">
            <a:extLst>
              <a:ext uri="{FF2B5EF4-FFF2-40B4-BE49-F238E27FC236}">
                <a16:creationId xmlns:a16="http://schemas.microsoft.com/office/drawing/2014/main" id="{EDFA3B89-2C2F-491C-BCD0-231C2CAC0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220663"/>
            <a:ext cx="7331075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2.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餐馆给餐具消毒，要用100m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消毒液配成消毒水，如果消毒液与水的比是1∶150，应加入多少升水？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799138B-50B4-E535-484A-DEB0E25DF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8596" y="1833937"/>
            <a:ext cx="876158" cy="263942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2AB996D-E8BD-F14F-01D1-CA26F5A4E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956" y="3774098"/>
            <a:ext cx="2424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15000mL=15L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A31B731-3FAA-4685-9F8B-89C0C61E2C24}"/>
              </a:ext>
            </a:extLst>
          </p:cNvPr>
          <p:cNvSpPr/>
          <p:nvPr/>
        </p:nvSpPr>
        <p:spPr bwMode="auto">
          <a:xfrm>
            <a:off x="741363" y="1355725"/>
            <a:ext cx="6194425" cy="431800"/>
          </a:xfrm>
          <a:prstGeom prst="rect">
            <a:avLst/>
          </a:prstGeom>
          <a:solidFill>
            <a:srgbClr val="FFFF00"/>
          </a:solidFill>
          <a:ln w="19050">
            <a:noFill/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文本框 2">
            <a:extLst>
              <a:ext uri="{FF2B5EF4-FFF2-40B4-BE49-F238E27FC236}">
                <a16:creationId xmlns:a16="http://schemas.microsoft.com/office/drawing/2014/main" id="{9F2C664A-EA84-4686-939A-E3AF47EE4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339975"/>
            <a:ext cx="63055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解：设化成水后的体积是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graphicFrame>
        <p:nvGraphicFramePr>
          <p:cNvPr id="7" name="对象 3">
            <a:extLst>
              <a:ext uri="{FF2B5EF4-FFF2-40B4-BE49-F238E27FC236}">
                <a16:creationId xmlns:a16="http://schemas.microsoft.com/office/drawing/2014/main" id="{14AEA584-C765-4C26-98D8-BA345E9B26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2663" y="2779713"/>
          <a:ext cx="1382712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863" imgH="393529" progId="Equation.DSMT4">
                  <p:embed/>
                </p:oleObj>
              </mc:Choice>
              <mc:Fallback>
                <p:oleObj name="Equation" r:id="rId2" imgW="545863" imgH="393529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3" y="2779713"/>
                        <a:ext cx="1382712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4">
            <a:extLst>
              <a:ext uri="{FF2B5EF4-FFF2-40B4-BE49-F238E27FC236}">
                <a16:creationId xmlns:a16="http://schemas.microsoft.com/office/drawing/2014/main" id="{8176462D-7125-4241-9887-CDA75F7ED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3724275"/>
            <a:ext cx="163353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=45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文本框 5">
            <a:extLst>
              <a:ext uri="{FF2B5EF4-FFF2-40B4-BE49-F238E27FC236}">
                <a16:creationId xmlns:a16="http://schemas.microsoft.com/office/drawing/2014/main" id="{4441A332-C35B-4FA2-8E12-A8CA7F254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149725"/>
            <a:ext cx="522128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答：化成水后的体积是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45 dm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21512" name="文本框 1">
            <a:extLst>
              <a:ext uri="{FF2B5EF4-FFF2-40B4-BE49-F238E27FC236}">
                <a16:creationId xmlns:a16="http://schemas.microsoft.com/office/drawing/2014/main" id="{8FA84759-9A1E-41A1-A421-E9F6C6C95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1266825"/>
            <a:ext cx="864711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相同质量的水和冰的体积之比是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9∶10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。一块体积是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50 dm</a:t>
            </a:r>
            <a:r>
              <a:rPr lang="en-US" altLang="zh-CN" sz="28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的冰，化成水后的体积是多少？</a:t>
            </a:r>
          </a:p>
        </p:txBody>
      </p:sp>
      <p:grpSp>
        <p:nvGrpSpPr>
          <p:cNvPr id="21513" name="组合 11">
            <a:extLst>
              <a:ext uri="{FF2B5EF4-FFF2-40B4-BE49-F238E27FC236}">
                <a16:creationId xmlns:a16="http://schemas.microsoft.com/office/drawing/2014/main" id="{E3120268-5F3E-41BA-BAAE-7F4FB65BE53B}"/>
              </a:ext>
            </a:extLst>
          </p:cNvPr>
          <p:cNvGrpSpPr>
            <a:grpSpLocks/>
          </p:cNvGrpSpPr>
          <p:nvPr/>
        </p:nvGrpSpPr>
        <p:grpSpPr bwMode="auto">
          <a:xfrm>
            <a:off x="219075" y="657225"/>
            <a:ext cx="1925638" cy="603250"/>
            <a:chOff x="269250" y="696752"/>
            <a:chExt cx="1925086" cy="603584"/>
          </a:xfrm>
        </p:grpSpPr>
        <p:sp>
          <p:nvSpPr>
            <p:cNvPr id="13" name="Rectangle: Rounded Corners 10">
              <a:extLst>
                <a:ext uri="{FF2B5EF4-FFF2-40B4-BE49-F238E27FC236}">
                  <a16:creationId xmlns:a16="http://schemas.microsoft.com/office/drawing/2014/main" id="{047CAA0C-2D1D-4833-9600-9D07B0E948F4}"/>
                </a:ext>
              </a:extLst>
            </p:cNvPr>
            <p:cNvSpPr/>
            <p:nvPr/>
          </p:nvSpPr>
          <p:spPr>
            <a:xfrm>
              <a:off x="269250" y="696752"/>
              <a:ext cx="1923498" cy="581347"/>
            </a:xfrm>
            <a:prstGeom prst="roundRect">
              <a:avLst>
                <a:gd name="adj" fmla="val 50000"/>
              </a:avLst>
            </a:prstGeom>
            <a:solidFill>
              <a:srgbClr val="F9AB3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24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Calibri" panose="020F0502020204030204"/>
                <a:ea typeface="+mn-ea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EF6D4EF8-3BB6-4E92-B441-EC74A4727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50" y="716135"/>
              <a:ext cx="1925086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0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随堂练习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63E12698-F4E8-ADFB-0AC8-AB8C63F5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414" y="2571750"/>
            <a:ext cx="2501071" cy="1802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1">
            <a:extLst>
              <a:ext uri="{FF2B5EF4-FFF2-40B4-BE49-F238E27FC236}">
                <a16:creationId xmlns:a16="http://schemas.microsoft.com/office/drawing/2014/main" id="{B8589BF9-43CD-4F92-9D07-05BF994EE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" y="1158875"/>
            <a:ext cx="811371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按照下面的条件列出比例，并且解比例。</a:t>
            </a:r>
          </a:p>
        </p:txBody>
      </p:sp>
      <p:sp>
        <p:nvSpPr>
          <p:cNvPr id="22531" name="文本框 2">
            <a:extLst>
              <a:ext uri="{FF2B5EF4-FFF2-40B4-BE49-F238E27FC236}">
                <a16:creationId xmlns:a16="http://schemas.microsoft.com/office/drawing/2014/main" id="{8AC38864-03DE-42F2-8C93-7B268F439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75" y="1785938"/>
            <a:ext cx="59467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的比等于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40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32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的比。</a:t>
            </a:r>
          </a:p>
        </p:txBody>
      </p:sp>
      <p:sp>
        <p:nvSpPr>
          <p:cNvPr id="8" name="文本框 3">
            <a:extLst>
              <a:ext uri="{FF2B5EF4-FFF2-40B4-BE49-F238E27FC236}">
                <a16:creationId xmlns:a16="http://schemas.microsoft.com/office/drawing/2014/main" id="{F7B181A4-4AF8-402E-B86C-0280A81D7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2390775"/>
            <a:ext cx="244633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</a:p>
        </p:txBody>
      </p:sp>
      <p:sp>
        <p:nvSpPr>
          <p:cNvPr id="9" name="文本框 4">
            <a:extLst>
              <a:ext uri="{FF2B5EF4-FFF2-40B4-BE49-F238E27FC236}">
                <a16:creationId xmlns:a16="http://schemas.microsoft.com/office/drawing/2014/main" id="{8127FC93-A7A1-40C5-BB40-D708FB0B1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3629025"/>
            <a:ext cx="155416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64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Rectangle 54">
            <a:extLst>
              <a:ext uri="{FF2B5EF4-FFF2-40B4-BE49-F238E27FC236}">
                <a16:creationId xmlns:a16="http://schemas.microsoft.com/office/drawing/2014/main" id="{2D7DBA86-DFA4-4848-B212-1B8271557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925" y="3035300"/>
            <a:ext cx="1216025" cy="5842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解：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C05F9E9-3619-4C20-BC8F-7AC7257E3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8938" y="3040063"/>
            <a:ext cx="2816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5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8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×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bldLvl="0"/>
      <p:bldP spid="11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5">
            <a:extLst>
              <a:ext uri="{FF2B5EF4-FFF2-40B4-BE49-F238E27FC236}">
                <a16:creationId xmlns:a16="http://schemas.microsoft.com/office/drawing/2014/main" id="{B59D0213-7AA9-4F1B-9A18-71B323E88651}"/>
              </a:ext>
            </a:extLst>
          </p:cNvPr>
          <p:cNvGrpSpPr>
            <a:grpSpLocks/>
          </p:cNvGrpSpPr>
          <p:nvPr/>
        </p:nvGrpSpPr>
        <p:grpSpPr bwMode="auto">
          <a:xfrm>
            <a:off x="1011238" y="1069975"/>
            <a:ext cx="6357937" cy="1023938"/>
            <a:chOff x="734190" y="115888"/>
            <a:chExt cx="6357725" cy="1024569"/>
          </a:xfrm>
        </p:grpSpPr>
        <p:sp>
          <p:nvSpPr>
            <p:cNvPr id="23559" name="文本框 1">
              <a:extLst>
                <a:ext uri="{FF2B5EF4-FFF2-40B4-BE49-F238E27FC236}">
                  <a16:creationId xmlns:a16="http://schemas.microsoft.com/office/drawing/2014/main" id="{D5753223-157B-4307-B3EE-1EDDD733E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190" y="300151"/>
              <a:ext cx="6357725" cy="627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（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）</a:t>
              </a:r>
              <a:r>
                <a:rPr lang="en-US" altLang="zh-CN" sz="3200" b="1" i="1"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与    的比等于    与    的比。</a:t>
              </a:r>
            </a:p>
          </p:txBody>
        </p:sp>
        <p:graphicFrame>
          <p:nvGraphicFramePr>
            <p:cNvPr id="23560" name="对象 2">
              <a:extLst>
                <a:ext uri="{FF2B5EF4-FFF2-40B4-BE49-F238E27FC236}">
                  <a16:creationId xmlns:a16="http://schemas.microsoft.com/office/drawing/2014/main" id="{0FAFD418-2CD0-4380-A51D-2E94D240403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93755" y="143507"/>
            <a:ext cx="385762" cy="996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52334" imgH="393529" progId="Equation.DSMT4">
                    <p:embed/>
                  </p:oleObj>
                </mc:Choice>
                <mc:Fallback>
                  <p:oleObj name="Equation" r:id="rId3" imgW="152334" imgH="393529" progId="Equation.DSMT4">
                    <p:embed/>
                    <p:pic>
                      <p:nvPicPr>
                        <p:cNvPr id="0" name="对象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3755" y="143507"/>
                          <a:ext cx="385762" cy="996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1" name="对象 3">
              <a:extLst>
                <a:ext uri="{FF2B5EF4-FFF2-40B4-BE49-F238E27FC236}">
                  <a16:creationId xmlns:a16="http://schemas.microsoft.com/office/drawing/2014/main" id="{4EEE01C3-FFBC-49EB-A2EF-E1E08B38F9A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25963" y="115888"/>
            <a:ext cx="354012" cy="996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39639" imgH="393529" progId="Equation.DSMT4">
                    <p:embed/>
                  </p:oleObj>
                </mc:Choice>
                <mc:Fallback>
                  <p:oleObj name="Equation" r:id="rId5" imgW="139639" imgH="393529" progId="Equation.DSMT4">
                    <p:embed/>
                    <p:pic>
                      <p:nvPicPr>
                        <p:cNvPr id="0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5963" y="115888"/>
                          <a:ext cx="354012" cy="996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2" name="对象 4">
              <a:extLst>
                <a:ext uri="{FF2B5EF4-FFF2-40B4-BE49-F238E27FC236}">
                  <a16:creationId xmlns:a16="http://schemas.microsoft.com/office/drawing/2014/main" id="{93A0E328-3348-4536-9CEE-56908216321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45113" y="115888"/>
            <a:ext cx="385762" cy="996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52334" imgH="393529" progId="Equation.DSMT4">
                    <p:embed/>
                  </p:oleObj>
                </mc:Choice>
                <mc:Fallback>
                  <p:oleObj name="Equation" r:id="rId7" imgW="152334" imgH="393529" progId="Equation.DSMT4">
                    <p:embed/>
                    <p:pic>
                      <p:nvPicPr>
                        <p:cNvPr id="0" name="对象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5113" y="115888"/>
                          <a:ext cx="385762" cy="996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A15FE0D1-34F9-4EBD-91D8-E7225D8B42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5950" y="2224088"/>
          <a:ext cx="1878013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10891" imgH="393529" progId="Equation.DSMT4">
                  <p:embed/>
                </p:oleObj>
              </mc:Choice>
              <mc:Fallback>
                <p:oleObj name="Equation" r:id="rId9" imgW="710891" imgH="393529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2224088"/>
                        <a:ext cx="1878013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285B9091-A1FA-4EFA-9DF4-398A43154B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070366"/>
              </p:ext>
            </p:extLst>
          </p:nvPr>
        </p:nvGraphicFramePr>
        <p:xfrm>
          <a:off x="3538581" y="3297448"/>
          <a:ext cx="1039813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93529" imgH="393529" progId="Equation.DSMT4">
                  <p:embed/>
                </p:oleObj>
              </mc:Choice>
              <mc:Fallback>
                <p:oleObj name="Equation" r:id="rId11" imgW="393529" imgH="393529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581" y="3297448"/>
                        <a:ext cx="1039813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4">
            <a:extLst>
              <a:ext uri="{FF2B5EF4-FFF2-40B4-BE49-F238E27FC236}">
                <a16:creationId xmlns:a16="http://schemas.microsoft.com/office/drawing/2014/main" id="{D1D399AB-107B-406E-A4D2-A6AE02344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606" y="3524461"/>
            <a:ext cx="1216025" cy="5842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解：</a:t>
            </a:r>
          </a:p>
        </p:txBody>
      </p:sp>
      <p:graphicFrame>
        <p:nvGraphicFramePr>
          <p:cNvPr id="23558" name="对象 2">
            <a:extLst>
              <a:ext uri="{FF2B5EF4-FFF2-40B4-BE49-F238E27FC236}">
                <a16:creationId xmlns:a16="http://schemas.microsoft.com/office/drawing/2014/main" id="{F98A1B8B-FB44-486F-A10F-A61D3CE5FE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260985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37454" imgH="680484" progId="Equation.DSMT4">
                  <p:embed/>
                </p:oleObj>
              </mc:Choice>
              <mc:Fallback>
                <p:oleObj name="Equation" r:id="rId13" imgW="437454" imgH="680484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609850"/>
                        <a:ext cx="914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A4CB143-E0A6-4792-AF9A-B6617B3E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109663"/>
            <a:ext cx="8196262" cy="12731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3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）比例的两个内项分别是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和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5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，两个外项分别是</a:t>
            </a:r>
            <a:r>
              <a:rPr lang="en-US" altLang="zh-CN" sz="3200" b="1" i="1" dirty="0">
                <a:latin typeface="+mn-lt"/>
                <a:ea typeface="黑体" panose="02010609060101010101" pitchFamily="49" charset="-122"/>
              </a:rPr>
              <a:t>x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和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2.5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F0B967D-04A2-423E-AFEE-D4927A1A916A}"/>
              </a:ext>
            </a:extLst>
          </p:cNvPr>
          <p:cNvSpPr txBox="1"/>
          <p:nvPr/>
        </p:nvSpPr>
        <p:spPr>
          <a:xfrm>
            <a:off x="1749426" y="2292198"/>
            <a:ext cx="2533650" cy="628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b="1" i="1" dirty="0">
                <a:solidFill>
                  <a:srgbClr val="FF0000"/>
                </a:solidFill>
                <a:latin typeface="+mn-lt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5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2.5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001D333-D954-4E34-B3F0-8FD99B0B9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67" y="2808134"/>
            <a:ext cx="1006475" cy="627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32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4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EA36F26-9C88-4264-ACE6-35DCA4FA6E76}"/>
              </a:ext>
            </a:extLst>
          </p:cNvPr>
          <p:cNvSpPr txBox="1"/>
          <p:nvPr/>
        </p:nvSpPr>
        <p:spPr>
          <a:xfrm>
            <a:off x="4675188" y="2292198"/>
            <a:ext cx="2533650" cy="628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b="1" i="1" dirty="0">
                <a:solidFill>
                  <a:srgbClr val="FF0000"/>
                </a:solidFill>
                <a:latin typeface="+mn-lt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5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2.5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2D1D26B-9483-4099-AFA3-C487EE0D6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334" y="2808135"/>
            <a:ext cx="1006475" cy="627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3200" b="1" i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+mn-lt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4</a:t>
            </a:r>
            <a:endParaRPr lang="zh-CN" altLang="en-US" sz="3200" b="1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71E042-D4CC-4445-89D7-DB0953D3C02E}"/>
              </a:ext>
            </a:extLst>
          </p:cNvPr>
          <p:cNvSpPr txBox="1"/>
          <p:nvPr/>
        </p:nvSpPr>
        <p:spPr>
          <a:xfrm>
            <a:off x="1431213" y="3406775"/>
            <a:ext cx="2549525" cy="627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2.5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5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∶</a:t>
            </a:r>
            <a:r>
              <a:rPr lang="en-US" altLang="zh-CN" sz="3200" b="1" i="1" dirty="0">
                <a:solidFill>
                  <a:srgbClr val="FF0000"/>
                </a:solidFill>
                <a:latin typeface="+mn-lt"/>
              </a:rPr>
              <a:t>x</a:t>
            </a:r>
            <a:endParaRPr lang="zh-CN" altLang="en-US" sz="32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EDE348A-4779-494E-84D5-06DDB2FB3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67" y="3926318"/>
            <a:ext cx="1006475" cy="627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3200" b="1" i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+mn-lt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4</a:t>
            </a:r>
            <a:endParaRPr lang="zh-CN" altLang="en-US" sz="3200" b="1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41D61D8-ED69-49F2-891C-48ACADE818B8}"/>
              </a:ext>
            </a:extLst>
          </p:cNvPr>
          <p:cNvSpPr txBox="1"/>
          <p:nvPr/>
        </p:nvSpPr>
        <p:spPr>
          <a:xfrm>
            <a:off x="4367513" y="3408381"/>
            <a:ext cx="2549525" cy="627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2.5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5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∶</a:t>
            </a:r>
            <a:r>
              <a:rPr lang="en-US" altLang="zh-CN" sz="3200" b="1" i="1" dirty="0">
                <a:solidFill>
                  <a:srgbClr val="FF0000"/>
                </a:solidFill>
                <a:latin typeface="+mn-lt"/>
              </a:rPr>
              <a:t>x</a:t>
            </a:r>
            <a:endParaRPr lang="zh-CN" altLang="en-US" sz="32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2AC392C-09F1-4851-80A3-657F14C59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334" y="3922730"/>
            <a:ext cx="1006475" cy="627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3200" b="1" i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+mn-lt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4</a:t>
            </a:r>
            <a:endParaRPr lang="zh-CN" altLang="en-US" sz="3200" b="1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5">
            <a:extLst>
              <a:ext uri="{FF2B5EF4-FFF2-40B4-BE49-F238E27FC236}">
                <a16:creationId xmlns:a16="http://schemas.microsoft.com/office/drawing/2014/main" id="{F1F8536A-71B4-4EF1-A774-60783CCA9F15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598488"/>
            <a:ext cx="7645400" cy="3554412"/>
            <a:chOff x="619562" y="677303"/>
            <a:chExt cx="7645526" cy="3553943"/>
          </a:xfrm>
        </p:grpSpPr>
        <p:pic>
          <p:nvPicPr>
            <p:cNvPr id="26631" name="图片 6">
              <a:extLst>
                <a:ext uri="{FF2B5EF4-FFF2-40B4-BE49-F238E27FC236}">
                  <a16:creationId xmlns:a16="http://schemas.microsoft.com/office/drawing/2014/main" id="{B35DA5AE-BB4E-449C-8092-8C36921B7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4" t="23866" r="10719" b="22557"/>
            <a:stretch>
              <a:fillRect/>
            </a:stretch>
          </p:blipFill>
          <p:spPr bwMode="auto">
            <a:xfrm>
              <a:off x="619562" y="677303"/>
              <a:ext cx="7645526" cy="35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矩形 2">
              <a:extLst>
                <a:ext uri="{FF2B5EF4-FFF2-40B4-BE49-F238E27FC236}">
                  <a16:creationId xmlns:a16="http://schemas.microsoft.com/office/drawing/2014/main" id="{DD22CDBF-35DF-4970-ADDE-39122B06C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66" y="1551336"/>
              <a:ext cx="522876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同学们，今天的数学课你们有哪些收获呢？</a:t>
              </a:r>
            </a:p>
          </p:txBody>
        </p:sp>
      </p:grpSp>
      <p:pic>
        <p:nvPicPr>
          <p:cNvPr id="26627" name="图片 1">
            <a:extLst>
              <a:ext uri="{FF2B5EF4-FFF2-40B4-BE49-F238E27FC236}">
                <a16:creationId xmlns:a16="http://schemas.microsoft.com/office/drawing/2014/main" id="{C6266073-78DC-41E8-935A-414656395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978" y="3094108"/>
            <a:ext cx="1262704" cy="178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8" name="组合 12">
            <a:extLst>
              <a:ext uri="{FF2B5EF4-FFF2-40B4-BE49-F238E27FC236}">
                <a16:creationId xmlns:a16="http://schemas.microsoft.com/office/drawing/2014/main" id="{668D4155-0E45-42DE-90DC-1F27DC862D11}"/>
              </a:ext>
            </a:extLst>
          </p:cNvPr>
          <p:cNvGrpSpPr>
            <a:grpSpLocks/>
          </p:cNvGrpSpPr>
          <p:nvPr/>
        </p:nvGrpSpPr>
        <p:grpSpPr bwMode="auto">
          <a:xfrm>
            <a:off x="219075" y="657225"/>
            <a:ext cx="1925638" cy="603250"/>
            <a:chOff x="269250" y="696752"/>
            <a:chExt cx="1925086" cy="603584"/>
          </a:xfrm>
        </p:grpSpPr>
        <p:sp>
          <p:nvSpPr>
            <p:cNvPr id="14" name="Rectangle: Rounded Corners 10">
              <a:extLst>
                <a:ext uri="{FF2B5EF4-FFF2-40B4-BE49-F238E27FC236}">
                  <a16:creationId xmlns:a16="http://schemas.microsoft.com/office/drawing/2014/main" id="{047CAA0C-2D1D-4833-9600-9D07B0E948F4}"/>
                </a:ext>
              </a:extLst>
            </p:cNvPr>
            <p:cNvSpPr/>
            <p:nvPr/>
          </p:nvSpPr>
          <p:spPr>
            <a:xfrm>
              <a:off x="269250" y="696752"/>
              <a:ext cx="1923498" cy="581347"/>
            </a:xfrm>
            <a:prstGeom prst="roundRect">
              <a:avLst>
                <a:gd name="adj" fmla="val 50000"/>
              </a:avLst>
            </a:prstGeom>
            <a:solidFill>
              <a:srgbClr val="F9AB3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24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Calibri" panose="020F0502020204030204"/>
                <a:ea typeface="+mn-ea"/>
              </a:endParaRPr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D0E33A8B-3A4F-434C-94CB-1B54A6169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50" y="716135"/>
              <a:ext cx="1925086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0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课堂小结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3436465-A05F-48B0-88C2-F595971651E9}"/>
              </a:ext>
            </a:extLst>
          </p:cNvPr>
          <p:cNvSpPr txBox="1"/>
          <p:nvPr/>
        </p:nvSpPr>
        <p:spPr>
          <a:xfrm>
            <a:off x="219075" y="1312863"/>
            <a:ext cx="2141538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+mj-lt"/>
                <a:ea typeface="+mj-ea"/>
              </a:rPr>
              <a:t>1.</a:t>
            </a:r>
            <a:r>
              <a:rPr lang="zh-CN" altLang="en-US" sz="3200" b="1" dirty="0">
                <a:latin typeface="+mj-lt"/>
                <a:ea typeface="+mj-ea"/>
              </a:rPr>
              <a:t>解比例。</a:t>
            </a:r>
          </a:p>
        </p:txBody>
      </p:sp>
      <p:graphicFrame>
        <p:nvGraphicFramePr>
          <p:cNvPr id="27651" name="对象 3">
            <a:extLst>
              <a:ext uri="{FF2B5EF4-FFF2-40B4-BE49-F238E27FC236}">
                <a16:creationId xmlns:a16="http://schemas.microsoft.com/office/drawing/2014/main" id="{580FCFBD-4FC5-4332-9BBC-6335A15BE1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89125" y="2349500"/>
          <a:ext cx="204311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058" imgH="177723" progId="Equation.DSMT4">
                  <p:embed/>
                </p:oleObj>
              </mc:Choice>
              <mc:Fallback>
                <p:oleObj name="Equation" r:id="rId2" imgW="787058" imgH="177723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2349500"/>
                        <a:ext cx="204311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对象 4">
            <a:extLst>
              <a:ext uri="{FF2B5EF4-FFF2-40B4-BE49-F238E27FC236}">
                <a16:creationId xmlns:a16="http://schemas.microsoft.com/office/drawing/2014/main" id="{EF6D6A89-71A0-47E2-882C-0E0CB0FB89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0475" y="1978025"/>
          <a:ext cx="210978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447" imgH="393529" progId="Equation.DSMT4">
                  <p:embed/>
                </p:oleObj>
              </mc:Choice>
              <mc:Fallback>
                <p:oleObj name="Equation" r:id="rId4" imgW="812447" imgH="393529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1978025"/>
                        <a:ext cx="2109788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B6A0774F-3B0E-4D72-8CC1-1B1747683E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40000" y="3171825"/>
          <a:ext cx="9556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140" imgH="177723" progId="Equation.DSMT4">
                  <p:embed/>
                </p:oleObj>
              </mc:Choice>
              <mc:Fallback>
                <p:oleObj name="Equation" r:id="rId6" imgW="368140" imgH="177723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3171825"/>
                        <a:ext cx="9556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82F6909F-9C67-4816-96A6-D80F5D2739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6588" y="2892425"/>
          <a:ext cx="12192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69696" imgH="393529" progId="Equation.DSMT4">
                  <p:embed/>
                </p:oleObj>
              </mc:Choice>
              <mc:Fallback>
                <p:oleObj name="Equation" r:id="rId8" imgW="469696" imgH="393529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6588" y="2892425"/>
                        <a:ext cx="12192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1D860B02-891A-4469-A47F-72FBC34D6077}"/>
              </a:ext>
            </a:extLst>
          </p:cNvPr>
          <p:cNvSpPr/>
          <p:nvPr/>
        </p:nvSpPr>
        <p:spPr>
          <a:xfrm>
            <a:off x="1700213" y="4445000"/>
            <a:ext cx="5492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27656" name="组合 10">
            <a:extLst>
              <a:ext uri="{FF2B5EF4-FFF2-40B4-BE49-F238E27FC236}">
                <a16:creationId xmlns:a16="http://schemas.microsoft.com/office/drawing/2014/main" id="{5C59763D-91F0-4A1C-8517-17F0FDF09B82}"/>
              </a:ext>
            </a:extLst>
          </p:cNvPr>
          <p:cNvGrpSpPr>
            <a:grpSpLocks/>
          </p:cNvGrpSpPr>
          <p:nvPr/>
        </p:nvGrpSpPr>
        <p:grpSpPr bwMode="auto">
          <a:xfrm>
            <a:off x="219075" y="657225"/>
            <a:ext cx="1925638" cy="603250"/>
            <a:chOff x="269250" y="696752"/>
            <a:chExt cx="1925086" cy="603584"/>
          </a:xfrm>
        </p:grpSpPr>
        <p:sp>
          <p:nvSpPr>
            <p:cNvPr id="12" name="Rectangle: Rounded Corners 10">
              <a:extLst>
                <a:ext uri="{FF2B5EF4-FFF2-40B4-BE49-F238E27FC236}">
                  <a16:creationId xmlns:a16="http://schemas.microsoft.com/office/drawing/2014/main" id="{047CAA0C-2D1D-4833-9600-9D07B0E948F4}"/>
                </a:ext>
              </a:extLst>
            </p:cNvPr>
            <p:cNvSpPr/>
            <p:nvPr/>
          </p:nvSpPr>
          <p:spPr>
            <a:xfrm>
              <a:off x="269250" y="696752"/>
              <a:ext cx="1923498" cy="581347"/>
            </a:xfrm>
            <a:prstGeom prst="roundRect">
              <a:avLst>
                <a:gd name="adj" fmla="val 50000"/>
              </a:avLst>
            </a:prstGeom>
            <a:solidFill>
              <a:srgbClr val="F9AB3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24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Calibri" panose="020F0502020204030204"/>
                <a:ea typeface="+mn-ea"/>
              </a:endParaRPr>
            </a:p>
          </p:txBody>
        </p: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18756B2D-F69C-40B1-A4E4-713ABC867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50" y="716135"/>
              <a:ext cx="1925086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0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巩固练习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对象 2">
            <a:extLst>
              <a:ext uri="{FF2B5EF4-FFF2-40B4-BE49-F238E27FC236}">
                <a16:creationId xmlns:a16="http://schemas.microsoft.com/office/drawing/2014/main" id="{F349DCA7-78B2-4278-8E24-D67E8FACA5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00263" y="1412875"/>
          <a:ext cx="14160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863" imgH="393529" progId="Equation.DSMT4">
                  <p:embed/>
                </p:oleObj>
              </mc:Choice>
              <mc:Fallback>
                <p:oleObj name="Equation" r:id="rId2" imgW="545863" imgH="393529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1412875"/>
                        <a:ext cx="141605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对象 3">
            <a:extLst>
              <a:ext uri="{FF2B5EF4-FFF2-40B4-BE49-F238E27FC236}">
                <a16:creationId xmlns:a16="http://schemas.microsoft.com/office/drawing/2014/main" id="{15169C14-E94F-49BA-B4A7-0A4C30A6B2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2238" y="1400175"/>
          <a:ext cx="1516062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47" imgH="393529" progId="Equation.DSMT4">
                  <p:embed/>
                </p:oleObj>
              </mc:Choice>
              <mc:Fallback>
                <p:oleObj name="Equation" r:id="rId4" imgW="583947" imgH="393529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1400175"/>
                        <a:ext cx="1516062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1EA3244A-18E6-4D77-9F09-159F2802D0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8213" y="2827338"/>
          <a:ext cx="141763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626" imgH="177646" progId="Equation.DSMT4">
                  <p:embed/>
                </p:oleObj>
              </mc:Choice>
              <mc:Fallback>
                <p:oleObj name="Equation" r:id="rId6" imgW="545626" imgH="177646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827338"/>
                        <a:ext cx="1417637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81DC0DCF-A82E-460A-975A-3E50F2E30D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65763" y="2827338"/>
          <a:ext cx="125253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2181" imgH="177646" progId="Equation.DSMT4">
                  <p:embed/>
                </p:oleObj>
              </mc:Choice>
              <mc:Fallback>
                <p:oleObj name="Equation" r:id="rId8" imgW="482181" imgH="177646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763" y="2827338"/>
                        <a:ext cx="1252537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CB996DBD-E87E-40B9-8C9B-538EFC148950}"/>
              </a:ext>
            </a:extLst>
          </p:cNvPr>
          <p:cNvSpPr/>
          <p:nvPr/>
        </p:nvSpPr>
        <p:spPr>
          <a:xfrm>
            <a:off x="1700213" y="4445000"/>
            <a:ext cx="5492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D05CF98-557E-4056-9FFF-7BCBD3BB7DFD}"/>
              </a:ext>
            </a:extLst>
          </p:cNvPr>
          <p:cNvCxnSpPr/>
          <p:nvPr/>
        </p:nvCxnSpPr>
        <p:spPr>
          <a:xfrm>
            <a:off x="3305175" y="2841625"/>
            <a:ext cx="39671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副标题 6">
            <a:extLst>
              <a:ext uri="{FF2B5EF4-FFF2-40B4-BE49-F238E27FC236}">
                <a16:creationId xmlns:a16="http://schemas.microsoft.com/office/drawing/2014/main" id="{437022FC-4081-45F3-9BB7-1B554FAC7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2841625"/>
            <a:ext cx="2308225" cy="5000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dirty="0">
                <a:ea typeface="楷体" panose="02010609060101010101" pitchFamily="49" charset="-122"/>
              </a:rPr>
              <a:t>R</a:t>
            </a:r>
            <a:r>
              <a:rPr lang="zh-CN" altLang="en-US" dirty="0">
                <a:latin typeface="+mn-ea"/>
              </a:rPr>
              <a:t>·</a:t>
            </a:r>
            <a:r>
              <a:rPr lang="zh-CN" altLang="en-US" dirty="0">
                <a:ea typeface="楷体" panose="02010609060101010101" pitchFamily="49" charset="-122"/>
              </a:rPr>
              <a:t>六年级下册</a:t>
            </a:r>
          </a:p>
        </p:txBody>
      </p:sp>
      <p:sp>
        <p:nvSpPr>
          <p:cNvPr id="10244" name="标题 5">
            <a:extLst>
              <a:ext uri="{FF2B5EF4-FFF2-40B4-BE49-F238E27FC236}">
                <a16:creationId xmlns:a16="http://schemas.microsoft.com/office/drawing/2014/main" id="{7D6F761E-D724-4570-9E19-39F3EAF44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813" y="1997075"/>
            <a:ext cx="39465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800" b="1">
                <a:latin typeface="Times New Roman" panose="02020603050405020304" pitchFamily="18" charset="0"/>
                <a:ea typeface="黑体" panose="02010609060101010101" pitchFamily="49" charset="-122"/>
              </a:rPr>
              <a:t>解比例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C6F32FF-D94C-413B-9DC8-6AF4A278D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52" y="2042862"/>
            <a:ext cx="1484457" cy="13956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9ABD9B7-6EA8-470C-9A14-2355E9753B86}"/>
              </a:ext>
            </a:extLst>
          </p:cNvPr>
          <p:cNvSpPr txBox="1"/>
          <p:nvPr/>
        </p:nvSpPr>
        <p:spPr>
          <a:xfrm>
            <a:off x="461853" y="699826"/>
            <a:ext cx="7409661" cy="3628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3000" b="1" dirty="0">
                <a:latin typeface="+mj-lt"/>
                <a:ea typeface="+mj-ea"/>
              </a:rPr>
              <a:t>2.</a:t>
            </a:r>
            <a:r>
              <a:rPr lang="zh-CN" altLang="en-US" sz="3000" b="1" dirty="0">
                <a:latin typeface="+mj-lt"/>
                <a:ea typeface="+mj-ea"/>
              </a:rPr>
              <a:t>工艺美术厂按</a:t>
            </a:r>
            <a:r>
              <a:rPr lang="en-US" altLang="zh-CN" sz="3000" b="1" dirty="0">
                <a:latin typeface="+mj-lt"/>
                <a:ea typeface="+mj-ea"/>
              </a:rPr>
              <a:t>1∶500000</a:t>
            </a:r>
            <a:r>
              <a:rPr lang="zh-CN" altLang="en-US" sz="3000" b="1" dirty="0">
                <a:latin typeface="+mj-lt"/>
                <a:ea typeface="+mj-ea"/>
              </a:rPr>
              <a:t>的比生产了一批跨海大桥的模型。</a:t>
            </a:r>
            <a:endParaRPr lang="en-US" altLang="zh-CN" sz="3000" b="1" dirty="0">
              <a:latin typeface="+mj-lt"/>
              <a:ea typeface="+mj-ea"/>
            </a:endParaRPr>
          </a:p>
          <a:p>
            <a:pPr algn="just">
              <a:lnSpc>
                <a:spcPct val="130000"/>
              </a:lnSpc>
              <a:defRPr/>
            </a:pPr>
            <a:r>
              <a:rPr lang="zh-CN" altLang="en-US" sz="3000" b="1" dirty="0">
                <a:latin typeface="+mj-lt"/>
                <a:ea typeface="+mj-ea"/>
              </a:rPr>
              <a:t>（</a:t>
            </a:r>
            <a:r>
              <a:rPr lang="en-US" altLang="zh-CN" sz="3000" b="1" dirty="0">
                <a:latin typeface="+mj-lt"/>
                <a:ea typeface="+mj-ea"/>
              </a:rPr>
              <a:t>1</a:t>
            </a:r>
            <a:r>
              <a:rPr lang="zh-CN" altLang="en-US" sz="3000" b="1" dirty="0">
                <a:latin typeface="+mj-lt"/>
                <a:ea typeface="+mj-ea"/>
              </a:rPr>
              <a:t>）杭州湾跨海大桥的模型长</a:t>
            </a:r>
            <a:r>
              <a:rPr lang="en-US" altLang="zh-CN" sz="3000" b="1" dirty="0">
                <a:latin typeface="+mj-lt"/>
                <a:ea typeface="+mj-ea"/>
              </a:rPr>
              <a:t>7.2cm</a:t>
            </a:r>
            <a:r>
              <a:rPr lang="zh-CN" altLang="en-US" sz="3000" b="1" dirty="0">
                <a:latin typeface="+mj-lt"/>
                <a:ea typeface="+mj-ea"/>
              </a:rPr>
              <a:t>，杭州湾跨海大桥实际长多少千米？</a:t>
            </a:r>
            <a:endParaRPr lang="en-US" altLang="zh-CN" sz="3000" b="1" dirty="0">
              <a:latin typeface="+mj-lt"/>
              <a:ea typeface="+mj-ea"/>
            </a:endParaRPr>
          </a:p>
          <a:p>
            <a:pPr algn="just">
              <a:lnSpc>
                <a:spcPct val="130000"/>
              </a:lnSpc>
              <a:defRPr/>
            </a:pPr>
            <a:r>
              <a:rPr lang="zh-CN" altLang="en-US" sz="3000" b="1" dirty="0">
                <a:latin typeface="+mj-lt"/>
                <a:ea typeface="+mj-ea"/>
              </a:rPr>
              <a:t>（</a:t>
            </a:r>
            <a:r>
              <a:rPr lang="en-US" altLang="zh-CN" sz="3000" b="1" dirty="0">
                <a:latin typeface="+mj-lt"/>
                <a:ea typeface="+mj-ea"/>
              </a:rPr>
              <a:t>2</a:t>
            </a:r>
            <a:r>
              <a:rPr lang="zh-CN" altLang="en-US" sz="3000" b="1" dirty="0">
                <a:latin typeface="+mj-lt"/>
                <a:ea typeface="+mj-ea"/>
              </a:rPr>
              <a:t>）港珠澳大桥全长</a:t>
            </a:r>
            <a:r>
              <a:rPr lang="en-US" altLang="zh-CN" sz="3000" b="1" dirty="0">
                <a:latin typeface="+mj-lt"/>
                <a:ea typeface="+mj-ea"/>
              </a:rPr>
              <a:t>55km</a:t>
            </a:r>
            <a:r>
              <a:rPr lang="zh-CN" altLang="en-US" sz="3000" b="1" dirty="0">
                <a:latin typeface="+mj-lt"/>
                <a:ea typeface="+mj-ea"/>
              </a:rPr>
              <a:t>，它的模型长多少厘米？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62AC1AA-AA72-4650-A815-1042D6BC5815}"/>
              </a:ext>
            </a:extLst>
          </p:cNvPr>
          <p:cNvSpPr/>
          <p:nvPr/>
        </p:nvSpPr>
        <p:spPr>
          <a:xfrm>
            <a:off x="1700213" y="4445000"/>
            <a:ext cx="5492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CF1B13B-DC36-48F5-907D-035047C4B5D0}"/>
              </a:ext>
            </a:extLst>
          </p:cNvPr>
          <p:cNvSpPr txBox="1"/>
          <p:nvPr/>
        </p:nvSpPr>
        <p:spPr>
          <a:xfrm>
            <a:off x="693738" y="1089025"/>
            <a:ext cx="7915275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）解：设杭州湾跨海大桥实际长 </a:t>
            </a: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+mj-ea"/>
              </a:rPr>
              <a:t>x 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cm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51D93FF-5C4F-446D-BB0D-3C817D3BCEB1}"/>
              </a:ext>
            </a:extLst>
          </p:cNvPr>
          <p:cNvSpPr txBox="1"/>
          <p:nvPr/>
        </p:nvSpPr>
        <p:spPr>
          <a:xfrm>
            <a:off x="2693988" y="1827213"/>
            <a:ext cx="3397250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7.2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∶</a:t>
            </a: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+mj-ea"/>
              </a:rPr>
              <a:t>x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=1∶500000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D1DED5D-689E-4FE9-8439-D688AE561C6C}"/>
              </a:ext>
            </a:extLst>
          </p:cNvPr>
          <p:cNvSpPr txBox="1"/>
          <p:nvPr/>
        </p:nvSpPr>
        <p:spPr>
          <a:xfrm>
            <a:off x="3608388" y="2581275"/>
            <a:ext cx="2060575" cy="742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+mj-ea"/>
              </a:rPr>
              <a:t>x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=3600000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14E146F-C697-41D0-A670-738484B21806}"/>
              </a:ext>
            </a:extLst>
          </p:cNvPr>
          <p:cNvSpPr txBox="1"/>
          <p:nvPr/>
        </p:nvSpPr>
        <p:spPr>
          <a:xfrm>
            <a:off x="2574925" y="3402013"/>
            <a:ext cx="3359150" cy="742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3600000cm=36km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107FA2C-CC3A-4B53-9536-79C66C46F2E3}"/>
              </a:ext>
            </a:extLst>
          </p:cNvPr>
          <p:cNvSpPr/>
          <p:nvPr/>
        </p:nvSpPr>
        <p:spPr>
          <a:xfrm>
            <a:off x="1700213" y="4445000"/>
            <a:ext cx="5492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F570CFF-8237-4269-BBCB-3D1DA1FB07E0}"/>
              </a:ext>
            </a:extLst>
          </p:cNvPr>
          <p:cNvSpPr txBox="1"/>
          <p:nvPr/>
        </p:nvSpPr>
        <p:spPr>
          <a:xfrm>
            <a:off x="1150938" y="1025525"/>
            <a:ext cx="7069137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）解：设港珠澳大桥模型长 </a:t>
            </a: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+mj-ea"/>
              </a:rPr>
              <a:t>y 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cm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E67EB25-AD18-40B1-A8B4-46DDD7995077}"/>
              </a:ext>
            </a:extLst>
          </p:cNvPr>
          <p:cNvSpPr txBox="1"/>
          <p:nvPr/>
        </p:nvSpPr>
        <p:spPr>
          <a:xfrm>
            <a:off x="3328988" y="1890713"/>
            <a:ext cx="3359150" cy="7413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55km=5500000cm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589469D-2664-4070-88A2-5A142170405B}"/>
              </a:ext>
            </a:extLst>
          </p:cNvPr>
          <p:cNvSpPr txBox="1"/>
          <p:nvPr/>
        </p:nvSpPr>
        <p:spPr>
          <a:xfrm>
            <a:off x="2309813" y="2640013"/>
            <a:ext cx="4297362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+mj-ea"/>
              </a:rPr>
              <a:t>y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∶5500000=1∶500000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A762757-5BCA-4F31-A681-E7B6CE8AD820}"/>
              </a:ext>
            </a:extLst>
          </p:cNvPr>
          <p:cNvSpPr txBox="1"/>
          <p:nvPr/>
        </p:nvSpPr>
        <p:spPr>
          <a:xfrm>
            <a:off x="4111625" y="3375025"/>
            <a:ext cx="1011238" cy="742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+mj-ea"/>
              </a:rPr>
              <a:t>y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=11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596C9B6-30F6-44BF-BFA1-47F1430C98AB}"/>
              </a:ext>
            </a:extLst>
          </p:cNvPr>
          <p:cNvSpPr/>
          <p:nvPr/>
        </p:nvSpPr>
        <p:spPr>
          <a:xfrm>
            <a:off x="1700213" y="4445000"/>
            <a:ext cx="5492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ECF82332-8305-4E43-96E2-852FC8699DE6}"/>
              </a:ext>
            </a:extLst>
          </p:cNvPr>
          <p:cNvSpPr/>
          <p:nvPr/>
        </p:nvSpPr>
        <p:spPr bwMode="auto">
          <a:xfrm>
            <a:off x="1968227" y="2638425"/>
            <a:ext cx="4821456" cy="488950"/>
          </a:xfrm>
          <a:prstGeom prst="rect">
            <a:avLst/>
          </a:prstGeom>
          <a:solidFill>
            <a:srgbClr val="FFFF00"/>
          </a:solidFill>
          <a:ln w="19050">
            <a:noFill/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2FF81EA-F30F-4A45-8448-086D6ED30F9B}"/>
              </a:ext>
            </a:extLst>
          </p:cNvPr>
          <p:cNvSpPr/>
          <p:nvPr/>
        </p:nvSpPr>
        <p:spPr bwMode="auto">
          <a:xfrm>
            <a:off x="173038" y="3174398"/>
            <a:ext cx="2474246" cy="488950"/>
          </a:xfrm>
          <a:prstGeom prst="rect">
            <a:avLst/>
          </a:prstGeom>
          <a:solidFill>
            <a:srgbClr val="FFFF00"/>
          </a:solidFill>
          <a:ln w="19050">
            <a:noFill/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11270" name="Rectangle 54">
            <a:extLst>
              <a:ext uri="{FF2B5EF4-FFF2-40B4-BE49-F238E27FC236}">
                <a16:creationId xmlns:a16="http://schemas.microsoft.com/office/drawing/2014/main" id="{BD793932-200A-4135-99D5-A66AACCF1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8" y="1437452"/>
            <a:ext cx="66929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        长征五号运载火箭总长约为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49" charset="-122"/>
              </a:rPr>
              <a:t>57 m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。有一个长征五号运载火箭的模型，它的总长与火箭总长的比是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。这个模型总长约为多少米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  <a:endParaRPr lang="zh-CN" altLang="en-US" sz="36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1271" name="组合 9">
            <a:extLst>
              <a:ext uri="{FF2B5EF4-FFF2-40B4-BE49-F238E27FC236}">
                <a16:creationId xmlns:a16="http://schemas.microsoft.com/office/drawing/2014/main" id="{8C578AA8-2F2F-40AE-B5F9-C52889BB1A06}"/>
              </a:ext>
            </a:extLst>
          </p:cNvPr>
          <p:cNvGrpSpPr>
            <a:grpSpLocks/>
          </p:cNvGrpSpPr>
          <p:nvPr/>
        </p:nvGrpSpPr>
        <p:grpSpPr bwMode="auto">
          <a:xfrm>
            <a:off x="219075" y="657225"/>
            <a:ext cx="1925638" cy="603250"/>
            <a:chOff x="269250" y="696752"/>
            <a:chExt cx="1925086" cy="60358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47CAA0C-2D1D-4833-9600-9D07B0E948F4}"/>
                </a:ext>
              </a:extLst>
            </p:cNvPr>
            <p:cNvSpPr/>
            <p:nvPr/>
          </p:nvSpPr>
          <p:spPr>
            <a:xfrm>
              <a:off x="269250" y="696752"/>
              <a:ext cx="1923498" cy="581347"/>
            </a:xfrm>
            <a:prstGeom prst="roundRect">
              <a:avLst>
                <a:gd name="adj" fmla="val 50000"/>
              </a:avLst>
            </a:prstGeom>
            <a:solidFill>
              <a:srgbClr val="F9AB3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24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Calibri" panose="020F0502020204030204"/>
                <a:ea typeface="+mn-ea"/>
              </a:endParaRPr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D66EDD9D-9513-493B-B5DB-E23E6F9E9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50" y="716135"/>
              <a:ext cx="1925086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0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探索新知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17E3F7F6-D6BF-4C4B-84F9-8C581558A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99" y="1397382"/>
            <a:ext cx="646841" cy="641625"/>
          </a:xfrm>
          <a:prstGeom prst="rect">
            <a:avLst/>
          </a:prstGeom>
        </p:spPr>
      </p:pic>
      <p:pic>
        <p:nvPicPr>
          <p:cNvPr id="9220" name="Picture 4" descr="https://bkimg.cdn.bcebos.com/pic/3b87e950352ac65c1038e92876b8a5119313b07e1c1f?x-bce-process=image/watermark,image_d2F0ZXIvYmFpa2UyNzI=,g_7,xp_5,yp_5">
            <a:extLst>
              <a:ext uri="{FF2B5EF4-FFF2-40B4-BE49-F238E27FC236}">
                <a16:creationId xmlns:a16="http://schemas.microsoft.com/office/drawing/2014/main" id="{DEBA5216-8F53-4419-94F2-9ECA2AC39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2" r="25950" b="14993"/>
          <a:stretch/>
        </p:blipFill>
        <p:spPr bwMode="auto">
          <a:xfrm>
            <a:off x="6936827" y="1587063"/>
            <a:ext cx="2058309" cy="230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6627DC7B-DD96-4D20-8A76-DE75E8658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563" y="1249363"/>
            <a:ext cx="445611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57÷10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5.7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（米）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77B3425-C100-4FA8-BB3B-0AA664AA06BB}"/>
              </a:ext>
            </a:extLst>
          </p:cNvPr>
          <p:cNvGrpSpPr>
            <a:grpSpLocks/>
          </p:cNvGrpSpPr>
          <p:nvPr/>
        </p:nvGrpSpPr>
        <p:grpSpPr bwMode="auto">
          <a:xfrm>
            <a:off x="793750" y="652463"/>
            <a:ext cx="1857375" cy="696912"/>
            <a:chOff x="1152111" y="611981"/>
            <a:chExt cx="1856132" cy="697212"/>
          </a:xfrm>
        </p:grpSpPr>
        <p:pic>
          <p:nvPicPr>
            <p:cNvPr id="12301" name="图片 3">
              <a:extLst>
                <a:ext uri="{FF2B5EF4-FFF2-40B4-BE49-F238E27FC236}">
                  <a16:creationId xmlns:a16="http://schemas.microsoft.com/office/drawing/2014/main" id="{03ED36E0-CA3A-44BF-AC09-D1D355242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08" b="28964"/>
            <a:stretch>
              <a:fillRect/>
            </a:stretch>
          </p:blipFill>
          <p:spPr bwMode="auto">
            <a:xfrm>
              <a:off x="1152111" y="689112"/>
              <a:ext cx="1681991" cy="62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2" name="矩形 17">
              <a:extLst>
                <a:ext uri="{FF2B5EF4-FFF2-40B4-BE49-F238E27FC236}">
                  <a16:creationId xmlns:a16="http://schemas.microsoft.com/office/drawing/2014/main" id="{97D595D4-8D94-4ADC-86BE-BFA50DB89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826" y="611981"/>
              <a:ext cx="1825417" cy="66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方法一：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471D19DD-FC4B-47DD-BC0A-D96F14138C61}"/>
              </a:ext>
            </a:extLst>
          </p:cNvPr>
          <p:cNvSpPr txBox="1"/>
          <p:nvPr/>
        </p:nvSpPr>
        <p:spPr>
          <a:xfrm>
            <a:off x="2528888" y="1817688"/>
            <a:ext cx="5950668" cy="7375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>
                <a:latin typeface="+mj-lt"/>
                <a:ea typeface="+mj-ea"/>
              </a:rPr>
              <a:t>原火箭总长是模型总长的</a:t>
            </a:r>
            <a:r>
              <a:rPr lang="en-US" altLang="zh-CN" sz="3200" b="1" dirty="0">
                <a:latin typeface="+mj-lt"/>
                <a:ea typeface="+mj-ea"/>
              </a:rPr>
              <a:t>10</a:t>
            </a:r>
            <a:r>
              <a:rPr lang="zh-CN" altLang="en-US" sz="3200" b="1" dirty="0">
                <a:latin typeface="+mj-lt"/>
                <a:ea typeface="+mj-ea"/>
              </a:rPr>
              <a:t>倍。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19CB415-2183-41DE-9948-4F3A23FC1044}"/>
              </a:ext>
            </a:extLst>
          </p:cNvPr>
          <p:cNvSpPr txBox="1"/>
          <p:nvPr/>
        </p:nvSpPr>
        <p:spPr>
          <a:xfrm>
            <a:off x="2528888" y="3838575"/>
            <a:ext cx="5641288" cy="7375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>
                <a:latin typeface="+mj-lt"/>
                <a:ea typeface="+mj-ea"/>
              </a:rPr>
              <a:t>模型总长是原火箭总长的     </a:t>
            </a:r>
            <a:r>
              <a:rPr lang="zh-CN" altLang="en-US" sz="3200" b="1" dirty="0">
                <a:latin typeface="+mj-lt"/>
                <a:ea typeface="+mj-ea"/>
              </a:rPr>
              <a:t>。</a:t>
            </a: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97A2BA44-66F8-4650-BB9D-14B51CEE85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910731"/>
              </p:ext>
            </p:extLst>
          </p:nvPr>
        </p:nvGraphicFramePr>
        <p:xfrm>
          <a:off x="7149563" y="3876675"/>
          <a:ext cx="46196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5713" imgH="393359" progId="Equation.DSMT4">
                  <p:embed/>
                </p:oleObj>
              </mc:Choice>
              <mc:Fallback>
                <p:oleObj name="Equation" r:id="rId3" imgW="215713" imgH="393359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9563" y="3876675"/>
                        <a:ext cx="461962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>
            <a:extLst>
              <a:ext uri="{FF2B5EF4-FFF2-40B4-BE49-F238E27FC236}">
                <a16:creationId xmlns:a16="http://schemas.microsoft.com/office/drawing/2014/main" id="{C7654DCA-B017-44F4-A9FC-CEE646CBFA97}"/>
              </a:ext>
            </a:extLst>
          </p:cNvPr>
          <p:cNvGrpSpPr>
            <a:grpSpLocks/>
          </p:cNvGrpSpPr>
          <p:nvPr/>
        </p:nvGrpSpPr>
        <p:grpSpPr bwMode="auto">
          <a:xfrm>
            <a:off x="2861332" y="3143250"/>
            <a:ext cx="4456113" cy="841375"/>
            <a:chOff x="2605745" y="3045619"/>
            <a:chExt cx="4456112" cy="842962"/>
          </a:xfrm>
        </p:grpSpPr>
        <p:sp>
          <p:nvSpPr>
            <p:cNvPr id="12299" name="矩形 8">
              <a:extLst>
                <a:ext uri="{FF2B5EF4-FFF2-40B4-BE49-F238E27FC236}">
                  <a16:creationId xmlns:a16="http://schemas.microsoft.com/office/drawing/2014/main" id="{DDDC5543-5F79-4BCC-8859-E6CE3A88B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745" y="3135313"/>
              <a:ext cx="4456112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57×      </a:t>
              </a:r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＝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5.7</a:t>
              </a:r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（米）</a:t>
              </a:r>
            </a:p>
          </p:txBody>
        </p:sp>
        <p:graphicFrame>
          <p:nvGraphicFramePr>
            <p:cNvPr id="12300" name="对象 10">
              <a:extLst>
                <a:ext uri="{FF2B5EF4-FFF2-40B4-BE49-F238E27FC236}">
                  <a16:creationId xmlns:a16="http://schemas.microsoft.com/office/drawing/2014/main" id="{9DEB19E6-EDDB-44D4-812E-8C55EBD973A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91331" y="3045619"/>
            <a:ext cx="461962" cy="842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15713" imgH="393359" progId="Equation.DSMT4">
                    <p:embed/>
                  </p:oleObj>
                </mc:Choice>
                <mc:Fallback>
                  <p:oleObj name="Equation" r:id="rId5" imgW="215713" imgH="393359" progId="Equation.DSMT4">
                    <p:embed/>
                    <p:pic>
                      <p:nvPicPr>
                        <p:cNvPr id="0" name="对象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1331" y="3045619"/>
                          <a:ext cx="461962" cy="842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BFB1E33-B6D0-4EB9-A24F-144EAC7A2E2B}"/>
              </a:ext>
            </a:extLst>
          </p:cNvPr>
          <p:cNvGrpSpPr>
            <a:grpSpLocks/>
          </p:cNvGrpSpPr>
          <p:nvPr/>
        </p:nvGrpSpPr>
        <p:grpSpPr bwMode="auto">
          <a:xfrm>
            <a:off x="809625" y="2613025"/>
            <a:ext cx="1855788" cy="696913"/>
            <a:chOff x="1152111" y="611981"/>
            <a:chExt cx="1856132" cy="697212"/>
          </a:xfrm>
        </p:grpSpPr>
        <p:pic>
          <p:nvPicPr>
            <p:cNvPr id="12297" name="图片 15">
              <a:extLst>
                <a:ext uri="{FF2B5EF4-FFF2-40B4-BE49-F238E27FC236}">
                  <a16:creationId xmlns:a16="http://schemas.microsoft.com/office/drawing/2014/main" id="{364D471F-2C3B-4EB4-A339-2571AD50E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08" b="28964"/>
            <a:stretch>
              <a:fillRect/>
            </a:stretch>
          </p:blipFill>
          <p:spPr bwMode="auto">
            <a:xfrm>
              <a:off x="1152111" y="689112"/>
              <a:ext cx="1681991" cy="62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8" name="矩形 17">
              <a:extLst>
                <a:ext uri="{FF2B5EF4-FFF2-40B4-BE49-F238E27FC236}">
                  <a16:creationId xmlns:a16="http://schemas.microsoft.com/office/drawing/2014/main" id="{1F48393C-3A26-4D76-8895-C6D76D070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826" y="611981"/>
              <a:ext cx="1825417" cy="66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方法二：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7B7D437-31CE-46C9-9717-20F241930AE8}"/>
              </a:ext>
            </a:extLst>
          </p:cNvPr>
          <p:cNvGrpSpPr>
            <a:grpSpLocks/>
          </p:cNvGrpSpPr>
          <p:nvPr/>
        </p:nvGrpSpPr>
        <p:grpSpPr bwMode="auto">
          <a:xfrm>
            <a:off x="3673475" y="487363"/>
            <a:ext cx="3495675" cy="1584325"/>
            <a:chOff x="3122188" y="500558"/>
            <a:chExt cx="3495342" cy="1583234"/>
          </a:xfrm>
        </p:grpSpPr>
        <p:pic>
          <p:nvPicPr>
            <p:cNvPr id="13322" name="图片 3">
              <a:extLst>
                <a:ext uri="{FF2B5EF4-FFF2-40B4-BE49-F238E27FC236}">
                  <a16:creationId xmlns:a16="http://schemas.microsoft.com/office/drawing/2014/main" id="{6A594948-B1A0-41DA-8DD0-5D4179F9E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22188" y="500558"/>
              <a:ext cx="3445632" cy="1583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6E6DE887-BBAC-4694-8F89-04527DAA5080}"/>
                </a:ext>
              </a:extLst>
            </p:cNvPr>
            <p:cNvSpPr txBox="1"/>
            <p:nvPr/>
          </p:nvSpPr>
          <p:spPr>
            <a:xfrm>
              <a:off x="3371402" y="578291"/>
              <a:ext cx="3246128" cy="10771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latin typeface="+mj-lt"/>
                  <a:ea typeface="+mj-ea"/>
                </a:rPr>
                <a:t>可以设未知数解决这个问题吗？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180490BE-40E0-4086-BF6D-2982600E954F}"/>
              </a:ext>
            </a:extLst>
          </p:cNvPr>
          <p:cNvSpPr txBox="1"/>
          <p:nvPr/>
        </p:nvSpPr>
        <p:spPr>
          <a:xfrm>
            <a:off x="352425" y="2068513"/>
            <a:ext cx="5127625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latin typeface="+mj-lt"/>
                <a:ea typeface="+mj-ea"/>
              </a:rPr>
              <a:t>根据题目，列出数量关系：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78FC11B-AFCE-48D9-BC32-236BD3A49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2870200"/>
            <a:ext cx="533717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模型总长∶实际总长＝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1∶10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0" name="矩形 31">
            <a:extLst>
              <a:ext uri="{FF2B5EF4-FFF2-40B4-BE49-F238E27FC236}">
                <a16:creationId xmlns:a16="http://schemas.microsoft.com/office/drawing/2014/main" id="{3112754B-6177-4053-A19C-E7FFEB3C0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4" y="3476625"/>
            <a:ext cx="6117603" cy="13049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解：</a:t>
            </a:r>
            <a:r>
              <a:rPr lang="zh-CN" altLang="en-US" sz="3200" b="1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设这个模型总长约为 </a:t>
            </a:r>
            <a:r>
              <a:rPr lang="en-US" altLang="zh-CN" sz="3200" b="1" i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x 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m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。</a:t>
            </a:r>
            <a:endParaRPr lang="en-US" altLang="zh-CN" sz="3200" b="1" dirty="0">
              <a:solidFill>
                <a:srgbClr val="000000"/>
              </a:solidFill>
              <a:latin typeface="+mn-lt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               </a:t>
            </a:r>
            <a:r>
              <a:rPr lang="en-US" altLang="zh-CN" sz="3200" b="1" i="1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∶</a:t>
            </a:r>
            <a:r>
              <a:rPr lang="en-US" altLang="zh-CN" sz="3200" b="1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57</a:t>
            </a:r>
            <a:r>
              <a:rPr lang="zh-CN" altLang="en-US" sz="3200" b="1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＝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∶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10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8876F32-060C-47B1-A9E9-DC99C14E4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0396" y="756334"/>
            <a:ext cx="730757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0DD228F7-FCB3-460B-9265-442831FA4B33}"/>
              </a:ext>
            </a:extLst>
          </p:cNvPr>
          <p:cNvGrpSpPr>
            <a:grpSpLocks/>
          </p:cNvGrpSpPr>
          <p:nvPr/>
        </p:nvGrpSpPr>
        <p:grpSpPr bwMode="auto">
          <a:xfrm>
            <a:off x="352425" y="280988"/>
            <a:ext cx="1857375" cy="696912"/>
            <a:chOff x="1152111" y="611981"/>
            <a:chExt cx="1856132" cy="697212"/>
          </a:xfrm>
        </p:grpSpPr>
        <p:pic>
          <p:nvPicPr>
            <p:cNvPr id="13320" name="图片 12">
              <a:extLst>
                <a:ext uri="{FF2B5EF4-FFF2-40B4-BE49-F238E27FC236}">
                  <a16:creationId xmlns:a16="http://schemas.microsoft.com/office/drawing/2014/main" id="{AE8D6B8D-F54B-49EB-905E-8744A8C6F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08" b="28964"/>
            <a:stretch>
              <a:fillRect/>
            </a:stretch>
          </p:blipFill>
          <p:spPr bwMode="auto">
            <a:xfrm>
              <a:off x="1152111" y="689112"/>
              <a:ext cx="1681991" cy="62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矩形 17">
              <a:extLst>
                <a:ext uri="{FF2B5EF4-FFF2-40B4-BE49-F238E27FC236}">
                  <a16:creationId xmlns:a16="http://schemas.microsoft.com/office/drawing/2014/main" id="{A7B0EFCF-AC8D-40E0-9CB2-695D1BF36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826" y="611981"/>
              <a:ext cx="1825417" cy="66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方法三：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3AF3F4BB-4ABF-4287-A6C6-6AAC0D955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638" y="3983038"/>
            <a:ext cx="5570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这个模型总长约为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5.7m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68EBB5E-0196-4F01-9D30-2692C2AD6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1501775"/>
            <a:ext cx="26590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57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9425F8C-4F8E-475B-851B-8E772ED10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338" y="2332038"/>
            <a:ext cx="3074987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</a:p>
        </p:txBody>
      </p:sp>
      <p:sp>
        <p:nvSpPr>
          <p:cNvPr id="14341" name="矩形 31">
            <a:extLst>
              <a:ext uri="{FF2B5EF4-FFF2-40B4-BE49-F238E27FC236}">
                <a16:creationId xmlns:a16="http://schemas.microsoft.com/office/drawing/2014/main" id="{EFEEF68F-B9CB-4E81-AFA7-984B7B8A3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1" y="774700"/>
            <a:ext cx="31797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57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0A40BAD-6E9F-4E31-85E3-FB5CEFE5E001}"/>
              </a:ext>
            </a:extLst>
          </p:cNvPr>
          <p:cNvGrpSpPr>
            <a:grpSpLocks/>
          </p:cNvGrpSpPr>
          <p:nvPr/>
        </p:nvGrpSpPr>
        <p:grpSpPr bwMode="auto">
          <a:xfrm>
            <a:off x="4984527" y="1343677"/>
            <a:ext cx="2929538" cy="954088"/>
            <a:chOff x="5015855" y="1589305"/>
            <a:chExt cx="3330030" cy="95410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9EC65F63-54E6-4118-A8D4-05D6A4E24D88}"/>
                </a:ext>
              </a:extLst>
            </p:cNvPr>
            <p:cNvSpPr txBox="1"/>
            <p:nvPr/>
          </p:nvSpPr>
          <p:spPr>
            <a:xfrm>
              <a:off x="5585907" y="1589305"/>
              <a:ext cx="2759978" cy="954107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  <a:scene3d>
              <a:camera prst="perspectiveRelaxedModerately">
                <a:rot lat="20990634" lon="0" rev="0"/>
              </a:camera>
              <a:lightRig rig="threePt" dir="t"/>
            </a:scene3d>
            <a:sp3d extrusionH="25400">
              <a:bevelT w="114300" prst="hardEdge"/>
              <a:bevelB w="6350" h="82550" prst="riblet"/>
            </a:sp3d>
          </p:spPr>
          <p:txBody>
            <a:bodyPr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kern="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注意∶</a:t>
              </a:r>
              <a:r>
                <a:rPr lang="en-US" altLang="zh-CN" sz="2800" b="1" i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800" b="1" kern="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要写在等式左边。</a:t>
              </a:r>
            </a:p>
          </p:txBody>
        </p:sp>
        <p:sp>
          <p:nvSpPr>
            <p:cNvPr id="28" name="右箭头 7">
              <a:extLst>
                <a:ext uri="{FF2B5EF4-FFF2-40B4-BE49-F238E27FC236}">
                  <a16:creationId xmlns:a16="http://schemas.microsoft.com/office/drawing/2014/main" id="{9633E026-CDF5-4631-9132-9C913D009A64}"/>
                </a:ext>
              </a:extLst>
            </p:cNvPr>
            <p:cNvSpPr/>
            <p:nvPr/>
          </p:nvSpPr>
          <p:spPr>
            <a:xfrm>
              <a:off x="5015855" y="1954437"/>
              <a:ext cx="436699" cy="250830"/>
            </a:xfrm>
            <a:prstGeom prst="rightArrow">
              <a:avLst/>
            </a:prstGeom>
            <a:grpFill/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 dirty="0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978E17BA-D3FC-47FC-9350-77A0A07A52DC}"/>
              </a:ext>
            </a:extLst>
          </p:cNvPr>
          <p:cNvSpPr txBox="1"/>
          <p:nvPr/>
        </p:nvSpPr>
        <p:spPr>
          <a:xfrm>
            <a:off x="2903538" y="3162300"/>
            <a:ext cx="1377950" cy="66357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i="1" kern="0"/>
              <a:t>x</a:t>
            </a:r>
            <a:r>
              <a:rPr lang="zh-CN" altLang="en-US" kern="0"/>
              <a:t>＝</a:t>
            </a:r>
            <a:r>
              <a:rPr lang="en-US" altLang="zh-CN" kern="0"/>
              <a:t>5.7</a:t>
            </a:r>
            <a:endParaRPr lang="zh-CN" altLang="en-US" kern="0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DFD29E6-C398-4A81-A5C8-95B0CA2EB471}"/>
              </a:ext>
            </a:extLst>
          </p:cNvPr>
          <p:cNvGrpSpPr>
            <a:grpSpLocks/>
          </p:cNvGrpSpPr>
          <p:nvPr/>
        </p:nvGrpSpPr>
        <p:grpSpPr bwMode="auto">
          <a:xfrm>
            <a:off x="3687763" y="2162175"/>
            <a:ext cx="2039500" cy="1100138"/>
            <a:chOff x="793416" y="1824684"/>
            <a:chExt cx="2039749" cy="1100608"/>
          </a:xfrm>
        </p:grpSpPr>
        <p:sp>
          <p:nvSpPr>
            <p:cNvPr id="14345" name="文本框 12">
              <a:extLst>
                <a:ext uri="{FF2B5EF4-FFF2-40B4-BE49-F238E27FC236}">
                  <a16:creationId xmlns:a16="http://schemas.microsoft.com/office/drawing/2014/main" id="{8EA55F48-CCD8-40EB-A108-053AEFE31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487" y="1824684"/>
              <a:ext cx="197667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57</a:t>
              </a:r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×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zh-CN" altLang="en-US"/>
            </a:p>
          </p:txBody>
        </p:sp>
        <p:sp>
          <p:nvSpPr>
            <p:cNvPr id="14346" name="文本框 14">
              <a:extLst>
                <a:ext uri="{FF2B5EF4-FFF2-40B4-BE49-F238E27FC236}">
                  <a16:creationId xmlns:a16="http://schemas.microsoft.com/office/drawing/2014/main" id="{E161618B-7191-48D1-9765-F70D4877CD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0254" y="2340517"/>
              <a:ext cx="86051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10</a:t>
              </a:r>
              <a:endParaRPr lang="zh-CN" altLang="en-US"/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8DCB606-4603-4F05-BB01-FC3E7024071A}"/>
                </a:ext>
              </a:extLst>
            </p:cNvPr>
            <p:cNvCxnSpPr/>
            <p:nvPr/>
          </p:nvCxnSpPr>
          <p:spPr>
            <a:xfrm>
              <a:off x="793416" y="2366253"/>
              <a:ext cx="137811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D2D755-71AC-4208-AFC7-C7C2D9DFB620}"/>
              </a:ext>
            </a:extLst>
          </p:cNvPr>
          <p:cNvSpPr/>
          <p:nvPr/>
        </p:nvSpPr>
        <p:spPr>
          <a:xfrm>
            <a:off x="219075" y="1279525"/>
            <a:ext cx="8793163" cy="3276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110000"/>
              </a:lnSpc>
              <a:defRPr/>
            </a:pPr>
            <a:r>
              <a:rPr lang="zh-CN" altLang="en-US" sz="3200" b="1" dirty="0">
                <a:latin typeface="+mn-ea"/>
                <a:ea typeface="+mn-ea"/>
              </a:rPr>
              <a:t>    根据比例的基本性质解比例，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首先把比例转化成乘积相等的等式</a:t>
            </a:r>
            <a:r>
              <a:rPr lang="zh-CN" altLang="en-US" sz="3200" b="1" dirty="0">
                <a:latin typeface="+mn-ea"/>
                <a:ea typeface="+mn-ea"/>
              </a:rPr>
              <a:t>，转化成方程再解方程。注意通常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把含有未知项的积放在等号的左边</a:t>
            </a:r>
            <a:r>
              <a:rPr lang="zh-CN" altLang="en-US" sz="3200" b="1" dirty="0">
                <a:latin typeface="+mn-ea"/>
                <a:ea typeface="+mn-ea"/>
              </a:rPr>
              <a:t>，这样便于计算。计算时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一般写成两个数的积除以一个数的分数形式</a:t>
            </a:r>
            <a:r>
              <a:rPr lang="zh-CN" altLang="en-US" sz="3200" b="1" dirty="0">
                <a:latin typeface="+mn-ea"/>
                <a:ea typeface="+mn-ea"/>
              </a:rPr>
              <a:t>，这样便于约分，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先约分再计算比较简便</a:t>
            </a:r>
            <a:r>
              <a:rPr lang="zh-CN" altLang="en-US" sz="3200" b="1" dirty="0">
                <a:latin typeface="+mn-ea"/>
                <a:ea typeface="+mn-ea"/>
              </a:rPr>
              <a:t>。</a:t>
            </a:r>
          </a:p>
        </p:txBody>
      </p:sp>
      <p:grpSp>
        <p:nvGrpSpPr>
          <p:cNvPr id="15363" name="组合 5">
            <a:extLst>
              <a:ext uri="{FF2B5EF4-FFF2-40B4-BE49-F238E27FC236}">
                <a16:creationId xmlns:a16="http://schemas.microsoft.com/office/drawing/2014/main" id="{BDE54BEF-0B42-4C04-BD27-E17B7336AA17}"/>
              </a:ext>
            </a:extLst>
          </p:cNvPr>
          <p:cNvGrpSpPr>
            <a:grpSpLocks/>
          </p:cNvGrpSpPr>
          <p:nvPr/>
        </p:nvGrpSpPr>
        <p:grpSpPr bwMode="auto">
          <a:xfrm>
            <a:off x="219075" y="657225"/>
            <a:ext cx="1925638" cy="603250"/>
            <a:chOff x="269250" y="696752"/>
            <a:chExt cx="1925086" cy="603584"/>
          </a:xfrm>
        </p:grpSpPr>
        <p:sp>
          <p:nvSpPr>
            <p:cNvPr id="8" name="Rectangle: Rounded Corners 10">
              <a:extLst>
                <a:ext uri="{FF2B5EF4-FFF2-40B4-BE49-F238E27FC236}">
                  <a16:creationId xmlns:a16="http://schemas.microsoft.com/office/drawing/2014/main" id="{047CAA0C-2D1D-4833-9600-9D07B0E948F4}"/>
                </a:ext>
              </a:extLst>
            </p:cNvPr>
            <p:cNvSpPr/>
            <p:nvPr/>
          </p:nvSpPr>
          <p:spPr>
            <a:xfrm>
              <a:off x="269250" y="696752"/>
              <a:ext cx="1923498" cy="581347"/>
            </a:xfrm>
            <a:prstGeom prst="roundRect">
              <a:avLst>
                <a:gd name="adj" fmla="val 50000"/>
              </a:avLst>
            </a:prstGeom>
            <a:solidFill>
              <a:srgbClr val="F9AB3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24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Calibri" panose="020F0502020204030204"/>
                <a:ea typeface="+mn-ea"/>
              </a:endParaRPr>
            </a:p>
          </p:txBody>
        </p: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B8007FE3-4E32-4A04-868F-9F0953586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50" y="716135"/>
              <a:ext cx="1925086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0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归纳总结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F31DFECA-1273-41F5-A250-F306D7D0C56F}"/>
              </a:ext>
            </a:extLst>
          </p:cNvPr>
          <p:cNvSpPr txBox="1"/>
          <p:nvPr/>
        </p:nvSpPr>
        <p:spPr>
          <a:xfrm>
            <a:off x="2036763" y="376238"/>
            <a:ext cx="5129212" cy="736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latin typeface="+mj-lt"/>
                <a:ea typeface="+mj-ea"/>
              </a:rPr>
              <a:t>还可以列出不同的比例吗？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E622410-8DAA-4A25-9225-13F84D337C3B}"/>
              </a:ext>
            </a:extLst>
          </p:cNvPr>
          <p:cNvSpPr/>
          <p:nvPr/>
        </p:nvSpPr>
        <p:spPr>
          <a:xfrm>
            <a:off x="639763" y="1262063"/>
            <a:ext cx="7921625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57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∶</a:t>
            </a:r>
            <a:r>
              <a:rPr lang="en-US" altLang="zh-CN" sz="3200" b="1" i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10∶1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，</a:t>
            </a:r>
            <a:endParaRPr lang="en-US" altLang="zh-CN" sz="3200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等量关系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是实际总长∶模型总长＝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10∶1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AEFC856-9755-4539-91C4-0CBBAE5D22A4}"/>
              </a:ext>
            </a:extLst>
          </p:cNvPr>
          <p:cNvSpPr/>
          <p:nvPr/>
        </p:nvSpPr>
        <p:spPr>
          <a:xfrm>
            <a:off x="639763" y="2339975"/>
            <a:ext cx="8037512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i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x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57∶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10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，</a:t>
            </a:r>
            <a:endParaRPr lang="en-US" altLang="zh-CN" sz="3200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等量关系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是 模型总长∶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＝</a:t>
            </a:r>
            <a:r>
              <a:rPr lang="zh-CN" altLang="en-US" sz="3200" b="1">
                <a:solidFill>
                  <a:srgbClr val="FF0000"/>
                </a:solidFill>
                <a:ea typeface="楷体" panose="02010609060101010101" pitchFamily="49" charset="-122"/>
              </a:rPr>
              <a:t>实际总长</a:t>
            </a:r>
            <a:r>
              <a:rPr lang="zh-CN" altLang="en-US" sz="3200" b="1">
                <a:solidFill>
                  <a:srgbClr val="FF0000"/>
                </a:solidFill>
                <a:latin typeface="Times New Roman"/>
                <a:ea typeface="楷体" panose="02010609060101010101" pitchFamily="49" charset="-122"/>
              </a:rPr>
              <a:t>∶</a:t>
            </a:r>
            <a:r>
              <a:rPr lang="zh-CN" altLang="en-US" sz="3200" b="1">
                <a:solidFill>
                  <a:srgbClr val="FF0000"/>
                </a:solidFill>
                <a:ea typeface="楷体" panose="02010609060101010101" pitchFamily="49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10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14BEB44-24FC-4054-BF78-F663E76F87B5}"/>
              </a:ext>
            </a:extLst>
          </p:cNvPr>
          <p:cNvSpPr/>
          <p:nvPr/>
        </p:nvSpPr>
        <p:spPr>
          <a:xfrm>
            <a:off x="639763" y="3376613"/>
            <a:ext cx="8037512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∶</a:t>
            </a:r>
            <a:r>
              <a:rPr lang="en-US" altLang="zh-CN" sz="3200" b="1" i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10∶57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，</a:t>
            </a:r>
            <a:endParaRPr lang="en-US" altLang="zh-CN" sz="3200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等量关系是 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∶模型总长＝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10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∶</a:t>
            </a:r>
            <a:r>
              <a:rPr lang="zh-CN" altLang="en-US" sz="3200" b="1">
                <a:solidFill>
                  <a:srgbClr val="FF0000"/>
                </a:solidFill>
                <a:ea typeface="楷体" panose="02010609060101010101" pitchFamily="49" charset="-122"/>
              </a:rPr>
              <a:t>实际总长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。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4">
            <a:extLst>
              <a:ext uri="{FF2B5EF4-FFF2-40B4-BE49-F238E27FC236}">
                <a16:creationId xmlns:a16="http://schemas.microsoft.com/office/drawing/2014/main" id="{F38E3F1D-F29D-4104-80AE-A5A22E770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677576"/>
            <a:ext cx="3481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解比例       。</a:t>
            </a:r>
          </a:p>
        </p:txBody>
      </p:sp>
      <p:graphicFrame>
        <p:nvGraphicFramePr>
          <p:cNvPr id="17412" name="对象 1">
            <a:hlinkClick r:id="" action="ppaction://ole?verb=1"/>
            <a:extLst>
              <a:ext uri="{FF2B5EF4-FFF2-40B4-BE49-F238E27FC236}">
                <a16:creationId xmlns:a16="http://schemas.microsoft.com/office/drawing/2014/main" id="{9D1380B6-34BE-4692-97C5-4AC61D370A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7138" y="449263"/>
          <a:ext cx="123983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96564" imgH="407363" progId="Equation.KSEE3">
                  <p:embed/>
                </p:oleObj>
              </mc:Choice>
              <mc:Fallback>
                <p:oleObj r:id="rId2" imgW="496564" imgH="407363" progId="Equation.KSEE3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449263"/>
                        <a:ext cx="1239837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4">
            <a:extLst>
              <a:ext uri="{FF2B5EF4-FFF2-40B4-BE49-F238E27FC236}">
                <a16:creationId xmlns:a16="http://schemas.microsoft.com/office/drawing/2014/main" id="{B496A192-A5EE-4BDA-AAD8-F5F8FDFA0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3" y="2030413"/>
            <a:ext cx="1431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                </a:t>
            </a:r>
          </a:p>
        </p:txBody>
      </p:sp>
      <p:sp>
        <p:nvSpPr>
          <p:cNvPr id="6" name="矩形 27">
            <a:extLst>
              <a:ext uri="{FF2B5EF4-FFF2-40B4-BE49-F238E27FC236}">
                <a16:creationId xmlns:a16="http://schemas.microsoft.com/office/drawing/2014/main" id="{8B288274-E260-4C05-8A5D-694B1869F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2081213"/>
            <a:ext cx="2819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2.4</a:t>
            </a:r>
            <a:r>
              <a:rPr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x = </a:t>
            </a:r>
            <a:r>
              <a:rPr lang="zh-CN" altLang="en-US" sz="3200" b="1">
                <a:latin typeface="Times New Roman" panose="02020603050405020304" pitchFamily="18" charset="0"/>
              </a:rPr>
              <a:t>1.5</a:t>
            </a:r>
            <a:r>
              <a:rPr lang="zh-CN" altLang="en-US" sz="3200" b="1">
                <a:latin typeface="Times New Roman" panose="02020603050405020304" pitchFamily="18" charset="0"/>
                <a:sym typeface="Arial" panose="020B0604020202020204" pitchFamily="34" charset="0"/>
              </a:rPr>
              <a:t>×6</a:t>
            </a:r>
          </a:p>
        </p:txBody>
      </p:sp>
      <p:sp>
        <p:nvSpPr>
          <p:cNvPr id="7" name="矩形 27">
            <a:extLst>
              <a:ext uri="{FF2B5EF4-FFF2-40B4-BE49-F238E27FC236}">
                <a16:creationId xmlns:a16="http://schemas.microsoft.com/office/drawing/2014/main" id="{03EF6C99-AACA-4CFA-8DBB-CF94ADABF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3008313"/>
            <a:ext cx="781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x =</a:t>
            </a:r>
            <a:endParaRPr lang="zh-CN" altLang="en-US" sz="3200" b="1"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27">
            <a:extLst>
              <a:ext uri="{FF2B5EF4-FFF2-40B4-BE49-F238E27FC236}">
                <a16:creationId xmlns:a16="http://schemas.microsoft.com/office/drawing/2014/main" id="{E834A27F-466D-4AE2-8F0A-70C16CDFD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2738438"/>
            <a:ext cx="334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（      ）×（      ）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C7344F5-ECEF-490F-8855-356E07B7D91C}"/>
              </a:ext>
            </a:extLst>
          </p:cNvPr>
          <p:cNvCxnSpPr/>
          <p:nvPr/>
        </p:nvCxnSpPr>
        <p:spPr>
          <a:xfrm>
            <a:off x="2314575" y="3282950"/>
            <a:ext cx="28765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27">
            <a:extLst>
              <a:ext uri="{FF2B5EF4-FFF2-40B4-BE49-F238E27FC236}">
                <a16:creationId xmlns:a16="http://schemas.microsoft.com/office/drawing/2014/main" id="{07F14AD7-7CA5-4E3B-B71D-5CE78D73B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525" y="3370263"/>
            <a:ext cx="1219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（      ）</a:t>
            </a:r>
          </a:p>
        </p:txBody>
      </p:sp>
      <p:sp>
        <p:nvSpPr>
          <p:cNvPr id="11" name="矩形 27">
            <a:extLst>
              <a:ext uri="{FF2B5EF4-FFF2-40B4-BE49-F238E27FC236}">
                <a16:creationId xmlns:a16="http://schemas.microsoft.com/office/drawing/2014/main" id="{07264081-96CF-452D-B1D0-DF6884852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100" y="3948113"/>
            <a:ext cx="781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x =</a:t>
            </a:r>
            <a:endParaRPr lang="zh-CN" altLang="en-US" sz="3200" b="1"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矩形 27">
            <a:extLst>
              <a:ext uri="{FF2B5EF4-FFF2-40B4-BE49-F238E27FC236}">
                <a16:creationId xmlns:a16="http://schemas.microsoft.com/office/drawing/2014/main" id="{8FEA9DE7-7298-4D21-8DE5-37551C8B7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3975100"/>
            <a:ext cx="1884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（        ）</a:t>
            </a:r>
          </a:p>
        </p:txBody>
      </p:sp>
      <p:sp>
        <p:nvSpPr>
          <p:cNvPr id="13" name="矩形 27">
            <a:extLst>
              <a:ext uri="{FF2B5EF4-FFF2-40B4-BE49-F238E27FC236}">
                <a16:creationId xmlns:a16="http://schemas.microsoft.com/office/drawing/2014/main" id="{5377115A-4233-46C6-B01C-2D2F9703B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2709863"/>
            <a:ext cx="781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1.5</a:t>
            </a:r>
          </a:p>
        </p:txBody>
      </p:sp>
      <p:sp>
        <p:nvSpPr>
          <p:cNvPr id="14" name="矩形 27">
            <a:extLst>
              <a:ext uri="{FF2B5EF4-FFF2-40B4-BE49-F238E27FC236}">
                <a16:creationId xmlns:a16="http://schemas.microsoft.com/office/drawing/2014/main" id="{AB902801-7C36-4820-BC68-79AEDC553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75" y="2709863"/>
            <a:ext cx="781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6</a:t>
            </a:r>
          </a:p>
        </p:txBody>
      </p:sp>
      <p:sp>
        <p:nvSpPr>
          <p:cNvPr id="15" name="矩形 27">
            <a:extLst>
              <a:ext uri="{FF2B5EF4-FFF2-40B4-BE49-F238E27FC236}">
                <a16:creationId xmlns:a16="http://schemas.microsoft.com/office/drawing/2014/main" id="{B2B7D5D4-892F-46C3-A5CA-9BCDE2F19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3370263"/>
            <a:ext cx="781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2.4</a:t>
            </a:r>
          </a:p>
        </p:txBody>
      </p:sp>
      <p:sp>
        <p:nvSpPr>
          <p:cNvPr id="16" name="矩形 27">
            <a:extLst>
              <a:ext uri="{FF2B5EF4-FFF2-40B4-BE49-F238E27FC236}">
                <a16:creationId xmlns:a16="http://schemas.microsoft.com/office/drawing/2014/main" id="{2A37712D-6980-4B77-8904-7041492C2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3962400"/>
            <a:ext cx="10096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3.75</a:t>
            </a:r>
          </a:p>
        </p:txBody>
      </p:sp>
      <p:sp>
        <p:nvSpPr>
          <p:cNvPr id="17425" name="矩形 17">
            <a:extLst>
              <a:ext uri="{FF2B5EF4-FFF2-40B4-BE49-F238E27FC236}">
                <a16:creationId xmlns:a16="http://schemas.microsoft.com/office/drawing/2014/main" id="{4088B9DD-4FA2-4CBF-AD50-0CB5EB5AA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3" y="1382713"/>
            <a:ext cx="18637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方法一：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CD2A735-D0A0-4E84-A179-D47B08A11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675" y="1366838"/>
            <a:ext cx="18637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方法二：</a:t>
            </a:r>
          </a:p>
        </p:txBody>
      </p:sp>
      <p:sp>
        <p:nvSpPr>
          <p:cNvPr id="19" name="Rectangle 54">
            <a:extLst>
              <a:ext uri="{FF2B5EF4-FFF2-40B4-BE49-F238E27FC236}">
                <a16:creationId xmlns:a16="http://schemas.microsoft.com/office/drawing/2014/main" id="{331FE72F-85C7-442C-B175-D654A3407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675" y="2065338"/>
            <a:ext cx="11572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                </a:t>
            </a:r>
          </a:p>
        </p:txBody>
      </p:sp>
      <p:sp>
        <p:nvSpPr>
          <p:cNvPr id="20" name="矩形 27">
            <a:extLst>
              <a:ext uri="{FF2B5EF4-FFF2-40B4-BE49-F238E27FC236}">
                <a16:creationId xmlns:a16="http://schemas.microsoft.com/office/drawing/2014/main" id="{06DEB16D-80CE-4128-ACD8-335162CC6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135" y="3043238"/>
            <a:ext cx="19939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x 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=6÷1.6</a:t>
            </a:r>
            <a:endParaRPr lang="zh-CN" altLang="en-US" sz="3200" b="1"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矩形 27">
            <a:extLst>
              <a:ext uri="{FF2B5EF4-FFF2-40B4-BE49-F238E27FC236}">
                <a16:creationId xmlns:a16="http://schemas.microsoft.com/office/drawing/2014/main" id="{D017D2F7-E712-457D-90E1-0A1CFA886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135" y="3946525"/>
            <a:ext cx="16208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x 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=3.75</a:t>
            </a:r>
            <a:endParaRPr lang="zh-CN" altLang="en-US" sz="3200" b="1"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7D9C6ACA-41FF-4415-9FCE-3866BCBABE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84963" y="1987550"/>
          <a:ext cx="1065212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002" imgH="393529" progId="Equation.DSMT4">
                  <p:embed/>
                </p:oleObj>
              </mc:Choice>
              <mc:Fallback>
                <p:oleObj name="Equation" r:id="rId4" imgW="457002" imgH="393529" progId="Equation.DSMT4">
                  <p:embed/>
                  <p:pic>
                    <p:nvPicPr>
                      <p:cNvPr id="0" name="对象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4963" y="1987550"/>
                        <a:ext cx="1065212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9BE7BBF5-E9BA-4A3A-90BD-156A487720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4" y="635711"/>
            <a:ext cx="690891" cy="653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425" grpId="0"/>
      <p:bldP spid="18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2177</TotalTime>
  <Pages>0</Pages>
  <Words>893</Words>
  <Characters>0</Characters>
  <Application>Microsoft Office PowerPoint</Application>
  <DocSecurity>0</DocSecurity>
  <PresentationFormat>全屏显示(16:9)</PresentationFormat>
  <Lines>0</Lines>
  <Paragraphs>120</Paragraphs>
  <Slides>22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等线</vt:lpstr>
      <vt:lpstr>黑体</vt:lpstr>
      <vt:lpstr>宋体</vt:lpstr>
      <vt:lpstr>微软雅黑</vt:lpstr>
      <vt:lpstr>Arial</vt:lpstr>
      <vt:lpstr>Calibri</vt:lpstr>
      <vt:lpstr>Times New Roman</vt:lpstr>
      <vt:lpstr>1_Office 主题​​</vt:lpstr>
      <vt:lpstr>Equation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魏洲 许</cp:lastModifiedBy>
  <cp:revision>361</cp:revision>
  <dcterms:created xsi:type="dcterms:W3CDTF">2016-01-14T07:05:12Z</dcterms:created>
  <dcterms:modified xsi:type="dcterms:W3CDTF">2023-02-12T15:11:04Z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