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2" r:id="rId3"/>
    <p:sldId id="372" r:id="rId4"/>
    <p:sldId id="373" r:id="rId5"/>
    <p:sldId id="278" r:id="rId6"/>
    <p:sldId id="323" r:id="rId8"/>
    <p:sldId id="330" r:id="rId9"/>
    <p:sldId id="331" r:id="rId10"/>
    <p:sldId id="334" r:id="rId11"/>
    <p:sldId id="348" r:id="rId12"/>
    <p:sldId id="324" r:id="rId13"/>
    <p:sldId id="345" r:id="rId14"/>
    <p:sldId id="346" r:id="rId15"/>
    <p:sldId id="328" r:id="rId16"/>
    <p:sldId id="374" r:id="rId17"/>
    <p:sldId id="355" r:id="rId18"/>
  </p:sldIdLst>
  <p:sldSz cx="9144000" cy="5143500" type="screen16x9"/>
  <p:notesSz cx="6858000" cy="9144000"/>
  <p:custDataLst>
    <p:tags r:id="rId22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6600CC"/>
    <a:srgbClr val="99CCFF"/>
    <a:srgbClr val="FFFFCC"/>
    <a:srgbClr val="FFCC66"/>
    <a:srgbClr val="CC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17"/>
  </p:normalViewPr>
  <p:slideViewPr>
    <p:cSldViewPr showGuides="1">
      <p:cViewPr varScale="1">
        <p:scale>
          <a:sx n="151" d="100"/>
          <a:sy n="151" d="100"/>
        </p:scale>
        <p:origin x="474" y="132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zh-CN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en-US" sz="1200" dirty="0">
                <a:ea typeface="宋体" panose="02010600030101010101" pitchFamily="2" charset="-122"/>
              </a:rPr>
            </a:fld>
            <a:endParaRPr lang="en-US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1032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3"/>
            <p:cNvPicPr>
              <a:picLocks noChangeAspect="1"/>
            </p:cNvPicPr>
            <p:nvPr userDrawn="1"/>
          </p:nvPicPr>
          <p:blipFill>
            <a:blip r:embed="rId4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图片 4"/>
            <p:cNvPicPr>
              <a:picLocks noChangeAspect="1"/>
            </p:cNvPicPr>
            <p:nvPr userDrawn="1"/>
          </p:nvPicPr>
          <p:blipFill>
            <a:blip r:embed="rId5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7" name="图片 5"/>
          <p:cNvPicPr>
            <a:picLocks noChangeAspect="1"/>
          </p:cNvPicPr>
          <p:nvPr userDrawn="1"/>
        </p:nvPicPr>
        <p:blipFill>
          <a:blip r:embed="rId6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7"/>
          <p:cNvPicPr>
            <a:picLocks noChangeAspect="1"/>
          </p:cNvPicPr>
          <p:nvPr userDrawn="1"/>
        </p:nvPicPr>
        <p:blipFill>
          <a:blip r:embed="rId7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8"/>
          <p:cNvPicPr>
            <a:picLocks noChangeAspect="1"/>
          </p:cNvPicPr>
          <p:nvPr userDrawn="1"/>
        </p:nvPicPr>
        <p:blipFill>
          <a:blip r:embed="rId8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9"/>
          <p:cNvPicPr>
            <a:picLocks noChangeAspect="1"/>
          </p:cNvPicPr>
          <p:nvPr userDrawn="1"/>
        </p:nvPicPr>
        <p:blipFill>
          <a:blip r:embed="rId7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2056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图片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1"/>
          <p:cNvSpPr txBox="1"/>
          <p:nvPr/>
        </p:nvSpPr>
        <p:spPr>
          <a:xfrm rot="19730992">
            <a:off x="3297000" y="2011228"/>
            <a:ext cx="302433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22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22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12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../media/image1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6" Type="http://schemas.openxmlformats.org/officeDocument/2006/relationships/notesSlide" Target="../notesSlides/notesSlide1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6.png"/><Relationship Id="rId12" Type="http://schemas.microsoft.com/office/2007/relationships/media" Target="../media/media1.mp3"/><Relationship Id="rId11" Type="http://schemas.openxmlformats.org/officeDocument/2006/relationships/audio" Target="../media/media1.mp3"/><Relationship Id="rId10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2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6" Type="http://schemas.openxmlformats.org/officeDocument/2006/relationships/image" Target="../media/image1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"/>
          <p:cNvSpPr/>
          <p:nvPr/>
        </p:nvSpPr>
        <p:spPr>
          <a:xfrm>
            <a:off x="1547664" y="1966913"/>
            <a:ext cx="6120680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latinLnBrk="1" hangingPunct="1">
              <a:buFont typeface="Arial" panose="020B0604020202020204" pitchFamily="34" charset="0"/>
            </a:pP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用百分数解决问题（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23" name="文本框 2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8"/>
          <p:cNvSpPr txBox="1"/>
          <p:nvPr/>
        </p:nvSpPr>
        <p:spPr>
          <a:xfrm>
            <a:off x="1517650" y="836613"/>
            <a:ext cx="485775" cy="7000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41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41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4"/>
          <p:cNvSpPr/>
          <p:nvPr/>
        </p:nvSpPr>
        <p:spPr>
          <a:xfrm>
            <a:off x="468313" y="311150"/>
            <a:ext cx="36893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三、巩固提高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矩形 1"/>
          <p:cNvSpPr>
            <a:spLocks noChangeArrowheads="1"/>
          </p:cNvSpPr>
          <p:nvPr/>
        </p:nvSpPr>
        <p:spPr bwMode="auto">
          <a:xfrm>
            <a:off x="1082675" y="1016000"/>
            <a:ext cx="7127875" cy="3676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1. 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填空。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805180" marR="0" lvl="0" indent="-80518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从“已经完成了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20%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”可以知道没有完成的占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        ）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805180" marR="0" lvl="0" indent="-80518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从“男生人数比女生人数少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30%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”可以知道男生人数是女生人数的（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805180" marR="0" lvl="0" indent="-80518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今年的产量比去年增加了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25%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，今年的产量相当于去年产量的（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 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79725" y="2070100"/>
            <a:ext cx="9032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80%</a:t>
            </a:r>
            <a:endParaRPr lang="zh-CN" altLang="en-US" sz="2800" dirty="0">
              <a:solidFill>
                <a:srgbClr val="FF0000"/>
              </a:solidFill>
              <a:latin typeface="Gulim" panose="020B0600000101010101" pitchFamily="34" charset="-127"/>
              <a:ea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05500" y="3082925"/>
            <a:ext cx="9032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70%</a:t>
            </a:r>
            <a:endParaRPr lang="zh-CN" altLang="en-US" sz="2800" dirty="0">
              <a:solidFill>
                <a:srgbClr val="FF0000"/>
              </a:solidFill>
              <a:latin typeface="Gulim" panose="020B0600000101010101" pitchFamily="34" charset="-127"/>
              <a:ea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43513" y="4127500"/>
            <a:ext cx="10810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125%</a:t>
            </a:r>
            <a:endParaRPr lang="zh-CN" altLang="en-US" sz="2800" dirty="0">
              <a:solidFill>
                <a:srgbClr val="FF0000"/>
              </a:solidFill>
              <a:latin typeface="Gulim" panose="020B0600000101010101" pitchFamily="34" charset="-127"/>
              <a:ea typeface="Times New Roman" panose="02020603050405020304" pitchFamily="18" charset="0"/>
            </a:endParaRPr>
          </a:p>
        </p:txBody>
      </p:sp>
      <p:sp>
        <p:nvSpPr>
          <p:cNvPr id="18439" name="文本框 6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40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/>
          <p:nvPr/>
        </p:nvSpPr>
        <p:spPr>
          <a:xfrm>
            <a:off x="1031875" y="742182"/>
            <a:ext cx="7164388" cy="1303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修路队要修一条全长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80km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的路，还剩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40%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没有修，已经修了多少千米？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1866" y="4147219"/>
            <a:ext cx="3952875" cy="512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ts val="3600"/>
              </a:lnSpc>
              <a:buFont typeface="Arial" panose="020B0604020202020204" pitchFamily="34" charset="0"/>
            </a:pP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答：已经修了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48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千米。</a:t>
            </a:r>
            <a:endParaRPr lang="zh-CN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1" name="文本框 4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62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1531303" y="2166169"/>
            <a:ext cx="3455987" cy="18169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80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40%)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60%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48(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千米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出羽良彰 - Cry for the Moon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83855" y="1547044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1829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/>
          <p:nvPr/>
        </p:nvSpPr>
        <p:spPr>
          <a:xfrm>
            <a:off x="827088" y="748134"/>
            <a:ext cx="7705725" cy="194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58775" indent="-358775"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乘坐空调公交车每人需投币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元，如果刷公交卡，则每次扣费比投币便宜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。刷公交卡每次需扣费多少元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0213" y="2784897"/>
            <a:ext cx="6191250" cy="563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=1.6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4963" y="3705647"/>
            <a:ext cx="67214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刷公交卡每次需扣费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1.6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09" name="文本框 4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10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8" y="2643188"/>
            <a:ext cx="6564312" cy="1549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2" name="组合 7"/>
          <p:cNvGrpSpPr/>
          <p:nvPr/>
        </p:nvGrpSpPr>
        <p:grpSpPr>
          <a:xfrm>
            <a:off x="331788" y="915988"/>
            <a:ext cx="6040437" cy="1584325"/>
            <a:chOff x="332229" y="915566"/>
            <a:chExt cx="6039971" cy="1584176"/>
          </a:xfrm>
        </p:grpSpPr>
        <p:pic>
          <p:nvPicPr>
            <p:cNvPr id="22538" name="图片 1"/>
            <p:cNvPicPr>
              <a:picLocks noChangeAspect="1"/>
            </p:cNvPicPr>
            <p:nvPr/>
          </p:nvPicPr>
          <p:blipFill>
            <a:blip r:embed="rId5"/>
            <a:srcRect t="40060"/>
            <a:stretch>
              <a:fillRect/>
            </a:stretch>
          </p:blipFill>
          <p:spPr>
            <a:xfrm>
              <a:off x="755576" y="1022023"/>
              <a:ext cx="4955336" cy="13712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矩形 6"/>
            <p:cNvSpPr/>
            <p:nvPr/>
          </p:nvSpPr>
          <p:spPr>
            <a:xfrm>
              <a:off x="332229" y="915566"/>
              <a:ext cx="6039971" cy="1584176"/>
            </a:xfrm>
            <a:prstGeom prst="rect">
              <a:avLst/>
            </a:prstGeom>
            <a:noFill/>
            <a:ln w="19050" cap="flat" cmpd="sng">
              <a:solidFill>
                <a:srgbClr val="FF3399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/>
              <a:endParaRPr lang="zh-CN" altLang="en-US" dirty="0">
                <a:latin typeface="Gulim" panose="020B0600000101010101" pitchFamily="34" charset="-127"/>
              </a:endParaRPr>
            </a:p>
          </p:txBody>
        </p:sp>
      </p:grpSp>
      <p:sp>
        <p:nvSpPr>
          <p:cNvPr id="22533" name="Rectangle 24"/>
          <p:cNvSpPr/>
          <p:nvPr/>
        </p:nvSpPr>
        <p:spPr>
          <a:xfrm>
            <a:off x="539750" y="258763"/>
            <a:ext cx="36020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77015" y="1022350"/>
            <a:ext cx="2241373" cy="2566712"/>
            <a:chOff x="6577287" y="1022023"/>
            <a:chExt cx="2241885" cy="2566947"/>
          </a:xfrm>
        </p:grpSpPr>
        <p:sp>
          <p:nvSpPr>
            <p:cNvPr id="22536" name="AutoShape 27"/>
            <p:cNvSpPr/>
            <p:nvPr/>
          </p:nvSpPr>
          <p:spPr>
            <a:xfrm>
              <a:off x="6577287" y="1022023"/>
              <a:ext cx="2171948" cy="914078"/>
            </a:xfrm>
            <a:prstGeom prst="wedgeRoundRectCallout">
              <a:avLst>
                <a:gd name="adj1" fmla="val 36361"/>
                <a:gd name="adj2" fmla="val 68542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比一比，你有什么发现？</a:t>
              </a:r>
              <a:endPara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22537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09703" y="2211155"/>
              <a:ext cx="1109469" cy="13778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矩形 13"/>
          <p:cNvSpPr/>
          <p:nvPr/>
        </p:nvSpPr>
        <p:spPr>
          <a:xfrm>
            <a:off x="1476375" y="4335463"/>
            <a:ext cx="63722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解决分数和百分数实际问题的方法是一样的。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"/>
          <p:cNvSpPr/>
          <p:nvPr/>
        </p:nvSpPr>
        <p:spPr>
          <a:xfrm>
            <a:off x="1276985" y="989965"/>
            <a:ext cx="2559685" cy="6483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认识百分数</a:t>
            </a:r>
            <a:endParaRPr kumimoji="0" lang="zh-CN" altLang="ko-K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2"/>
          <p:cNvSpPr/>
          <p:nvPr/>
        </p:nvSpPr>
        <p:spPr>
          <a:xfrm>
            <a:off x="1276985" y="1911350"/>
            <a:ext cx="2720975" cy="62420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求百分比、百分率</a:t>
            </a:r>
            <a:endParaRPr kumimoji="0" lang="zh-CN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3"/>
          <p:cNvSpPr/>
          <p:nvPr/>
        </p:nvSpPr>
        <p:spPr>
          <a:xfrm>
            <a:off x="4269740" y="1911350"/>
            <a:ext cx="4345940" cy="62420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一个数的百分之多少？</a:t>
            </a:r>
            <a:endParaRPr kumimoji="0" lang="zh-CN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4"/>
          <p:cNvSpPr/>
          <p:nvPr/>
        </p:nvSpPr>
        <p:spPr>
          <a:xfrm>
            <a:off x="1276985" y="2869565"/>
            <a:ext cx="2720975" cy="12319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求一个数比另一个数多（少）百分之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kumimoji="0" lang="zh-CN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5"/>
          <p:cNvSpPr/>
          <p:nvPr/>
        </p:nvSpPr>
        <p:spPr>
          <a:xfrm>
            <a:off x="4356735" y="2869565"/>
            <a:ext cx="4258310" cy="12319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20565" y="3070542"/>
            <a:ext cx="38442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求</a:t>
            </a:r>
            <a:r>
              <a:rPr lang="zh-CN" altLang="ko-KR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比一个数多（少）百分之</a:t>
            </a:r>
            <a:r>
              <a:rPr lang="zh-CN" altLang="en-US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多少的数</a:t>
            </a:r>
            <a:r>
              <a:rPr lang="zh-CN" altLang="ko-KR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是多少？</a:t>
            </a:r>
            <a:endParaRPr lang="zh-CN" altLang="ko-KR" sz="2400" dirty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267658" y="2211127"/>
            <a:ext cx="4968638" cy="7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spcBef>
                <a:spcPts val="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89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3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76985" y="989965"/>
            <a:ext cx="2559685" cy="6483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认识百分数</a:t>
            </a:r>
            <a:endParaRPr kumimoji="0" lang="zh-CN" altLang="ko-K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276985" y="1911350"/>
            <a:ext cx="2720975" cy="62420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求百分比、百分率</a:t>
            </a:r>
            <a:endParaRPr kumimoji="0" lang="zh-CN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269740" y="1911350"/>
            <a:ext cx="4345940" cy="62420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一个数的百分之多少？</a:t>
            </a:r>
            <a:endParaRPr kumimoji="0" lang="zh-CN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76985" y="2869565"/>
            <a:ext cx="2720975" cy="1231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求一个数比另一个数多（少）百分之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kumimoji="0" lang="zh-CN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356735" y="2869565"/>
            <a:ext cx="4258310" cy="1231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20565" y="3070542"/>
            <a:ext cx="38442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求</a:t>
            </a:r>
            <a:r>
              <a:rPr lang="zh-CN" altLang="ko-KR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比一个数多（少）百分之</a:t>
            </a:r>
            <a:r>
              <a:rPr lang="zh-CN" altLang="en-US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多少的数</a:t>
            </a:r>
            <a:r>
              <a:rPr lang="zh-CN" altLang="ko-KR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是多少？</a:t>
            </a:r>
            <a:endParaRPr lang="zh-CN" altLang="ko-KR" sz="2400" dirty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"/>
          <p:cNvSpPr/>
          <p:nvPr/>
        </p:nvSpPr>
        <p:spPr>
          <a:xfrm>
            <a:off x="1276985" y="989965"/>
            <a:ext cx="2559685" cy="6483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认识百分数</a:t>
            </a:r>
            <a:endParaRPr kumimoji="0" lang="zh-CN" altLang="ko-K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2"/>
          <p:cNvSpPr/>
          <p:nvPr/>
        </p:nvSpPr>
        <p:spPr>
          <a:xfrm>
            <a:off x="1276985" y="1911350"/>
            <a:ext cx="2720975" cy="62420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求百分比、百分率</a:t>
            </a:r>
            <a:endParaRPr kumimoji="0" lang="zh-CN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3"/>
          <p:cNvSpPr/>
          <p:nvPr/>
        </p:nvSpPr>
        <p:spPr>
          <a:xfrm>
            <a:off x="4269740" y="1911350"/>
            <a:ext cx="4345940" cy="62420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一个数的百分之多少？</a:t>
            </a:r>
            <a:endParaRPr kumimoji="0" lang="zh-CN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4"/>
          <p:cNvSpPr/>
          <p:nvPr/>
        </p:nvSpPr>
        <p:spPr>
          <a:xfrm>
            <a:off x="1276985" y="2869565"/>
            <a:ext cx="2720975" cy="12319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求一个数比另一个数多（少）百分之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  <a:r>
              <a:rPr kumimoji="0" lang="zh-CN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kumimoji="0" lang="zh-CN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5"/>
          <p:cNvSpPr/>
          <p:nvPr/>
        </p:nvSpPr>
        <p:spPr>
          <a:xfrm>
            <a:off x="4356735" y="2869565"/>
            <a:ext cx="4258310" cy="1231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ko-K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20565" y="3070542"/>
            <a:ext cx="38442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求</a:t>
            </a:r>
            <a:r>
              <a:rPr lang="zh-CN" altLang="ko-KR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比一个数多（少）百分之</a:t>
            </a:r>
            <a:r>
              <a:rPr lang="zh-CN" altLang="en-US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多少的数</a:t>
            </a:r>
            <a:r>
              <a:rPr lang="zh-CN" altLang="ko-KR" sz="2400" dirty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是多少？</a:t>
            </a:r>
            <a:endParaRPr lang="zh-CN" altLang="ko-KR" sz="2400" dirty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/>
          <p:nvPr/>
        </p:nvSpPr>
        <p:spPr>
          <a:xfrm>
            <a:off x="755650" y="287338"/>
            <a:ext cx="3024188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3200" b="1" dirty="0">
                <a:latin typeface="Gulim" panose="020B0600000101010101" pitchFamily="34" charset="-127"/>
                <a:ea typeface="黑体" panose="02010609060101010101" pitchFamily="49" charset="-122"/>
              </a:rPr>
              <a:t>一、复习导入</a:t>
            </a:r>
            <a:endParaRPr lang="zh-CN" altLang="en-US" sz="3200" b="1" dirty="0">
              <a:latin typeface="Gulim" panose="020B0600000101010101" pitchFamily="34" charset="-127"/>
              <a:ea typeface="黑体" panose="02010609060101010101" pitchFamily="49" charset="-122"/>
            </a:endParaRPr>
          </a:p>
        </p:txBody>
      </p:sp>
      <p:grpSp>
        <p:nvGrpSpPr>
          <p:cNvPr id="6147" name="组合 3"/>
          <p:cNvGrpSpPr/>
          <p:nvPr/>
        </p:nvGrpSpPr>
        <p:grpSpPr>
          <a:xfrm>
            <a:off x="1273175" y="933450"/>
            <a:ext cx="6886575" cy="1338263"/>
            <a:chOff x="1285874" y="875821"/>
            <a:chExt cx="6886525" cy="1339295"/>
          </a:xfrm>
        </p:grpSpPr>
        <p:sp>
          <p:nvSpPr>
            <p:cNvPr id="6154" name="矩形 1"/>
            <p:cNvSpPr/>
            <p:nvPr/>
          </p:nvSpPr>
          <p:spPr>
            <a:xfrm>
              <a:off x="1285874" y="911293"/>
              <a:ext cx="6886525" cy="1303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150000"/>
                </a:lnSpc>
                <a:buFont typeface="Arial" panose="020B0604020202020204" pitchFamily="34" charset="0"/>
              </a:pPr>
              <a:r>
                <a:rPr lang="zh-CN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一堆沙子用去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200 t</a:t>
              </a:r>
              <a:r>
                <a:rPr lang="zh-CN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，剩下的比用去的多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lang="zh-CN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。剩下多少吨？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6155" name="对象 2"/>
            <p:cNvGraphicFramePr>
              <a:graphicFrameLocks noChangeAspect="1"/>
            </p:cNvGraphicFramePr>
            <p:nvPr/>
          </p:nvGraphicFramePr>
          <p:xfrm>
            <a:off x="7608989" y="875821"/>
            <a:ext cx="300685" cy="847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2" imgW="139700" imgH="393700" progId="Equation.DSMT4">
                    <p:embed/>
                  </p:oleObj>
                </mc:Choice>
                <mc:Fallback>
                  <p:oleObj name="" r:id="rId2" imgW="139700" imgH="3937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608989" y="875821"/>
                          <a:ext cx="300685" cy="8473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100263" y="2355850"/>
          <a:ext cx="2074862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4" imgW="23164800" imgH="20421600" progId="Equation.DSMT4">
                  <p:embed/>
                </p:oleObj>
              </mc:Choice>
              <mc:Fallback>
                <p:oleObj name="Equation" r:id="rId4" imgW="23164800" imgH="204216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0263" y="2355850"/>
                        <a:ext cx="2074862" cy="1827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729709" y="2220912"/>
          <a:ext cx="1825625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6" imgW="22555200" imgH="25908000" progId="Equation.DSMT4">
                  <p:embed/>
                </p:oleObj>
              </mc:Choice>
              <mc:Fallback>
                <p:oleObj name="Equation" r:id="rId6" imgW="22555200" imgH="259080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9709" y="2220912"/>
                        <a:ext cx="1825625" cy="2097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文本框 7"/>
          <p:cNvSpPr txBox="1"/>
          <p:nvPr>
            <p:custDataLst>
              <p:tags r:id="rId8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51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1400175" y="2596356"/>
            <a:ext cx="504825" cy="1439862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/>
          <a:lstStyle/>
          <a:p>
            <a:pPr eaLnBrk="1" latin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方法一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7450" y="2596356"/>
            <a:ext cx="504825" cy="1439862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/>
          <a:lstStyle/>
          <a:p>
            <a:pPr eaLnBrk="1" latin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出羽良彰 - Cry for the Moon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18475" y="969010"/>
            <a:ext cx="619125" cy="6191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43808" y="44146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剩下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250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吨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/>
          <p:nvPr/>
        </p:nvSpPr>
        <p:spPr>
          <a:xfrm>
            <a:off x="-309562" y="198438"/>
            <a:ext cx="50593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latinLnBrk="1" hangingPunct="1"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二、探索新知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TextBox 2"/>
          <p:cNvSpPr txBox="1"/>
          <p:nvPr/>
        </p:nvSpPr>
        <p:spPr>
          <a:xfrm>
            <a:off x="1042987" y="973455"/>
            <a:ext cx="7489453" cy="1303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学校图书室原有图书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1400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册，今年图书数量增加了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。现在图书室有多少册图书？    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9" name="Group 48"/>
          <p:cNvGrpSpPr/>
          <p:nvPr/>
        </p:nvGrpSpPr>
        <p:grpSpPr>
          <a:xfrm>
            <a:off x="830263" y="2375219"/>
            <a:ext cx="5395913" cy="1547813"/>
            <a:chOff x="111" y="1640"/>
            <a:chExt cx="3399" cy="975"/>
          </a:xfrm>
        </p:grpSpPr>
        <p:sp>
          <p:nvSpPr>
            <p:cNvPr id="8207" name="AutoShape 27"/>
            <p:cNvSpPr/>
            <p:nvPr/>
          </p:nvSpPr>
          <p:spPr>
            <a:xfrm>
              <a:off x="1033" y="1756"/>
              <a:ext cx="2477" cy="349"/>
            </a:xfrm>
            <a:prstGeom prst="wedgeRoundRectCallout">
              <a:avLst>
                <a:gd name="adj1" fmla="val -56065"/>
                <a:gd name="adj2" fmla="val 3144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怎样理解增加了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12%</a:t>
              </a:r>
              <a:r>
                <a:rPr lang="zh-CN" alt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？</a:t>
              </a:r>
              <a:endPara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8208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11" y="1640"/>
              <a:ext cx="686" cy="9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" name="Group 24"/>
          <p:cNvGrpSpPr/>
          <p:nvPr/>
        </p:nvGrpSpPr>
        <p:grpSpPr>
          <a:xfrm>
            <a:off x="2312988" y="3234055"/>
            <a:ext cx="5643563" cy="1485900"/>
            <a:chOff x="1891" y="564"/>
            <a:chExt cx="3555" cy="936"/>
          </a:xfrm>
        </p:grpSpPr>
        <p:pic>
          <p:nvPicPr>
            <p:cNvPr id="8205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2" y="564"/>
              <a:ext cx="614" cy="9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6" name="AutoShape 27"/>
            <p:cNvSpPr/>
            <p:nvPr/>
          </p:nvSpPr>
          <p:spPr>
            <a:xfrm>
              <a:off x="1891" y="646"/>
              <a:ext cx="2693" cy="664"/>
            </a:xfrm>
            <a:prstGeom prst="wedgeRoundRectCallout">
              <a:avLst>
                <a:gd name="adj1" fmla="val 55466"/>
                <a:gd name="adj2" fmla="val 1700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latinLnBrk="1" hangingPunct="1"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表示今年图书册数比原有图书多了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12%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。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sp>
        <p:nvSpPr>
          <p:cNvPr id="8198" name="文本框 9"/>
          <p:cNvSpPr txBox="1"/>
          <p:nvPr>
            <p:custDataLst>
              <p:tags r:id="rId4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9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: 圆角 12"/>
          <p:cNvSpPr/>
          <p:nvPr/>
        </p:nvSpPr>
        <p:spPr>
          <a:xfrm>
            <a:off x="2889250" y="1149668"/>
            <a:ext cx="1482725" cy="44767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anose="020B0600000101010101" pitchFamily="34" charset="-127"/>
            </a:endParaRPr>
          </a:p>
        </p:txBody>
      </p:sp>
      <p:sp>
        <p:nvSpPr>
          <p:cNvPr id="14" name="对话气泡: 圆角矩形 13"/>
          <p:cNvSpPr/>
          <p:nvPr/>
        </p:nvSpPr>
        <p:spPr>
          <a:xfrm>
            <a:off x="4399632" y="477838"/>
            <a:ext cx="1008062" cy="447675"/>
          </a:xfrm>
          <a:prstGeom prst="wedgeRoundRectCallout">
            <a:avLst>
              <a:gd name="adj1" fmla="val -62040"/>
              <a:gd name="adj2" fmla="val 87563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1" latin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单位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" name="出羽良彰 - Cry for the Moon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24825" y="2040255"/>
            <a:ext cx="619125" cy="6191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1" y="1196906"/>
            <a:ext cx="656244" cy="65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182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225" y="2314228"/>
            <a:ext cx="5199063" cy="2417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143000" lvl="2" indent="-228600"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1400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1400 ×12%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1143000" lvl="2" indent="-228600"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1400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168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1143000" lvl="2" indent="-228600"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1568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（册）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答：现在图书室有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1568 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册图书。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3" name="文本框 2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835696" y="195486"/>
            <a:ext cx="448709" cy="939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AutoShape 27"/>
          <p:cNvSpPr/>
          <p:nvPr/>
        </p:nvSpPr>
        <p:spPr>
          <a:xfrm>
            <a:off x="2555776" y="339502"/>
            <a:ext cx="4570413" cy="554037"/>
          </a:xfrm>
          <a:prstGeom prst="wedgeRoundRectCallout">
            <a:avLst>
              <a:gd name="adj1" fmla="val -54662"/>
              <a:gd name="adj2" fmla="val 20431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把“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1400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册”看 做单位“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”。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042987" y="973455"/>
            <a:ext cx="7489453" cy="1303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学校图书室原有图书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1400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册，今年图书数量增加了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。现在图书室有多少册图书？    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1" y="1196906"/>
            <a:ext cx="656244" cy="65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8175" y="2283718"/>
            <a:ext cx="5616575" cy="2417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143000" lvl="2" indent="-228600"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1400 ×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12%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1143000" lvl="2" indent="-228600"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1400×112% 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1143000" lvl="2" indent="-228600"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1568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（册）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答：现在图书室有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1568 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册图书。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1" name="文本框 5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2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6662" y="190785"/>
            <a:ext cx="642222" cy="9075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AutoShape 27"/>
          <p:cNvSpPr/>
          <p:nvPr/>
        </p:nvSpPr>
        <p:spPr>
          <a:xfrm>
            <a:off x="1259632" y="436339"/>
            <a:ext cx="5057775" cy="479227"/>
          </a:xfrm>
          <a:prstGeom prst="wedgeRoundRectCallout">
            <a:avLst>
              <a:gd name="adj1" fmla="val 56192"/>
              <a:gd name="adj2" fmla="val 16875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今年图书册数是去年的（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1+12%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042987" y="973455"/>
            <a:ext cx="7489453" cy="1303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学校图书室原有图书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1400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册，今年图书数量增加了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12%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。现在图书室有多少册图书？    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1" y="1196906"/>
            <a:ext cx="656244" cy="65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/>
          <p:nvPr/>
        </p:nvSpPr>
        <p:spPr>
          <a:xfrm>
            <a:off x="539750" y="3170238"/>
            <a:ext cx="82804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比较两种解题方法，有什么相同点和不同点？你喜欢用哪一种方法？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39" name="文本框 2"/>
          <p:cNvSpPr txBox="1"/>
          <p:nvPr>
            <p:custDataLst>
              <p:tags r:id="rId2"/>
            </p:custDataLst>
          </p:nvPr>
        </p:nvSpPr>
        <p:spPr>
          <a:xfrm>
            <a:off x="4716463" y="-1587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0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1030288"/>
            <a:ext cx="418147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463" y="987425"/>
            <a:ext cx="4603750" cy="2058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3"/>
          <p:cNvSpPr/>
          <p:nvPr/>
        </p:nvSpPr>
        <p:spPr>
          <a:xfrm>
            <a:off x="635000" y="1030288"/>
            <a:ext cx="3821113" cy="1944687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anose="020B0600000101010101" pitchFamily="34" charset="-127"/>
            </a:endParaRPr>
          </a:p>
        </p:txBody>
      </p:sp>
      <p:sp>
        <p:nvSpPr>
          <p:cNvPr id="14344" name="矩形 8"/>
          <p:cNvSpPr/>
          <p:nvPr/>
        </p:nvSpPr>
        <p:spPr>
          <a:xfrm>
            <a:off x="4794250" y="1028700"/>
            <a:ext cx="3821113" cy="1943100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/>
            <a:endParaRPr lang="zh-CN" altLang="en-US" dirty="0">
              <a:latin typeface="Gulim" panose="020B0600000101010101" pitchFamily="34" charset="-127"/>
            </a:endParaRPr>
          </a:p>
        </p:txBody>
      </p:sp>
      <p:sp>
        <p:nvSpPr>
          <p:cNvPr id="14345" name="矩形 9"/>
          <p:cNvSpPr/>
          <p:nvPr/>
        </p:nvSpPr>
        <p:spPr>
          <a:xfrm>
            <a:off x="650875" y="1047750"/>
            <a:ext cx="504825" cy="10128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eaLnBrk="1" latin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方法一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6" name="矩形 10"/>
          <p:cNvSpPr/>
          <p:nvPr/>
        </p:nvSpPr>
        <p:spPr>
          <a:xfrm>
            <a:off x="4802188" y="1035050"/>
            <a:ext cx="504825" cy="10128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/>
          <a:lstStyle/>
          <a:p>
            <a:pPr eaLnBrk="1" latin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方法二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"/>
          <p:cNvSpPr/>
          <p:nvPr/>
        </p:nvSpPr>
        <p:spPr>
          <a:xfrm>
            <a:off x="812221" y="1020517"/>
            <a:ext cx="7368589" cy="107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龙泉镇去年有小学生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2800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人，今年比去年减少了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0.5%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。今年有小学生多少人？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387" name="文本框 3"/>
          <p:cNvSpPr txBox="1"/>
          <p:nvPr>
            <p:custDataLst>
              <p:tags r:id="rId1"/>
            </p:custDataLst>
          </p:nvPr>
        </p:nvSpPr>
        <p:spPr>
          <a:xfrm>
            <a:off x="4716463" y="-106362"/>
            <a:ext cx="1008062" cy="18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8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26988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948161" y="2225921"/>
            <a:ext cx="12668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解法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948161" y="2743446"/>
            <a:ext cx="3852862" cy="1379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2800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2800×0.5%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2" indent="0"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2" indent="0"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2786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（人）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75832" y="2164008"/>
            <a:ext cx="12668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解法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609157" y="2743446"/>
            <a:ext cx="3851275" cy="1379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2800×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2" indent="0"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2800×99.5%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2" indent="0"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2786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（人）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948161" y="4155926"/>
            <a:ext cx="421481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答：今年有小学生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2786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出羽良彰 - Cry for the Moon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3500" y="4222115"/>
            <a:ext cx="619125" cy="619125"/>
          </a:xfrm>
          <a:prstGeom prst="rect">
            <a:avLst/>
          </a:prstGeom>
        </p:spPr>
      </p:pic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5220072" y="1707654"/>
            <a:ext cx="2339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14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sz="14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P89 </a:t>
            </a:r>
            <a:r>
              <a:rPr lang="zh-CN" altLang="en-US" sz="14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 第</a:t>
            </a:r>
            <a:r>
              <a:rPr lang="en-US" altLang="zh-CN" sz="14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4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14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63" y="437652"/>
            <a:ext cx="1644629" cy="470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179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ISLIDE.ADDREMOVEWATERMARK" val="ySvBtP3iUh"/>
</p:tagLst>
</file>

<file path=ppt/tags/tag10.xml><?xml version="1.0" encoding="utf-8"?>
<p:tagLst xmlns:p="http://schemas.openxmlformats.org/presentationml/2006/main">
  <p:tag name="ISLIDE.ADDREMOVEWATERMARK" val="WVVunH51mx"/>
</p:tagLst>
</file>

<file path=ppt/tags/tag11.xml><?xml version="1.0" encoding="utf-8"?>
<p:tagLst xmlns:p="http://schemas.openxmlformats.org/presentationml/2006/main">
  <p:tag name="ISLIDE.ADDREMOVEWATERMARK" val="ySvBtP3iUh"/>
</p:tagLst>
</file>

<file path=ppt/tags/tag12.xml><?xml version="1.0" encoding="utf-8"?>
<p:tagLst xmlns:p="http://schemas.openxmlformats.org/presentationml/2006/main">
  <p:tag name="ISLIDE.ADDREMOVEWATERMARK" val="WVVunH51mx"/>
</p:tagLst>
</file>

<file path=ppt/tags/tag13.xml><?xml version="1.0" encoding="utf-8"?>
<p:tagLst xmlns:p="http://schemas.openxmlformats.org/presentationml/2006/main">
  <p:tag name="ISLIDE.ADDREMOVEWATERMARK" val="ySvBtP3iUh"/>
</p:tagLst>
</file>

<file path=ppt/tags/tag14.xml><?xml version="1.0" encoding="utf-8"?>
<p:tagLst xmlns:p="http://schemas.openxmlformats.org/presentationml/2006/main">
  <p:tag name="ISLIDE.ADDREMOVEWATERMARK" val="WVVunH51mx"/>
</p:tagLst>
</file>

<file path=ppt/tags/tag15.xml><?xml version="1.0" encoding="utf-8"?>
<p:tagLst xmlns:p="http://schemas.openxmlformats.org/presentationml/2006/main">
  <p:tag name="ISLIDE.ADDREMOVEWATERMARK" val="ySvBtP3iUh"/>
</p:tagLst>
</file>

<file path=ppt/tags/tag16.xml><?xml version="1.0" encoding="utf-8"?>
<p:tagLst xmlns:p="http://schemas.openxmlformats.org/presentationml/2006/main">
  <p:tag name="ISLIDE.ADDREMOVEWATERMARK" val="WVVunH51mx"/>
</p:tagLst>
</file>

<file path=ppt/tags/tag17.xml><?xml version="1.0" encoding="utf-8"?>
<p:tagLst xmlns:p="http://schemas.openxmlformats.org/presentationml/2006/main">
  <p:tag name="ISLIDE.ADDREMOVEWATERMARK" val="ySvBtP3iUh"/>
</p:tagLst>
</file>

<file path=ppt/tags/tag18.xml><?xml version="1.0" encoding="utf-8"?>
<p:tagLst xmlns:p="http://schemas.openxmlformats.org/presentationml/2006/main">
  <p:tag name="ISLIDE.ADDREMOVEWATERMARK" val="WVVunH51mx"/>
</p:tagLst>
</file>

<file path=ppt/tags/tag19.xml><?xml version="1.0" encoding="utf-8"?>
<p:tagLst xmlns:p="http://schemas.openxmlformats.org/presentationml/2006/main">
  <p:tag name="ISLIDE.ADDREMOVEWATERMARK" val="ySvBtP3iUh"/>
</p:tagLst>
</file>

<file path=ppt/tags/tag2.xml><?xml version="1.0" encoding="utf-8"?>
<p:tagLst xmlns:p="http://schemas.openxmlformats.org/presentationml/2006/main">
  <p:tag name="ISLIDE.ADDREMOVEWATERMARK" val="WVVunH51mx"/>
</p:tagLst>
</file>

<file path=ppt/tags/tag20.xml><?xml version="1.0" encoding="utf-8"?>
<p:tagLst xmlns:p="http://schemas.openxmlformats.org/presentationml/2006/main">
  <p:tag name="ISLIDE.ADDREMOVEWATERMARK" val="WVVunH51mx"/>
</p:tagLst>
</file>

<file path=ppt/tags/tag21.xml><?xml version="1.0" encoding="utf-8"?>
<p:tagLst xmlns:p="http://schemas.openxmlformats.org/presentationml/2006/main">
  <p:tag name="ISLIDE.ADDREMOVEWATERMARK" val="WVVunH51mx"/>
</p:tagLst>
</file>

<file path=ppt/tags/tag22.xml><?xml version="1.0" encoding="utf-8"?>
<p:tagLst xmlns:p="http://schemas.openxmlformats.org/presentationml/2006/main">
  <p:tag name="ISLIDE.ADDREMOVEWATERMARK" val="ndDjqKPMGN"/>
</p:tagLst>
</file>

<file path=ppt/tags/tag23.xml><?xml version="1.0" encoding="utf-8"?>
<p:tagLst xmlns:p="http://schemas.openxmlformats.org/presentationml/2006/main">
  <p:tag name="ISLIDE.ADDREMOVEWATERMARK" val="4J2DWMeMGz"/>
</p:tagLst>
</file>

<file path=ppt/tags/tag24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ySvBtP3iUh"/>
</p:tagLst>
</file>

<file path=ppt/tags/tag4.xml><?xml version="1.0" encoding="utf-8"?>
<p:tagLst xmlns:p="http://schemas.openxmlformats.org/presentationml/2006/main">
  <p:tag name="ISLIDE.ADDREMOVEWATERMARK" val="WVVunH51mx"/>
</p:tagLst>
</file>

<file path=ppt/tags/tag5.xml><?xml version="1.0" encoding="utf-8"?>
<p:tagLst xmlns:p="http://schemas.openxmlformats.org/presentationml/2006/main">
  <p:tag name="ISLIDE.ADDREMOVEWATERMARK" val="ySvBtP3iUh"/>
</p:tagLst>
</file>

<file path=ppt/tags/tag6.xml><?xml version="1.0" encoding="utf-8"?>
<p:tagLst xmlns:p="http://schemas.openxmlformats.org/presentationml/2006/main">
  <p:tag name="ISLIDE.ADDREMOVEWATERMARK" val="WVVunH51mx"/>
</p:tagLst>
</file>

<file path=ppt/tags/tag7.xml><?xml version="1.0" encoding="utf-8"?>
<p:tagLst xmlns:p="http://schemas.openxmlformats.org/presentationml/2006/main">
  <p:tag name="ISLIDE.ADDREMOVEWATERMARK" val="ySvBtP3iUh"/>
</p:tagLst>
</file>

<file path=ppt/tags/tag8.xml><?xml version="1.0" encoding="utf-8"?>
<p:tagLst xmlns:p="http://schemas.openxmlformats.org/presentationml/2006/main">
  <p:tag name="ISLIDE.ADDREMOVEWATERMARK" val="WVVunH51mx"/>
</p:tagLst>
</file>

<file path=ppt/tags/tag9.xml><?xml version="1.0" encoding="utf-8"?>
<p:tagLst xmlns:p="http://schemas.openxmlformats.org/presentationml/2006/main">
  <p:tag name="ISLIDE.ADDREMOVEWATERMARK" val="ySvBtP3iUh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1221</Words>
  <Application>WPS 演示</Application>
  <PresentationFormat>全屏显示(16:9)</PresentationFormat>
  <Paragraphs>156</Paragraphs>
  <Slides>15</Slides>
  <Notes>9</Notes>
  <HiddenSlides>0</HiddenSlides>
  <MMClips>4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黑体</vt:lpstr>
      <vt:lpstr>微软雅黑</vt:lpstr>
      <vt:lpstr>Arial Unicode MS</vt:lpstr>
      <vt:lpstr>디자인 사용자 지정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597</cp:revision>
  <dcterms:created xsi:type="dcterms:W3CDTF">2008-03-19T06:41:00Z</dcterms:created>
  <dcterms:modified xsi:type="dcterms:W3CDTF">2023-09-06T13:11:38Z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AECBDC1170174C398FF2B30A0546D777_12</vt:lpwstr>
  </property>
</Properties>
</file>