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359" r:id="rId4"/>
    <p:sldId id="340" r:id="rId6"/>
    <p:sldId id="360" r:id="rId7"/>
    <p:sldId id="341" r:id="rId8"/>
    <p:sldId id="342" r:id="rId9"/>
    <p:sldId id="343" r:id="rId10"/>
    <p:sldId id="333" r:id="rId11"/>
    <p:sldId id="334" r:id="rId12"/>
    <p:sldId id="324" r:id="rId13"/>
    <p:sldId id="344" r:id="rId14"/>
    <p:sldId id="345" r:id="rId15"/>
    <p:sldId id="346" r:id="rId16"/>
    <p:sldId id="325" r:id="rId17"/>
    <p:sldId id="355" r:id="rId18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DC"/>
    <a:srgbClr val="0000FF"/>
    <a:srgbClr val="6600CC"/>
    <a:srgbClr val="CCFF99"/>
    <a:srgbClr val="009900"/>
    <a:srgbClr val="FF00FF"/>
    <a:srgbClr val="FFCC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605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68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7" Type="http://schemas.openxmlformats.org/officeDocument/2006/relationships/image" Target="../media/image53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image" Target="../media/image67.wmf"/><Relationship Id="rId7" Type="http://schemas.openxmlformats.org/officeDocument/2006/relationships/image" Target="../media/image6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4" Type="http://schemas.openxmlformats.org/officeDocument/2006/relationships/image" Target="../media/image73.wmf"/><Relationship Id="rId13" Type="http://schemas.openxmlformats.org/officeDocument/2006/relationships/image" Target="../media/image72.wmf"/><Relationship Id="rId12" Type="http://schemas.openxmlformats.org/officeDocument/2006/relationships/image" Target="../media/image71.wmf"/><Relationship Id="rId11" Type="http://schemas.openxmlformats.org/officeDocument/2006/relationships/image" Target="../media/image70.wmf"/><Relationship Id="rId10" Type="http://schemas.openxmlformats.org/officeDocument/2006/relationships/image" Target="../media/image69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A78877-6B0C-441C-8EDA-F12A5E70AAA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zh-CN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latin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3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4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5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6"/>
          <p:cNvPicPr>
            <a:picLocks noChangeAspect="1"/>
          </p:cNvPicPr>
          <p:nvPr userDrawn="1"/>
        </p:nvPicPr>
        <p:blipFill>
          <a:blip r:embed="rId6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6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2" name="图片 5"/>
          <p:cNvPicPr>
            <a:picLocks noChangeAspect="1"/>
          </p:cNvPicPr>
          <p:nvPr userDrawn="1"/>
        </p:nvPicPr>
        <p:blipFill>
          <a:blip r:embed="rId4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1"/>
          <p:cNvSpPr txBox="1"/>
          <p:nvPr/>
        </p:nvSpPr>
        <p:spPr>
          <a:xfrm rot="19730992">
            <a:off x="3297238" y="2011363"/>
            <a:ext cx="30241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楷体" panose="02010609060101010101" pitchFamily="49" charset="-122"/>
                <a:ea typeface="+mn-ea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楷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44.wmf"/><Relationship Id="rId2" Type="http://schemas.openxmlformats.org/officeDocument/2006/relationships/oleObject" Target="../embeddings/oleObject29.bin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6.v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47.wmf"/><Relationship Id="rId20" Type="http://schemas.openxmlformats.org/officeDocument/2006/relationships/notesSlide" Target="../notesSlides/notesSlide8.xml"/><Relationship Id="rId2" Type="http://schemas.openxmlformats.org/officeDocument/2006/relationships/oleObject" Target="../embeddings/oleObject31.bin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54.wmf"/><Relationship Id="rId16" Type="http://schemas.openxmlformats.org/officeDocument/2006/relationships/oleObject" Target="../embeddings/oleObject38.bin"/><Relationship Id="rId15" Type="http://schemas.openxmlformats.org/officeDocument/2006/relationships/image" Target="../media/image53.wmf"/><Relationship Id="rId14" Type="http://schemas.openxmlformats.org/officeDocument/2006/relationships/oleObject" Target="../embeddings/oleObject37.bin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55.w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9.wmf"/><Relationship Id="rId1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1.wmf"/><Relationship Id="rId30" Type="http://schemas.openxmlformats.org/officeDocument/2006/relationships/vmlDrawing" Target="../drawings/vmlDrawing9.vml"/><Relationship Id="rId3" Type="http://schemas.openxmlformats.org/officeDocument/2006/relationships/oleObject" Target="../embeddings/oleObject45.bin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73.wmf"/><Relationship Id="rId27" Type="http://schemas.openxmlformats.org/officeDocument/2006/relationships/oleObject" Target="../embeddings/oleObject57.bin"/><Relationship Id="rId26" Type="http://schemas.openxmlformats.org/officeDocument/2006/relationships/image" Target="../media/image72.wmf"/><Relationship Id="rId25" Type="http://schemas.openxmlformats.org/officeDocument/2006/relationships/oleObject" Target="../embeddings/oleObject56.bin"/><Relationship Id="rId24" Type="http://schemas.openxmlformats.org/officeDocument/2006/relationships/image" Target="../media/image71.wmf"/><Relationship Id="rId23" Type="http://schemas.openxmlformats.org/officeDocument/2006/relationships/oleObject" Target="../embeddings/oleObject55.bin"/><Relationship Id="rId22" Type="http://schemas.openxmlformats.org/officeDocument/2006/relationships/image" Target="../media/image70.wmf"/><Relationship Id="rId21" Type="http://schemas.openxmlformats.org/officeDocument/2006/relationships/oleObject" Target="../embeddings/oleObject54.bin"/><Relationship Id="rId20" Type="http://schemas.openxmlformats.org/officeDocument/2006/relationships/image" Target="../media/image69.wmf"/><Relationship Id="rId2" Type="http://schemas.openxmlformats.org/officeDocument/2006/relationships/image" Target="../media/image60.wmf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68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67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66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65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64.wmf"/><Relationship Id="rId1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notesSlide" Target="../notesSlides/notesSlide3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1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4" Type="http://schemas.openxmlformats.org/officeDocument/2006/relationships/notesSlide" Target="../notesSlides/notesSlide4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2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8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27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10.bin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7" Type="http://schemas.openxmlformats.org/officeDocument/2006/relationships/vmlDrawing" Target="../drawings/vmlDrawing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19.bin"/><Relationship Id="rId13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1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1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33.wmf"/><Relationship Id="rId24" Type="http://schemas.openxmlformats.org/officeDocument/2006/relationships/notesSlide" Target="../notesSlides/notesSlide5.xml"/><Relationship Id="rId23" Type="http://schemas.openxmlformats.org/officeDocument/2006/relationships/vmlDrawing" Target="../drawings/vmlDrawing5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40.wmf"/><Relationship Id="rId20" Type="http://schemas.openxmlformats.org/officeDocument/2006/relationships/oleObject" Target="../embeddings/oleObject28.bin"/><Relationship Id="rId2" Type="http://schemas.openxmlformats.org/officeDocument/2006/relationships/oleObject" Target="../embeddings/oleObject20.bin"/><Relationship Id="rId19" Type="http://schemas.openxmlformats.org/officeDocument/2006/relationships/oleObject" Target="../embeddings/oleObject27.bin"/><Relationship Id="rId18" Type="http://schemas.openxmlformats.org/officeDocument/2006/relationships/image" Target="../media/image39.wmf"/><Relationship Id="rId17" Type="http://schemas.openxmlformats.org/officeDocument/2006/relationships/oleObject" Target="../embeddings/oleObject26.bin"/><Relationship Id="rId16" Type="http://schemas.openxmlformats.org/officeDocument/2006/relationships/image" Target="../media/image38.wmf"/><Relationship Id="rId15" Type="http://schemas.openxmlformats.org/officeDocument/2006/relationships/oleObject" Target="../embeddings/oleObject25.bin"/><Relationship Id="rId14" Type="http://schemas.openxmlformats.org/officeDocument/2006/relationships/image" Target="../media/image37.wmf"/><Relationship Id="rId13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.png"/><Relationship Id="rId7" Type="http://schemas.openxmlformats.org/officeDocument/2006/relationships/image" Target="../media/image21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5"/>
          <p:cNvGrpSpPr/>
          <p:nvPr/>
        </p:nvGrpSpPr>
        <p:grpSpPr>
          <a:xfrm>
            <a:off x="1541463" y="1797050"/>
            <a:ext cx="6178550" cy="903288"/>
            <a:chOff x="4731742" y="2451150"/>
            <a:chExt cx="8239001" cy="1204290"/>
          </a:xfrm>
        </p:grpSpPr>
        <p:sp>
          <p:nvSpPr>
            <p:cNvPr id="6151" name="文本框 197"/>
            <p:cNvSpPr txBox="1"/>
            <p:nvPr/>
          </p:nvSpPr>
          <p:spPr>
            <a:xfrm>
              <a:off x="4731742" y="2451150"/>
              <a:ext cx="8239001" cy="8614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分数除以整数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/>
          <p:nvPr/>
        </p:nvSpPr>
        <p:spPr>
          <a:xfrm>
            <a:off x="1503363" y="838200"/>
            <a:ext cx="485775" cy="7000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100" b="1" dirty="0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endParaRPr lang="zh-CN" altLang="en-US" sz="4100" b="1" dirty="0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R·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六年级上册</a:t>
            </a: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1206500" y="876300"/>
            <a:ext cx="30972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计算下面各题。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598613" y="1536700"/>
          <a:ext cx="57419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" r:id="rId2" imgW="1689100" imgH="469900" progId="Equation.DSMT4">
                  <p:embed/>
                </p:oleObj>
              </mc:Choice>
              <mc:Fallback>
                <p:oleObj name="" r:id="rId2" imgW="1689100" imgH="4699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8613" y="1536700"/>
                        <a:ext cx="5741987" cy="1152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692275" y="2932113"/>
          <a:ext cx="59404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" r:id="rId4" imgW="1663700" imgH="469900" progId="Equation.DSMT4">
                  <p:embed/>
                </p:oleObj>
              </mc:Choice>
              <mc:Fallback>
                <p:oleObj name="" r:id="rId4" imgW="1663700" imgH="4699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2275" y="2932113"/>
                        <a:ext cx="5940425" cy="1241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375" y="1598613"/>
            <a:ext cx="466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188" y="2122488"/>
            <a:ext cx="7524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9525" y="2128838"/>
            <a:ext cx="4683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9525" y="1598613"/>
            <a:ext cx="4683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363" y="2128838"/>
            <a:ext cx="7524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663" y="1592263"/>
            <a:ext cx="4667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250" y="2978150"/>
            <a:ext cx="4667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8550" y="3544888"/>
            <a:ext cx="46672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0175" y="3565525"/>
            <a:ext cx="4683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0175" y="3036888"/>
            <a:ext cx="4683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6875" y="3006725"/>
            <a:ext cx="4683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1625" y="3590925"/>
            <a:ext cx="6461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1" name="文本框 17"/>
          <p:cNvSpPr txBox="1"/>
          <p:nvPr>
            <p:custDataLst>
              <p:tags r:id="rId6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22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3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4318000" y="3240088"/>
            <a:ext cx="4683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5" name="文本框 5"/>
          <p:cNvSpPr txBox="1"/>
          <p:nvPr/>
        </p:nvSpPr>
        <p:spPr>
          <a:xfrm>
            <a:off x="3865563" y="1022350"/>
            <a:ext cx="27051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P29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“做一做” 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/>
          <p:nvPr/>
        </p:nvSpPr>
        <p:spPr>
          <a:xfrm>
            <a:off x="1101725" y="825500"/>
            <a:ext cx="68214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先算出乘法算式的得数，再根据左右两题之间的关系，写出除法算式的得数。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5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50" y="1851025"/>
            <a:ext cx="6870700" cy="2397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对象 5"/>
          <p:cNvGraphicFramePr>
            <a:graphicFrameLocks noChangeAspect="1"/>
          </p:cNvGraphicFramePr>
          <p:nvPr/>
        </p:nvGraphicFramePr>
        <p:xfrm>
          <a:off x="2339975" y="2047875"/>
          <a:ext cx="26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" r:id="rId2" imgW="152400" imgH="405765" progId="Equation.DSMT4">
                  <p:embed/>
                </p:oleObj>
              </mc:Choice>
              <mc:Fallback>
                <p:oleObj name="" r:id="rId2" imgW="152400" imgH="405765" progId="Equation.DSMT4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9975" y="2047875"/>
                        <a:ext cx="268288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5"/>
          <p:cNvGraphicFramePr>
            <a:graphicFrameLocks noChangeAspect="1"/>
          </p:cNvGraphicFramePr>
          <p:nvPr/>
        </p:nvGraphicFramePr>
        <p:xfrm>
          <a:off x="3851275" y="2047875"/>
          <a:ext cx="269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" r:id="rId4" imgW="152400" imgH="405765" progId="Equation.DSMT4">
                  <p:embed/>
                </p:oleObj>
              </mc:Choice>
              <mc:Fallback>
                <p:oleObj name="" r:id="rId4" imgW="152400" imgH="405765" progId="Equation.DSMT4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275" y="2047875"/>
                        <a:ext cx="26987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96000" y="2047875"/>
          <a:ext cx="246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" r:id="rId6" imgW="139700" imgH="405765" progId="Equation.DSMT4">
                  <p:embed/>
                </p:oleObj>
              </mc:Choice>
              <mc:Fallback>
                <p:oleObj name="" r:id="rId6" imgW="139700" imgH="405765" progId="Equation.DSMT4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047875"/>
                        <a:ext cx="246063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542213" y="2047875"/>
          <a:ext cx="3810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" r:id="rId8" imgW="215900" imgH="405765" progId="Equation.DSMT4">
                  <p:embed/>
                </p:oleObj>
              </mc:Choice>
              <mc:Fallback>
                <p:oleObj name="" r:id="rId8" imgW="215900" imgH="405765" progId="Equation.DSMT4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2213" y="2047875"/>
                        <a:ext cx="3810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5"/>
          <p:cNvGraphicFramePr>
            <a:graphicFrameLocks noChangeAspect="1"/>
          </p:cNvGraphicFramePr>
          <p:nvPr/>
        </p:nvGraphicFramePr>
        <p:xfrm>
          <a:off x="2398713" y="3138488"/>
          <a:ext cx="382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" r:id="rId10" imgW="215900" imgH="405765" progId="Equation.DSMT4">
                  <p:embed/>
                </p:oleObj>
              </mc:Choice>
              <mc:Fallback>
                <p:oleObj name="" r:id="rId10" imgW="215900" imgH="405765" progId="Equation.DSMT4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8713" y="3138488"/>
                        <a:ext cx="382587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5"/>
          <p:cNvGraphicFramePr>
            <a:graphicFrameLocks noChangeAspect="1"/>
          </p:cNvGraphicFramePr>
          <p:nvPr/>
        </p:nvGraphicFramePr>
        <p:xfrm>
          <a:off x="3929063" y="3352800"/>
          <a:ext cx="2254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" r:id="rId12" imgW="127000" imgH="164465" progId="Equation.DSMT4">
                  <p:embed/>
                </p:oleObj>
              </mc:Choice>
              <mc:Fallback>
                <p:oleObj name="" r:id="rId12" imgW="127000" imgH="164465" progId="Equation.DSMT4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9063" y="3352800"/>
                        <a:ext cx="225425" cy="29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5"/>
          <p:cNvGraphicFramePr>
            <a:graphicFrameLocks noChangeAspect="1"/>
          </p:cNvGraphicFramePr>
          <p:nvPr/>
        </p:nvGraphicFramePr>
        <p:xfrm>
          <a:off x="6046788" y="3138488"/>
          <a:ext cx="247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" r:id="rId14" imgW="139700" imgH="405765" progId="Equation.DSMT4">
                  <p:embed/>
                </p:oleObj>
              </mc:Choice>
              <mc:Fallback>
                <p:oleObj name="" r:id="rId14" imgW="139700" imgH="405765" progId="Equation.DSMT4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46788" y="3138488"/>
                        <a:ext cx="2476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5"/>
          <p:cNvGraphicFramePr>
            <a:graphicFrameLocks noChangeAspect="1"/>
          </p:cNvGraphicFramePr>
          <p:nvPr/>
        </p:nvGraphicFramePr>
        <p:xfrm>
          <a:off x="7620000" y="3352800"/>
          <a:ext cx="2254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" r:id="rId16" imgW="127000" imgH="164465" progId="Equation.DSMT4">
                  <p:embed/>
                </p:oleObj>
              </mc:Choice>
              <mc:Fallback>
                <p:oleObj name="" r:id="rId16" imgW="127000" imgH="164465" progId="Equation.DSMT4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20000" y="3352800"/>
                        <a:ext cx="225425" cy="29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/>
          <p:nvPr/>
        </p:nvSpPr>
        <p:spPr>
          <a:xfrm>
            <a:off x="1206500" y="584200"/>
            <a:ext cx="682148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小芳将长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的丝带剪成同样长的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段，每段丝带有多长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5603" name="对象 5"/>
          <p:cNvGraphicFramePr>
            <a:graphicFrameLocks noChangeAspect="1"/>
          </p:cNvGraphicFramePr>
          <p:nvPr/>
        </p:nvGraphicFramePr>
        <p:xfrm>
          <a:off x="2998788" y="436563"/>
          <a:ext cx="2476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" r:id="rId1" imgW="139700" imgH="405765" progId="Equation.DSMT4">
                  <p:embed/>
                </p:oleObj>
              </mc:Choice>
              <mc:Fallback>
                <p:oleObj name="" r:id="rId1" imgW="139700" imgH="405765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98788" y="436563"/>
                        <a:ext cx="24765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259013" y="2035175"/>
          <a:ext cx="10048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" r:id="rId3" imgW="355600" imgH="405765" progId="Equation.DSMT4">
                  <p:embed/>
                </p:oleObj>
              </mc:Choice>
              <mc:Fallback>
                <p:oleObj name="" r:id="rId3" imgW="355600" imgH="405765" progId="Equation.DSMT4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9013" y="2035175"/>
                        <a:ext cx="1004887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339975" y="3208338"/>
            <a:ext cx="3792538" cy="793750"/>
            <a:chOff x="2843808" y="3219561"/>
            <a:chExt cx="3791908" cy="791999"/>
          </a:xfrm>
        </p:grpSpPr>
        <p:sp>
          <p:nvSpPr>
            <p:cNvPr id="6" name="矩形 4"/>
            <p:cNvSpPr>
              <a:spLocks noChangeArrowheads="1"/>
            </p:cNvSpPr>
            <p:nvPr/>
          </p:nvSpPr>
          <p:spPr bwMode="auto">
            <a:xfrm>
              <a:off x="2843808" y="3333609"/>
              <a:ext cx="3791908" cy="52430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答：每段丝带有  </a:t>
              </a:r>
              <a:r>
                <a: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米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ea"/>
                  <a:ea typeface="+mj-ea"/>
                  <a:cs typeface="Times New Roman" panose="02020603050405020304" pitchFamily="18" charset="0"/>
                </a:rPr>
                <a:t>。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610" name="对象 5"/>
            <p:cNvGraphicFramePr>
              <a:graphicFrameLocks noChangeAspect="1"/>
            </p:cNvGraphicFramePr>
            <p:nvPr/>
          </p:nvGraphicFramePr>
          <p:xfrm>
            <a:off x="5402673" y="3219561"/>
            <a:ext cx="417841" cy="791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" r:id="rId5" imgW="215900" imgH="405765" progId="Equation.DSMT4">
                    <p:embed/>
                  </p:oleObj>
                </mc:Choice>
                <mc:Fallback>
                  <p:oleObj name="" r:id="rId5" imgW="215900" imgH="405765" progId="Equation.DSMT4">
                    <p:embed/>
                    <p:pic>
                      <p:nvPicPr>
                        <p:cNvPr id="0" name="图片 310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02673" y="3219561"/>
                          <a:ext cx="417841" cy="79199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6" name="文本框 1"/>
          <p:cNvSpPr txBox="1"/>
          <p:nvPr/>
        </p:nvSpPr>
        <p:spPr>
          <a:xfrm>
            <a:off x="3914775" y="1084263"/>
            <a:ext cx="340201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203575" y="2035175"/>
          <a:ext cx="13287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" r:id="rId7" imgW="469900" imgH="406400" progId="Equation.DSMT4">
                  <p:embed/>
                </p:oleObj>
              </mc:Choice>
              <mc:Fallback>
                <p:oleObj name="" r:id="rId7" imgW="469900" imgH="4064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3575" y="2035175"/>
                        <a:ext cx="1328738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568825" y="2035175"/>
          <a:ext cx="16144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" r:id="rId9" imgW="571500" imgH="406400" progId="Equation.DSMT4">
                  <p:embed/>
                </p:oleObj>
              </mc:Choice>
              <mc:Fallback>
                <p:oleObj name="" r:id="rId9" imgW="571500" imgH="4064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8825" y="2035175"/>
                        <a:ext cx="1614488" cy="900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/>
          <p:nvPr/>
        </p:nvSpPr>
        <p:spPr>
          <a:xfrm>
            <a:off x="1206500" y="876300"/>
            <a:ext cx="68214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填一填。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6627" name="组合 6"/>
          <p:cNvGrpSpPr/>
          <p:nvPr/>
        </p:nvGrpSpPr>
        <p:grpSpPr>
          <a:xfrm>
            <a:off x="1547813" y="1774825"/>
            <a:ext cx="468312" cy="1941513"/>
            <a:chOff x="1547664" y="1514072"/>
            <a:chExt cx="468000" cy="1941260"/>
          </a:xfrm>
        </p:grpSpPr>
        <p:sp>
          <p:nvSpPr>
            <p:cNvPr id="4" name="矩形 3"/>
            <p:cNvSpPr/>
            <p:nvPr/>
          </p:nvSpPr>
          <p:spPr>
            <a:xfrm>
              <a:off x="1547664" y="1514072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47664" y="2158513"/>
              <a:ext cx="468000" cy="649203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47664" y="2807716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6628" name="对象 7"/>
          <p:cNvGraphicFramePr>
            <a:graphicFrameLocks noChangeAspect="1"/>
          </p:cNvGraphicFramePr>
          <p:nvPr/>
        </p:nvGraphicFramePr>
        <p:xfrm>
          <a:off x="1660525" y="1778000"/>
          <a:ext cx="25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" r:id="rId1" imgW="152400" imgH="393065" progId="Equation.DSMT4">
                  <p:embed/>
                </p:oleObj>
              </mc:Choice>
              <mc:Fallback>
                <p:oleObj name="" r:id="rId1" imgW="152400" imgH="393065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60525" y="1778000"/>
                        <a:ext cx="2508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对象 8"/>
          <p:cNvGraphicFramePr>
            <a:graphicFrameLocks noChangeAspect="1"/>
          </p:cNvGraphicFramePr>
          <p:nvPr/>
        </p:nvGraphicFramePr>
        <p:xfrm>
          <a:off x="1660525" y="2424113"/>
          <a:ext cx="25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" r:id="rId3" imgW="152400" imgH="393065" progId="Equation.DSMT4">
                  <p:embed/>
                </p:oleObj>
              </mc:Choice>
              <mc:Fallback>
                <p:oleObj name="" r:id="rId3" imgW="152400" imgH="393065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525" y="2424113"/>
                        <a:ext cx="2508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对象 9"/>
          <p:cNvGraphicFramePr>
            <a:graphicFrameLocks noChangeAspect="1"/>
          </p:cNvGraphicFramePr>
          <p:nvPr/>
        </p:nvGraphicFramePr>
        <p:xfrm>
          <a:off x="1670050" y="3073400"/>
          <a:ext cx="2301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" r:id="rId5" imgW="139700" imgH="393700" progId="Equation.DSMT4">
                  <p:embed/>
                </p:oleObj>
              </mc:Choice>
              <mc:Fallback>
                <p:oleObj name="" r:id="rId5" imgW="139700" imgH="393700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0050" y="3073400"/>
                        <a:ext cx="230188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对象 10"/>
          <p:cNvGraphicFramePr>
            <a:graphicFrameLocks noChangeAspect="1"/>
          </p:cNvGraphicFramePr>
          <p:nvPr/>
        </p:nvGraphicFramePr>
        <p:xfrm>
          <a:off x="2128838" y="2563813"/>
          <a:ext cx="6016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" r:id="rId7" imgW="329565" imgH="177800" progId="Equation.DSMT4">
                  <p:embed/>
                </p:oleObj>
              </mc:Choice>
              <mc:Fallback>
                <p:oleObj name="" r:id="rId7" imgW="329565" imgH="1778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8838" y="2563813"/>
                        <a:ext cx="601662" cy="325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2" name="组合 11"/>
          <p:cNvGrpSpPr/>
          <p:nvPr/>
        </p:nvGrpSpPr>
        <p:grpSpPr>
          <a:xfrm>
            <a:off x="2835275" y="1774825"/>
            <a:ext cx="468313" cy="1941513"/>
            <a:chOff x="1547664" y="1514072"/>
            <a:chExt cx="468000" cy="1941260"/>
          </a:xfrm>
        </p:grpSpPr>
        <p:sp>
          <p:nvSpPr>
            <p:cNvPr id="13" name="矩形 12"/>
            <p:cNvSpPr/>
            <p:nvPr/>
          </p:nvSpPr>
          <p:spPr>
            <a:xfrm>
              <a:off x="1547664" y="1514072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47664" y="2158513"/>
              <a:ext cx="468000" cy="649203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47664" y="2807716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957513" y="1778000"/>
          <a:ext cx="230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" r:id="rId9" imgW="139700" imgH="393700" progId="Equation.DSMT4">
                  <p:embed/>
                </p:oleObj>
              </mc:Choice>
              <mc:Fallback>
                <p:oleObj name="" r:id="rId9" imgW="139700" imgH="393700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7513" y="1778000"/>
                        <a:ext cx="2301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2947988" y="2424113"/>
          <a:ext cx="25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" r:id="rId11" imgW="152400" imgH="393065" progId="Equation.DSMT4">
                  <p:embed/>
                </p:oleObj>
              </mc:Choice>
              <mc:Fallback>
                <p:oleObj name="" r:id="rId11" imgW="152400" imgH="393065" progId="Equation.DSMT4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47988" y="2424113"/>
                        <a:ext cx="2508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2946400" y="3073400"/>
          <a:ext cx="2524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" r:id="rId13" imgW="152400" imgH="393065" progId="Equation.DSMT4">
                  <p:embed/>
                </p:oleObj>
              </mc:Choice>
              <mc:Fallback>
                <p:oleObj name="" r:id="rId13" imgW="152400" imgH="393065" progId="Equation.DSMT4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46400" y="3073400"/>
                        <a:ext cx="25241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6" name="组合 18"/>
          <p:cNvGrpSpPr/>
          <p:nvPr/>
        </p:nvGrpSpPr>
        <p:grpSpPr>
          <a:xfrm>
            <a:off x="4838700" y="1774825"/>
            <a:ext cx="468313" cy="1941513"/>
            <a:chOff x="1547664" y="1514072"/>
            <a:chExt cx="468000" cy="1941260"/>
          </a:xfrm>
        </p:grpSpPr>
        <p:sp>
          <p:nvSpPr>
            <p:cNvPr id="20" name="矩形 19"/>
            <p:cNvSpPr/>
            <p:nvPr/>
          </p:nvSpPr>
          <p:spPr>
            <a:xfrm>
              <a:off x="1547664" y="1514072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47664" y="2158513"/>
              <a:ext cx="468000" cy="649203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547664" y="2807716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6637" name="对象 22"/>
          <p:cNvGraphicFramePr>
            <a:graphicFrameLocks noChangeAspect="1"/>
          </p:cNvGraphicFramePr>
          <p:nvPr/>
        </p:nvGraphicFramePr>
        <p:xfrm>
          <a:off x="4960938" y="1778000"/>
          <a:ext cx="230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" r:id="rId15" imgW="139700" imgH="393700" progId="Equation.DSMT4">
                  <p:embed/>
                </p:oleObj>
              </mc:Choice>
              <mc:Fallback>
                <p:oleObj name="" r:id="rId15" imgW="139700" imgH="393700" progId="Equation.DSMT4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60938" y="1778000"/>
                        <a:ext cx="2301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对象 23"/>
          <p:cNvGraphicFramePr>
            <a:graphicFrameLocks noChangeAspect="1"/>
          </p:cNvGraphicFramePr>
          <p:nvPr/>
        </p:nvGraphicFramePr>
        <p:xfrm>
          <a:off x="4951413" y="2424113"/>
          <a:ext cx="250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" r:id="rId17" imgW="152400" imgH="393065" progId="Equation.DSMT4">
                  <p:embed/>
                </p:oleObj>
              </mc:Choice>
              <mc:Fallback>
                <p:oleObj name="" r:id="rId17" imgW="152400" imgH="393065" progId="Equation.DSMT4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51413" y="2424113"/>
                        <a:ext cx="2508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对象 24"/>
          <p:cNvGraphicFramePr>
            <a:graphicFrameLocks noChangeAspect="1"/>
          </p:cNvGraphicFramePr>
          <p:nvPr/>
        </p:nvGraphicFramePr>
        <p:xfrm>
          <a:off x="4960938" y="3073400"/>
          <a:ext cx="230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" r:id="rId19" imgW="139700" imgH="393700" progId="Equation.DSMT4">
                  <p:embed/>
                </p:oleObj>
              </mc:Choice>
              <mc:Fallback>
                <p:oleObj name="" r:id="rId19" imgW="139700" imgH="393700" progId="Equation.DSMT4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60938" y="3073400"/>
                        <a:ext cx="230187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对象 25"/>
          <p:cNvGraphicFramePr>
            <a:graphicFrameLocks noChangeAspect="1"/>
          </p:cNvGraphicFramePr>
          <p:nvPr/>
        </p:nvGraphicFramePr>
        <p:xfrm>
          <a:off x="5419725" y="2563813"/>
          <a:ext cx="6032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" r:id="rId21" imgW="329565" imgH="177800" progId="Equation.DSMT4">
                  <p:embed/>
                </p:oleObj>
              </mc:Choice>
              <mc:Fallback>
                <p:oleObj name="" r:id="rId21" imgW="329565" imgH="177800" progId="Equation.DSMT4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19725" y="2563813"/>
                        <a:ext cx="603250" cy="325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41" name="组合 26"/>
          <p:cNvGrpSpPr/>
          <p:nvPr/>
        </p:nvGrpSpPr>
        <p:grpSpPr>
          <a:xfrm>
            <a:off x="6126163" y="1774825"/>
            <a:ext cx="468312" cy="1941513"/>
            <a:chOff x="1547664" y="1514072"/>
            <a:chExt cx="468000" cy="1941260"/>
          </a:xfrm>
        </p:grpSpPr>
        <p:sp>
          <p:nvSpPr>
            <p:cNvPr id="28" name="矩形 27"/>
            <p:cNvSpPr/>
            <p:nvPr/>
          </p:nvSpPr>
          <p:spPr>
            <a:xfrm>
              <a:off x="1547664" y="1514072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47664" y="2158513"/>
              <a:ext cx="468000" cy="649203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547664" y="2807716"/>
              <a:ext cx="468000" cy="647616"/>
            </a:xfrm>
            <a:prstGeom prst="rect">
              <a:avLst/>
            </a:prstGeom>
            <a:solidFill>
              <a:srgbClr val="FAE1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186488" y="1778000"/>
          <a:ext cx="355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" r:id="rId23" imgW="215900" imgH="393065" progId="Equation.DSMT4">
                  <p:embed/>
                </p:oleObj>
              </mc:Choice>
              <mc:Fallback>
                <p:oleObj name="" r:id="rId23" imgW="215900" imgH="393065" progId="Equation.DSMT4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86488" y="1778000"/>
                        <a:ext cx="3556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6188075" y="2424113"/>
          <a:ext cx="355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" r:id="rId25" imgW="215900" imgH="393065" progId="Equation.DSMT4">
                  <p:embed/>
                </p:oleObj>
              </mc:Choice>
              <mc:Fallback>
                <p:oleObj name="" r:id="rId25" imgW="215900" imgH="393065" progId="Equation.DSMT4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88075" y="2424113"/>
                        <a:ext cx="3556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6175375" y="3073400"/>
          <a:ext cx="377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" r:id="rId27" imgW="228600" imgH="393700" progId="Equation.DSMT4">
                  <p:embed/>
                </p:oleObj>
              </mc:Choice>
              <mc:Fallback>
                <p:oleObj name="" r:id="rId27" imgW="228600" imgH="393700" progId="Equation.DSMT4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75375" y="3073400"/>
                        <a:ext cx="37782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文本框 1"/>
          <p:cNvSpPr txBox="1"/>
          <p:nvPr/>
        </p:nvSpPr>
        <p:spPr>
          <a:xfrm>
            <a:off x="2835275" y="1031875"/>
            <a:ext cx="34020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（教材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P33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“练习七” 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16025" y="3181350"/>
            <a:ext cx="6596063" cy="1303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分数除以整数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(0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除外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)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等于分数乘这个整数的倒数。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651" name="文本框 3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2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4438" y="892175"/>
            <a:ext cx="6597650" cy="193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楷体" panose="02010609060101010101" pitchFamily="49" charset="-122"/>
              </a:rPr>
              <a:t>分数除法与整数除法的意义相同，都是已知两个因数的积与其中一个因数，求另一个因数的运算。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/>
          <p:nvPr/>
        </p:nvSpPr>
        <p:spPr>
          <a:xfrm>
            <a:off x="755650" y="268288"/>
            <a:ext cx="3889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5" name="Rectangle 2"/>
          <p:cNvSpPr/>
          <p:nvPr/>
        </p:nvSpPr>
        <p:spPr>
          <a:xfrm>
            <a:off x="2266950" y="2211388"/>
            <a:ext cx="4968875" cy="72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latinLnBrk="1"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/>
          <p:nvPr>
            <p:custDataLst>
              <p:tags r:id="rId1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8437" name="矩形 10"/>
          <p:cNvSpPr>
            <a:spLocks noChangeArrowheads="1"/>
          </p:cNvSpPr>
          <p:nvPr/>
        </p:nvSpPr>
        <p:spPr bwMode="auto">
          <a:xfrm>
            <a:off x="1042988" y="882650"/>
            <a:ext cx="62642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说出下面各数的倒数。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291590" y="1980565"/>
            <a:ext cx="540385" cy="583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eaLnBrk="1" latinLnBrk="1" hangingPunct="1">
              <a:defRPr sz="3200" b="1">
                <a:latin typeface="+mj-ea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endParaRPr kumimoji="0" lang="zh-CN" altLang="en-US" sz="32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175" name="Group 37"/>
          <p:cNvGrpSpPr/>
          <p:nvPr/>
        </p:nvGrpSpPr>
        <p:grpSpPr>
          <a:xfrm>
            <a:off x="2366963" y="1835150"/>
            <a:ext cx="441325" cy="866775"/>
            <a:chOff x="3981" y="1274"/>
            <a:chExt cx="279" cy="572"/>
          </a:xfrm>
        </p:grpSpPr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3989" y="1502"/>
              <a:ext cx="271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5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3981" y="1274"/>
              <a:ext cx="279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1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3981" y="1565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176" name="Group 37"/>
          <p:cNvGrpSpPr/>
          <p:nvPr/>
        </p:nvGrpSpPr>
        <p:grpSpPr>
          <a:xfrm>
            <a:off x="3351213" y="1838325"/>
            <a:ext cx="454025" cy="868363"/>
            <a:chOff x="3981" y="1274"/>
            <a:chExt cx="257" cy="572"/>
          </a:xfrm>
        </p:grpSpPr>
        <p:sp>
          <p:nvSpPr>
            <p:cNvPr id="3" name="Text Box 38"/>
            <p:cNvSpPr txBox="1">
              <a:spLocks noChangeArrowheads="1"/>
            </p:cNvSpPr>
            <p:nvPr/>
          </p:nvSpPr>
          <p:spPr bwMode="auto">
            <a:xfrm>
              <a:off x="3989" y="1502"/>
              <a:ext cx="241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7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4" name="Text Box 39"/>
            <p:cNvSpPr txBox="1">
              <a:spLocks noChangeArrowheads="1"/>
            </p:cNvSpPr>
            <p:nvPr/>
          </p:nvSpPr>
          <p:spPr bwMode="auto">
            <a:xfrm>
              <a:off x="3981" y="1274"/>
              <a:ext cx="257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1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5" name="Line 40"/>
            <p:cNvSpPr>
              <a:spLocks noChangeShapeType="1"/>
            </p:cNvSpPr>
            <p:nvPr/>
          </p:nvSpPr>
          <p:spPr bwMode="auto">
            <a:xfrm>
              <a:off x="3981" y="1562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177" name="Group 37"/>
          <p:cNvGrpSpPr/>
          <p:nvPr/>
        </p:nvGrpSpPr>
        <p:grpSpPr>
          <a:xfrm>
            <a:off x="4333875" y="1841500"/>
            <a:ext cx="479425" cy="868363"/>
            <a:chOff x="3981" y="1274"/>
            <a:chExt cx="272" cy="572"/>
          </a:xfrm>
        </p:grpSpPr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3989" y="1502"/>
              <a:ext cx="257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4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3981" y="1274"/>
              <a:ext cx="272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5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3981" y="1562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178" name="Group 37"/>
          <p:cNvGrpSpPr/>
          <p:nvPr/>
        </p:nvGrpSpPr>
        <p:grpSpPr>
          <a:xfrm>
            <a:off x="5362575" y="1844675"/>
            <a:ext cx="401638" cy="868363"/>
            <a:chOff x="3985" y="1274"/>
            <a:chExt cx="227" cy="572"/>
          </a:xfrm>
        </p:grpSpPr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3989" y="1502"/>
              <a:ext cx="223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3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985" y="1274"/>
              <a:ext cx="227" cy="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2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3985" y="1558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474460" y="1979928"/>
            <a:ext cx="540385" cy="5835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eaLnBrk="1" latinLnBrk="1" hangingPunct="1">
              <a:defRPr sz="3200" b="1">
                <a:latin typeface="+mj-ea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     </a:t>
            </a:r>
            <a:endParaRPr kumimoji="0" lang="zh-CN" altLang="en-US" sz="32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7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0485" name="矩形 10"/>
          <p:cNvSpPr>
            <a:spLocks noChangeArrowheads="1"/>
          </p:cNvSpPr>
          <p:nvPr/>
        </p:nvSpPr>
        <p:spPr bwMode="auto">
          <a:xfrm>
            <a:off x="1187450" y="806450"/>
            <a:ext cx="52451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计算下列各题。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sp>
        <p:nvSpPr>
          <p:cNvPr id="9222" name="矩形 11"/>
          <p:cNvSpPr/>
          <p:nvPr/>
        </p:nvSpPr>
        <p:spPr>
          <a:xfrm>
            <a:off x="1687513" y="1593850"/>
            <a:ext cx="1512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1.5×3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3" name="矩形 12"/>
          <p:cNvSpPr/>
          <p:nvPr/>
        </p:nvSpPr>
        <p:spPr>
          <a:xfrm>
            <a:off x="4967288" y="1593850"/>
            <a:ext cx="1511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2.3×4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7013" y="1593850"/>
            <a:ext cx="10525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=4.5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19800" y="1593850"/>
            <a:ext cx="11366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=9.2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6" name="矩形 19"/>
          <p:cNvSpPr/>
          <p:nvPr/>
        </p:nvSpPr>
        <p:spPr>
          <a:xfrm>
            <a:off x="1687513" y="2787650"/>
            <a:ext cx="1512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4.5÷3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7" name="矩形 20"/>
          <p:cNvSpPr/>
          <p:nvPr/>
        </p:nvSpPr>
        <p:spPr>
          <a:xfrm>
            <a:off x="4919663" y="2787650"/>
            <a:ext cx="1512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9.2÷4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67013" y="2787650"/>
            <a:ext cx="11350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=1.5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05513" y="2787650"/>
            <a:ext cx="11366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=2.3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87450" y="3425236"/>
            <a:ext cx="5865119" cy="1377950"/>
            <a:chOff x="404788" y="3095873"/>
            <a:chExt cx="5864909" cy="1377815"/>
          </a:xfrm>
        </p:grpSpPr>
        <p:sp>
          <p:nvSpPr>
            <p:cNvPr id="9232" name="圆角矩形标注 7"/>
            <p:cNvSpPr/>
            <p:nvPr/>
          </p:nvSpPr>
          <p:spPr>
            <a:xfrm>
              <a:off x="404788" y="3245417"/>
              <a:ext cx="4602078" cy="936625"/>
            </a:xfrm>
            <a:prstGeom prst="wedgeRoundRectCallout">
              <a:avLst>
                <a:gd name="adj1" fmla="val 59063"/>
                <a:gd name="adj2" fmla="val 25482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比较两组算式，你有什么发现？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9233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517347" y="3095873"/>
              <a:ext cx="752350" cy="13778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" name="圆角矩形标注 7"/>
          <p:cNvSpPr/>
          <p:nvPr/>
        </p:nvSpPr>
        <p:spPr>
          <a:xfrm>
            <a:off x="2228850" y="2160588"/>
            <a:ext cx="3328988" cy="523875"/>
          </a:xfrm>
          <a:prstGeom prst="wedgeRoundRectCallout">
            <a:avLst>
              <a:gd name="adj1" fmla="val 44968"/>
              <a:gd name="adj2" fmla="val -1759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除法是乘法的逆运算。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8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7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1269" name="文本框 1"/>
          <p:cNvSpPr txBox="1"/>
          <p:nvPr/>
        </p:nvSpPr>
        <p:spPr>
          <a:xfrm>
            <a:off x="1155700" y="800100"/>
            <a:ext cx="552767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.探究分数除法的意义。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4113" y="1317625"/>
            <a:ext cx="6967537" cy="720725"/>
            <a:chOff x="1052660" y="1318191"/>
            <a:chExt cx="6967537" cy="720000"/>
          </a:xfrm>
        </p:grpSpPr>
        <p:sp>
          <p:nvSpPr>
            <p:cNvPr id="11278" name="文本框 2"/>
            <p:cNvSpPr txBox="1"/>
            <p:nvPr/>
          </p:nvSpPr>
          <p:spPr>
            <a:xfrm>
              <a:off x="1052660" y="1445063"/>
              <a:ext cx="6967537" cy="5217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)每盒水果糖重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kg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盒有多重?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279" name="对象 1"/>
            <p:cNvGraphicFramePr>
              <a:graphicFrameLocks noChangeAspect="1"/>
            </p:cNvGraphicFramePr>
            <p:nvPr/>
          </p:nvGraphicFramePr>
          <p:xfrm>
            <a:off x="3713478" y="1318191"/>
            <a:ext cx="394839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5" imgW="215900" imgH="393065" progId="Equation.DSMT4">
                    <p:embed/>
                  </p:oleObj>
                </mc:Choice>
                <mc:Fallback>
                  <p:oleObj name="" r:id="rId5" imgW="215900" imgH="393065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13478" y="1318191"/>
                          <a:ext cx="394839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822575" y="1944688"/>
          <a:ext cx="1765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7" imgW="965200" imgH="393700" progId="Equation.DSMT4">
                  <p:embed/>
                </p:oleObj>
              </mc:Choice>
              <mc:Fallback>
                <p:oleObj name="" r:id="rId7" imgW="9652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2575" y="1944688"/>
                        <a:ext cx="1765300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154113" y="2647950"/>
            <a:ext cx="6969125" cy="719138"/>
            <a:chOff x="1154870" y="2647270"/>
            <a:chExt cx="6969125" cy="720000"/>
          </a:xfrm>
        </p:grpSpPr>
        <p:sp>
          <p:nvSpPr>
            <p:cNvPr id="11276" name="文本框 44"/>
            <p:cNvSpPr txBox="1"/>
            <p:nvPr/>
          </p:nvSpPr>
          <p:spPr>
            <a:xfrm>
              <a:off x="1154870" y="2745999"/>
              <a:ext cx="6969125" cy="5225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盒水果糖重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kg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，每盒有多重?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1277" name="对象 4"/>
            <p:cNvGraphicFramePr>
              <a:graphicFrameLocks noChangeAspect="1"/>
            </p:cNvGraphicFramePr>
            <p:nvPr/>
          </p:nvGraphicFramePr>
          <p:xfrm>
            <a:off x="3659111" y="2647270"/>
            <a:ext cx="394839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9" imgW="215900" imgH="393065" progId="Equation.DSMT4">
                    <p:embed/>
                  </p:oleObj>
                </mc:Choice>
                <mc:Fallback>
                  <p:oleObj name="" r:id="rId9" imgW="215900" imgH="393065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59111" y="2647270"/>
                          <a:ext cx="394839" cy="72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文本框 44"/>
          <p:cNvSpPr txBox="1"/>
          <p:nvPr/>
        </p:nvSpPr>
        <p:spPr>
          <a:xfrm>
            <a:off x="825500" y="4070350"/>
            <a:ext cx="73247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分数除法与整数除法的意义相同，都是已知两个因数的积与其中一个因数，求另一个因数的运算。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BT3019P4(VH$SQEA7C2LV%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2575" y="3343275"/>
            <a:ext cx="998538" cy="72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1113" y="3398838"/>
            <a:ext cx="766762" cy="61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/>
          <p:nvPr/>
        </p:nvSpPr>
        <p:spPr>
          <a:xfrm>
            <a:off x="1676400" y="1443038"/>
            <a:ext cx="63039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把一张纸的   平均分成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份，每份是这张纸的几分之几？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557588" y="1276350"/>
          <a:ext cx="227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" r:id="rId2" imgW="139700" imgH="393700" progId="Equation.DSMT4">
                  <p:embed/>
                </p:oleObj>
              </mc:Choice>
              <mc:Fallback>
                <p:oleObj name="" r:id="rId2" imgW="139700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7588" y="1276350"/>
                        <a:ext cx="22701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组合 21"/>
          <p:cNvGrpSpPr/>
          <p:nvPr/>
        </p:nvGrpSpPr>
        <p:grpSpPr>
          <a:xfrm>
            <a:off x="1404938" y="2498725"/>
            <a:ext cx="3328987" cy="1727200"/>
            <a:chOff x="1714480" y="2928934"/>
            <a:chExt cx="2500330" cy="1571636"/>
          </a:xfrm>
        </p:grpSpPr>
        <p:sp>
          <p:nvSpPr>
            <p:cNvPr id="13330" name="矩形 16"/>
            <p:cNvSpPr/>
            <p:nvPr/>
          </p:nvSpPr>
          <p:spPr>
            <a:xfrm>
              <a:off x="1714480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1" name="矩形 17"/>
            <p:cNvSpPr/>
            <p:nvPr/>
          </p:nvSpPr>
          <p:spPr>
            <a:xfrm>
              <a:off x="2214546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2" name="矩形 18"/>
            <p:cNvSpPr/>
            <p:nvPr/>
          </p:nvSpPr>
          <p:spPr>
            <a:xfrm>
              <a:off x="2714612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3" name="矩形 19"/>
            <p:cNvSpPr/>
            <p:nvPr/>
          </p:nvSpPr>
          <p:spPr>
            <a:xfrm>
              <a:off x="3214678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4" name="矩形 20"/>
            <p:cNvSpPr/>
            <p:nvPr/>
          </p:nvSpPr>
          <p:spPr>
            <a:xfrm>
              <a:off x="3714744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组合 40"/>
          <p:cNvGrpSpPr/>
          <p:nvPr/>
        </p:nvGrpSpPr>
        <p:grpSpPr>
          <a:xfrm>
            <a:off x="1405724" y="2498938"/>
            <a:ext cx="2662218" cy="1726282"/>
            <a:chOff x="4500562" y="3000372"/>
            <a:chExt cx="1714512" cy="1214446"/>
          </a:xfrm>
          <a:solidFill>
            <a:srgbClr val="33CCFF"/>
          </a:solidFill>
        </p:grpSpPr>
        <p:sp>
          <p:nvSpPr>
            <p:cNvPr id="25" name="矩形 24"/>
            <p:cNvSpPr/>
            <p:nvPr/>
          </p:nvSpPr>
          <p:spPr bwMode="auto">
            <a:xfrm>
              <a:off x="4500562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929190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5357818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5786446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13318" name="文本框 18"/>
          <p:cNvSpPr txBox="1"/>
          <p:nvPr>
            <p:custDataLst>
              <p:tags r:id="rId4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9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Rectangle 16"/>
          <p:cNvSpPr/>
          <p:nvPr/>
        </p:nvSpPr>
        <p:spPr>
          <a:xfrm>
            <a:off x="468313" y="195263"/>
            <a:ext cx="35988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Gulim" pitchFamily="34" charset="-127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solidFill>
                <a:srgbClr val="00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13321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475" y="1479550"/>
            <a:ext cx="504825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404938" y="2498725"/>
            <a:ext cx="3328988" cy="172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45113" y="2093913"/>
            <a:ext cx="3319462" cy="1377950"/>
            <a:chOff x="2649914" y="3448935"/>
            <a:chExt cx="3319330" cy="1377815"/>
          </a:xfrm>
        </p:grpSpPr>
        <p:sp>
          <p:nvSpPr>
            <p:cNvPr id="13328" name="圆角矩形标注 7"/>
            <p:cNvSpPr/>
            <p:nvPr/>
          </p:nvSpPr>
          <p:spPr>
            <a:xfrm>
              <a:off x="2649914" y="3523540"/>
              <a:ext cx="2216330" cy="411123"/>
            </a:xfrm>
            <a:prstGeom prst="wedgeRoundRectCallout">
              <a:avLst>
                <a:gd name="adj1" fmla="val 60454"/>
                <a:gd name="adj2" fmla="val 57718"/>
                <a:gd name="adj3" fmla="val 16667"/>
              </a:avLst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怎样列式计算呢？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3329" name="图片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21359" y="3448935"/>
              <a:ext cx="847885" cy="1377815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30813" y="3236913"/>
          <a:ext cx="9763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" r:id="rId9" imgW="482600" imgH="393700" progId="Equation.DSMT4">
                  <p:embed/>
                </p:oleObj>
              </mc:Choice>
              <mc:Fallback>
                <p:oleObj name="" r:id="rId9" imgW="4826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0813" y="3236913"/>
                        <a:ext cx="97631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518962">
            <a:off x="6099175" y="3303588"/>
            <a:ext cx="620713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圆角矩形标注 7"/>
          <p:cNvSpPr/>
          <p:nvPr/>
        </p:nvSpPr>
        <p:spPr>
          <a:xfrm>
            <a:off x="2552700" y="4456113"/>
            <a:ext cx="4038600" cy="469900"/>
          </a:xfrm>
          <a:prstGeom prst="wedgeRoundRectCallout">
            <a:avLst>
              <a:gd name="adj1" fmla="val 44903"/>
              <a:gd name="adj2" fmla="val 6639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你能在图中表示出结果吗？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27" name="文本框 1"/>
          <p:cNvSpPr txBox="1"/>
          <p:nvPr/>
        </p:nvSpPr>
        <p:spPr>
          <a:xfrm>
            <a:off x="1103313" y="719138"/>
            <a:ext cx="65960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.探究分数除以整数的计算方法。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/>
          <p:nvPr/>
        </p:nvSpPr>
        <p:spPr>
          <a:xfrm>
            <a:off x="1676400" y="868363"/>
            <a:ext cx="63039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把一张纸的   平均分成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份，每份是这张纸的几分之几？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3563938" y="688975"/>
          <a:ext cx="227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" r:id="rId1" imgW="139700" imgH="393700" progId="Equation.DSMT4">
                  <p:embed/>
                </p:oleObj>
              </mc:Choice>
              <mc:Fallback>
                <p:oleObj name="" r:id="rId1" imgW="139700" imgH="3937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63938" y="688975"/>
                        <a:ext cx="22701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904875"/>
            <a:ext cx="504825" cy="50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5" name="组合 21"/>
          <p:cNvGrpSpPr/>
          <p:nvPr/>
        </p:nvGrpSpPr>
        <p:grpSpPr>
          <a:xfrm>
            <a:off x="1404938" y="1924050"/>
            <a:ext cx="3328987" cy="1727200"/>
            <a:chOff x="1714480" y="2928934"/>
            <a:chExt cx="2500330" cy="1571636"/>
          </a:xfrm>
        </p:grpSpPr>
        <p:sp>
          <p:nvSpPr>
            <p:cNvPr id="15378" name="矩形 16"/>
            <p:cNvSpPr/>
            <p:nvPr/>
          </p:nvSpPr>
          <p:spPr>
            <a:xfrm>
              <a:off x="1714480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79" name="矩形 17"/>
            <p:cNvSpPr/>
            <p:nvPr/>
          </p:nvSpPr>
          <p:spPr>
            <a:xfrm>
              <a:off x="2214546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0" name="矩形 18"/>
            <p:cNvSpPr/>
            <p:nvPr/>
          </p:nvSpPr>
          <p:spPr>
            <a:xfrm>
              <a:off x="2714612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1" name="矩形 19"/>
            <p:cNvSpPr/>
            <p:nvPr/>
          </p:nvSpPr>
          <p:spPr>
            <a:xfrm>
              <a:off x="3214678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2" name="矩形 20"/>
            <p:cNvSpPr/>
            <p:nvPr/>
          </p:nvSpPr>
          <p:spPr>
            <a:xfrm>
              <a:off x="3714744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组合 40"/>
          <p:cNvGrpSpPr/>
          <p:nvPr/>
        </p:nvGrpSpPr>
        <p:grpSpPr>
          <a:xfrm>
            <a:off x="1405724" y="1925202"/>
            <a:ext cx="2662218" cy="1726282"/>
            <a:chOff x="4500562" y="3000372"/>
            <a:chExt cx="1714512" cy="1214446"/>
          </a:xfrm>
          <a:solidFill>
            <a:srgbClr val="33CCFF"/>
          </a:solidFill>
        </p:grpSpPr>
        <p:sp>
          <p:nvSpPr>
            <p:cNvPr id="35" name="矩形 34"/>
            <p:cNvSpPr/>
            <p:nvPr/>
          </p:nvSpPr>
          <p:spPr bwMode="auto">
            <a:xfrm>
              <a:off x="4500562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4929190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5357818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786446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404938" y="1924050"/>
            <a:ext cx="3328988" cy="172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368" name="对象 40"/>
          <p:cNvGraphicFramePr>
            <a:graphicFrameLocks noChangeAspect="1"/>
          </p:cNvGraphicFramePr>
          <p:nvPr/>
        </p:nvGraphicFramePr>
        <p:xfrm>
          <a:off x="5230813" y="2662238"/>
          <a:ext cx="9763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" r:id="rId4" imgW="482600" imgH="393700" progId="Equation.DSMT4">
                  <p:embed/>
                </p:oleObj>
              </mc:Choice>
              <mc:Fallback>
                <p:oleObj name="" r:id="rId4" imgW="482600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0813" y="2662238"/>
                        <a:ext cx="97631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/>
          <p:cNvSpPr/>
          <p:nvPr/>
        </p:nvSpPr>
        <p:spPr>
          <a:xfrm>
            <a:off x="1401763" y="1924050"/>
            <a:ext cx="665162" cy="1725613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66925" y="1924050"/>
            <a:ext cx="665163" cy="1725613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65300" y="3770313"/>
            <a:ext cx="4440238" cy="1112837"/>
            <a:chOff x="2364233" y="3851642"/>
            <a:chExt cx="4440016" cy="1112535"/>
          </a:xfrm>
        </p:grpSpPr>
        <p:sp>
          <p:nvSpPr>
            <p:cNvPr id="15373" name="圆角矩形标注 19"/>
            <p:cNvSpPr/>
            <p:nvPr/>
          </p:nvSpPr>
          <p:spPr>
            <a:xfrm>
              <a:off x="2364233" y="3851642"/>
              <a:ext cx="4440016" cy="1112535"/>
            </a:xfrm>
            <a:prstGeom prst="wedgeRoundRectCallout">
              <a:avLst>
                <a:gd name="adj1" fmla="val 43880"/>
                <a:gd name="adj2" fmla="val -71546"/>
                <a:gd name="adj3" fmla="val 16667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把    平均分成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份，就是把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个   平均分成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份，每份是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个   ，就是    。</a:t>
              </a: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5374" name="对象 20"/>
            <p:cNvGraphicFramePr>
              <a:graphicFrameLocks noChangeAspect="1"/>
            </p:cNvGraphicFramePr>
            <p:nvPr/>
          </p:nvGraphicFramePr>
          <p:xfrm>
            <a:off x="2788348" y="3867958"/>
            <a:ext cx="196628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" r:id="rId6" imgW="139700" imgH="406400" progId="Equation.DSMT4">
                    <p:embed/>
                  </p:oleObj>
                </mc:Choice>
                <mc:Fallback>
                  <p:oleObj name="" r:id="rId6" imgW="139700" imgH="406400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88348" y="3867958"/>
                          <a:ext cx="196628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5" name="对象 21"/>
            <p:cNvGraphicFramePr>
              <a:graphicFrameLocks noChangeAspect="1"/>
            </p:cNvGraphicFramePr>
            <p:nvPr/>
          </p:nvGraphicFramePr>
          <p:xfrm>
            <a:off x="5796009" y="3867958"/>
            <a:ext cx="196628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" r:id="rId8" imgW="139700" imgH="406400" progId="Equation.DSMT4">
                    <p:embed/>
                  </p:oleObj>
                </mc:Choice>
                <mc:Fallback>
                  <p:oleObj name="" r:id="rId8" imgW="139700" imgH="4064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96009" y="3867958"/>
                          <a:ext cx="196628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6" name="对象 22"/>
            <p:cNvGraphicFramePr>
              <a:graphicFrameLocks noChangeAspect="1"/>
            </p:cNvGraphicFramePr>
            <p:nvPr/>
          </p:nvGraphicFramePr>
          <p:xfrm>
            <a:off x="4811807" y="4314016"/>
            <a:ext cx="196628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" r:id="rId10" imgW="139700" imgH="406400" progId="Equation.DSMT4">
                    <p:embed/>
                  </p:oleObj>
                </mc:Choice>
                <mc:Fallback>
                  <p:oleObj name="" r:id="rId10" imgW="139700" imgH="4064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11807" y="4314016"/>
                          <a:ext cx="196628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7" name="对象 23"/>
            <p:cNvGraphicFramePr>
              <a:graphicFrameLocks noChangeAspect="1"/>
            </p:cNvGraphicFramePr>
            <p:nvPr/>
          </p:nvGraphicFramePr>
          <p:xfrm>
            <a:off x="5800916" y="4353829"/>
            <a:ext cx="213876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" r:id="rId12" imgW="152400" imgH="405765" progId="Equation.DSMT4">
                    <p:embed/>
                  </p:oleObj>
                </mc:Choice>
                <mc:Fallback>
                  <p:oleObj name="" r:id="rId12" imgW="152400" imgH="40576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800916" y="4353829"/>
                          <a:ext cx="213876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6113463" y="2662238"/>
          <a:ext cx="11826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" r:id="rId14" imgW="584200" imgH="393700" progId="Equation.DSMT4">
                  <p:embed/>
                </p:oleObj>
              </mc:Choice>
              <mc:Fallback>
                <p:oleObj name="" r:id="rId14" imgW="584200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13463" y="2662238"/>
                        <a:ext cx="1182687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/>
          <p:nvPr/>
        </p:nvSpPr>
        <p:spPr>
          <a:xfrm>
            <a:off x="1676400" y="868363"/>
            <a:ext cx="63039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把一张纸的   平均分成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份，每份是这张纸的几分之几？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3563938" y="688975"/>
          <a:ext cx="227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" r:id="rId1" imgW="139700" imgH="393700" progId="Equation.DSMT4">
                  <p:embed/>
                </p:oleObj>
              </mc:Choice>
              <mc:Fallback>
                <p:oleObj name="" r:id="rId1" imgW="139700" imgH="3937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63938" y="688975"/>
                        <a:ext cx="22701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904875"/>
            <a:ext cx="504825" cy="50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9" name="组合 21"/>
          <p:cNvGrpSpPr/>
          <p:nvPr/>
        </p:nvGrpSpPr>
        <p:grpSpPr>
          <a:xfrm>
            <a:off x="1404938" y="1924050"/>
            <a:ext cx="3328987" cy="1727200"/>
            <a:chOff x="1714480" y="2928934"/>
            <a:chExt cx="2500330" cy="1571636"/>
          </a:xfrm>
        </p:grpSpPr>
        <p:sp>
          <p:nvSpPr>
            <p:cNvPr id="16405" name="矩形 16"/>
            <p:cNvSpPr/>
            <p:nvPr/>
          </p:nvSpPr>
          <p:spPr>
            <a:xfrm>
              <a:off x="1714480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6" name="矩形 17"/>
            <p:cNvSpPr/>
            <p:nvPr/>
          </p:nvSpPr>
          <p:spPr>
            <a:xfrm>
              <a:off x="2214546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7" name="矩形 18"/>
            <p:cNvSpPr/>
            <p:nvPr/>
          </p:nvSpPr>
          <p:spPr>
            <a:xfrm>
              <a:off x="2714612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8" name="矩形 19"/>
            <p:cNvSpPr/>
            <p:nvPr/>
          </p:nvSpPr>
          <p:spPr>
            <a:xfrm>
              <a:off x="3214678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9" name="矩形 20"/>
            <p:cNvSpPr/>
            <p:nvPr/>
          </p:nvSpPr>
          <p:spPr>
            <a:xfrm>
              <a:off x="3714744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组合 40"/>
          <p:cNvGrpSpPr/>
          <p:nvPr/>
        </p:nvGrpSpPr>
        <p:grpSpPr>
          <a:xfrm>
            <a:off x="1405724" y="1925202"/>
            <a:ext cx="2662218" cy="1726282"/>
            <a:chOff x="4500562" y="3000372"/>
            <a:chExt cx="1714512" cy="1214446"/>
          </a:xfrm>
          <a:solidFill>
            <a:srgbClr val="33CCFF"/>
          </a:solidFill>
        </p:grpSpPr>
        <p:sp>
          <p:nvSpPr>
            <p:cNvPr id="35" name="矩形 34"/>
            <p:cNvSpPr/>
            <p:nvPr/>
          </p:nvSpPr>
          <p:spPr bwMode="auto">
            <a:xfrm>
              <a:off x="4500562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4929190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5357818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786446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404938" y="1924050"/>
            <a:ext cx="3328988" cy="172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92" name="对象 40"/>
          <p:cNvGraphicFramePr>
            <a:graphicFrameLocks noChangeAspect="1"/>
          </p:cNvGraphicFramePr>
          <p:nvPr/>
        </p:nvGraphicFramePr>
        <p:xfrm>
          <a:off x="5230813" y="2662238"/>
          <a:ext cx="9763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" r:id="rId4" imgW="482600" imgH="393700" progId="Equation.DSMT4">
                  <p:embed/>
                </p:oleObj>
              </mc:Choice>
              <mc:Fallback>
                <p:oleObj name="" r:id="rId4" imgW="482600" imgH="3937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0813" y="2662238"/>
                        <a:ext cx="97631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/>
          <p:cNvSpPr/>
          <p:nvPr/>
        </p:nvSpPr>
        <p:spPr>
          <a:xfrm>
            <a:off x="1401763" y="2778125"/>
            <a:ext cx="665162" cy="86360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66925" y="2778125"/>
            <a:ext cx="665163" cy="86360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65300" y="3770313"/>
            <a:ext cx="4440238" cy="1112837"/>
            <a:chOff x="2364233" y="3851642"/>
            <a:chExt cx="4440016" cy="1112535"/>
          </a:xfrm>
        </p:grpSpPr>
        <p:sp>
          <p:nvSpPr>
            <p:cNvPr id="16400" name="圆角矩形标注 19"/>
            <p:cNvSpPr/>
            <p:nvPr/>
          </p:nvSpPr>
          <p:spPr>
            <a:xfrm>
              <a:off x="2364233" y="3851642"/>
              <a:ext cx="4440016" cy="1112535"/>
            </a:xfrm>
            <a:prstGeom prst="wedgeRoundRectCallout">
              <a:avLst>
                <a:gd name="adj1" fmla="val 43880"/>
                <a:gd name="adj2" fmla="val -71546"/>
                <a:gd name="adj3" fmla="val 16667"/>
              </a:avLst>
            </a:prstGeom>
            <a:noFill/>
            <a:ln w="381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lnSpc>
                  <a:spcPct val="150000"/>
                </a:lnSpc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把    平均分成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份，每份就是    的     ，也就是          。</a:t>
              </a:r>
              <a:endPara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6401" name="对象 20"/>
            <p:cNvGraphicFramePr>
              <a:graphicFrameLocks noChangeAspect="1"/>
            </p:cNvGraphicFramePr>
            <p:nvPr/>
          </p:nvGraphicFramePr>
          <p:xfrm>
            <a:off x="2788348" y="3867958"/>
            <a:ext cx="196628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" r:id="rId6" imgW="139700" imgH="406400" progId="Equation.DSMT4">
                    <p:embed/>
                  </p:oleObj>
                </mc:Choice>
                <mc:Fallback>
                  <p:oleObj name="" r:id="rId6" imgW="139700" imgH="406400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88348" y="3867958"/>
                          <a:ext cx="196628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2" name="对象 21"/>
            <p:cNvGraphicFramePr>
              <a:graphicFrameLocks noChangeAspect="1"/>
            </p:cNvGraphicFramePr>
            <p:nvPr/>
          </p:nvGraphicFramePr>
          <p:xfrm>
            <a:off x="5731506" y="3867958"/>
            <a:ext cx="196628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name="" r:id="rId8" imgW="139700" imgH="405765" progId="Equation.DSMT4">
                    <p:embed/>
                  </p:oleObj>
                </mc:Choice>
                <mc:Fallback>
                  <p:oleObj name="" r:id="rId8" imgW="139700" imgH="405765" progId="Equation.DSMT4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31506" y="3867958"/>
                          <a:ext cx="196628" cy="576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3" name="对象 22"/>
            <p:cNvGraphicFramePr>
              <a:graphicFrameLocks noChangeAspect="1"/>
            </p:cNvGraphicFramePr>
            <p:nvPr/>
          </p:nvGraphicFramePr>
          <p:xfrm>
            <a:off x="6259090" y="3867958"/>
            <a:ext cx="21590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" r:id="rId10" imgW="152400" imgH="405765" progId="Equation.DSMT4">
                    <p:embed/>
                  </p:oleObj>
                </mc:Choice>
                <mc:Fallback>
                  <p:oleObj name="" r:id="rId10" imgW="152400" imgH="405765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59090" y="3867958"/>
                          <a:ext cx="215900" cy="5762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4" name="对象 23"/>
            <p:cNvGraphicFramePr>
              <a:graphicFrameLocks noChangeAspect="1"/>
            </p:cNvGraphicFramePr>
            <p:nvPr/>
          </p:nvGraphicFramePr>
          <p:xfrm>
            <a:off x="3330355" y="4366559"/>
            <a:ext cx="517525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" r:id="rId12" imgW="368300" imgH="406400" progId="Equation.DSMT4">
                    <p:embed/>
                  </p:oleObj>
                </mc:Choice>
                <mc:Fallback>
                  <p:oleObj name="" r:id="rId12" imgW="368300" imgH="406400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30355" y="4366559"/>
                          <a:ext cx="517525" cy="5762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6172200" y="2662238"/>
          <a:ext cx="18002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" r:id="rId14" imgW="888365" imgH="393700" progId="Equation.DSMT4">
                  <p:embed/>
                </p:oleObj>
              </mc:Choice>
              <mc:Fallback>
                <p:oleObj name="" r:id="rId14" imgW="888365" imgH="3937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72200" y="2662238"/>
                        <a:ext cx="18002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/>
          <p:cNvSpPr/>
          <p:nvPr/>
        </p:nvSpPr>
        <p:spPr>
          <a:xfrm>
            <a:off x="2732088" y="2778125"/>
            <a:ext cx="665162" cy="86360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397250" y="2778125"/>
            <a:ext cx="665163" cy="86360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cxnSp>
        <p:nvCxnSpPr>
          <p:cNvPr id="7" name="直接连接符 6"/>
          <p:cNvCxnSpPr>
            <a:stCxn id="39" idx="1"/>
            <a:endCxn id="39" idx="3"/>
          </p:cNvCxnSpPr>
          <p:nvPr/>
        </p:nvCxnSpPr>
        <p:spPr>
          <a:xfrm>
            <a:off x="1404938" y="2787650"/>
            <a:ext cx="332898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0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/>
          <p:nvPr/>
        </p:nvSpPr>
        <p:spPr>
          <a:xfrm>
            <a:off x="827088" y="908050"/>
            <a:ext cx="8001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思考：把这张纸的    平均分成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份，每份是这张纸的多少？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822700" y="773113"/>
          <a:ext cx="2809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" r:id="rId2" imgW="139700" imgH="393700" progId="Equation.DSMT4">
                  <p:embed/>
                </p:oleObj>
              </mc:Choice>
              <mc:Fallback>
                <p:oleObj name="" r:id="rId2" imgW="139700" imgH="3937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2700" y="773113"/>
                        <a:ext cx="28098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2" name="组合 21"/>
          <p:cNvGrpSpPr/>
          <p:nvPr/>
        </p:nvGrpSpPr>
        <p:grpSpPr>
          <a:xfrm>
            <a:off x="1412875" y="1922463"/>
            <a:ext cx="3328988" cy="1727200"/>
            <a:chOff x="1714480" y="2928934"/>
            <a:chExt cx="2500330" cy="1571636"/>
          </a:xfrm>
        </p:grpSpPr>
        <p:sp>
          <p:nvSpPr>
            <p:cNvPr id="17435" name="矩形 16"/>
            <p:cNvSpPr/>
            <p:nvPr/>
          </p:nvSpPr>
          <p:spPr>
            <a:xfrm>
              <a:off x="1714480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6" name="矩形 17"/>
            <p:cNvSpPr/>
            <p:nvPr/>
          </p:nvSpPr>
          <p:spPr>
            <a:xfrm>
              <a:off x="2214546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7" name="矩形 18"/>
            <p:cNvSpPr/>
            <p:nvPr/>
          </p:nvSpPr>
          <p:spPr>
            <a:xfrm>
              <a:off x="2714612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8" name="矩形 19"/>
            <p:cNvSpPr/>
            <p:nvPr/>
          </p:nvSpPr>
          <p:spPr>
            <a:xfrm>
              <a:off x="3214678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9" name="矩形 20"/>
            <p:cNvSpPr/>
            <p:nvPr/>
          </p:nvSpPr>
          <p:spPr>
            <a:xfrm>
              <a:off x="3714744" y="2928934"/>
              <a:ext cx="500066" cy="1571636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1" latinLnBrk="1" hangingPunct="1"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40"/>
          <p:cNvGrpSpPr/>
          <p:nvPr/>
        </p:nvGrpSpPr>
        <p:grpSpPr>
          <a:xfrm>
            <a:off x="1413351" y="1923708"/>
            <a:ext cx="2662218" cy="1726282"/>
            <a:chOff x="4500562" y="3000372"/>
            <a:chExt cx="1714512" cy="1214446"/>
          </a:xfrm>
          <a:solidFill>
            <a:srgbClr val="33CCFF"/>
          </a:solidFill>
        </p:grpSpPr>
        <p:sp>
          <p:nvSpPr>
            <p:cNvPr id="14" name="矩形 13"/>
            <p:cNvSpPr/>
            <p:nvPr/>
          </p:nvSpPr>
          <p:spPr bwMode="auto">
            <a:xfrm>
              <a:off x="4500562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929190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357818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5786446" y="3000372"/>
              <a:ext cx="428628" cy="1214446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17414" name="文本框 21"/>
          <p:cNvSpPr txBox="1"/>
          <p:nvPr>
            <p:custDataLst>
              <p:tags r:id="rId4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5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2" name="直接连接符 21"/>
          <p:cNvCxnSpPr/>
          <p:nvPr/>
        </p:nvCxnSpPr>
        <p:spPr>
          <a:xfrm>
            <a:off x="1422400" y="2506663"/>
            <a:ext cx="33115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22400" y="3079750"/>
            <a:ext cx="33115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427163" y="3079750"/>
            <a:ext cx="665162" cy="56515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92325" y="3079750"/>
            <a:ext cx="665163" cy="56515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57488" y="3079750"/>
            <a:ext cx="665162" cy="56515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22650" y="3079750"/>
            <a:ext cx="665163" cy="565150"/>
          </a:xfrm>
          <a:prstGeom prst="rect">
            <a:avLst/>
          </a:prstGeom>
          <a:solidFill>
            <a:srgbClr val="6600C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latinLnBrk="1" hangingPunct="1">
              <a:buNone/>
            </a:pPr>
            <a:endParaRPr lang="zh-CN" altLang="en-US" dirty="0">
              <a:solidFill>
                <a:srgbClr val="000000"/>
              </a:solidFill>
              <a:latin typeface="Gulim" pitchFamily="34" charset="-127"/>
            </a:endParaRPr>
          </a:p>
        </p:txBody>
      </p:sp>
      <p:graphicFrame>
        <p:nvGraphicFramePr>
          <p:cNvPr id="17422" name="对象 29"/>
          <p:cNvGraphicFramePr>
            <a:graphicFrameLocks noChangeAspect="1"/>
          </p:cNvGraphicFramePr>
          <p:nvPr/>
        </p:nvGraphicFramePr>
        <p:xfrm>
          <a:off x="5056188" y="2008188"/>
          <a:ext cx="9763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" r:id="rId7" imgW="482600" imgH="393700" progId="Equation.DSMT4">
                  <p:embed/>
                </p:oleObj>
              </mc:Choice>
              <mc:Fallback>
                <p:oleObj name="" r:id="rId7" imgW="482600" imgH="3937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6188" y="2008188"/>
                        <a:ext cx="976312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156325" y="1890713"/>
          <a:ext cx="2825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" r:id="rId9" imgW="139700" imgH="393700" progId="Equation.DSMT4">
                  <p:embed/>
                </p:oleObj>
              </mc:Choice>
              <mc:Fallback>
                <p:oleObj name="" r:id="rId9" imgW="139700" imgH="3937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6325" y="1890713"/>
                        <a:ext cx="28257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矩形 1"/>
          <p:cNvSpPr/>
          <p:nvPr/>
        </p:nvSpPr>
        <p:spPr>
          <a:xfrm>
            <a:off x="5954713" y="2212975"/>
            <a:ext cx="2649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___×___=___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7077075" y="1892300"/>
          <a:ext cx="307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" r:id="rId11" imgW="152400" imgH="393065" progId="Equation.DSMT4">
                  <p:embed/>
                </p:oleObj>
              </mc:Choice>
              <mc:Fallback>
                <p:oleObj name="" r:id="rId11" imgW="152400" imgH="393065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77075" y="1892300"/>
                        <a:ext cx="307975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7789863" y="1892300"/>
          <a:ext cx="4365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" r:id="rId13" imgW="215900" imgH="393065" progId="Equation.DSMT4">
                  <p:embed/>
                </p:oleObj>
              </mc:Choice>
              <mc:Fallback>
                <p:oleObj name="" r:id="rId13" imgW="215900" imgH="393065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89863" y="1892300"/>
                        <a:ext cx="436562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4827588" y="3151188"/>
            <a:ext cx="3700462" cy="844550"/>
            <a:chOff x="3823176" y="3742142"/>
            <a:chExt cx="3701152" cy="845286"/>
          </a:xfrm>
        </p:grpSpPr>
        <p:sp>
          <p:nvSpPr>
            <p:cNvPr id="36" name="圆角矩形标注 19"/>
            <p:cNvSpPr>
              <a:spLocks noChangeArrowheads="1"/>
            </p:cNvSpPr>
            <p:nvPr/>
          </p:nvSpPr>
          <p:spPr bwMode="auto">
            <a:xfrm>
              <a:off x="3823176" y="3794575"/>
              <a:ext cx="3701152" cy="792853"/>
            </a:xfrm>
            <a:prstGeom prst="wedgeRoundRectCallout">
              <a:avLst>
                <a:gd name="adj1" fmla="val 5199"/>
                <a:gd name="adj2" fmla="val -101861"/>
                <a:gd name="adj3" fmla="val 16667"/>
              </a:avLst>
            </a:prstGeom>
            <a:solidFill>
              <a:srgbClr val="FFFFFF"/>
            </a:solidFill>
            <a:ln w="38100" algn="ctr">
              <a:solidFill>
                <a:srgbClr val="00B0F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说一说，这里把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÷3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写成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× 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后再计算，你是怎样想的？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434" name="对象 2"/>
            <p:cNvGraphicFramePr>
              <a:graphicFrameLocks noChangeAspect="1"/>
            </p:cNvGraphicFramePr>
            <p:nvPr/>
          </p:nvGraphicFramePr>
          <p:xfrm>
            <a:off x="6868039" y="3742142"/>
            <a:ext cx="209036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" r:id="rId15" imgW="152400" imgH="393065" progId="Equation.DSMT4">
                    <p:embed/>
                  </p:oleObj>
                </mc:Choice>
                <mc:Fallback>
                  <p:oleObj name="" r:id="rId15" imgW="152400" imgH="393065" progId="Equation.DSMT4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8039" y="3742142"/>
                          <a:ext cx="209036" cy="54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组合 42"/>
          <p:cNvGrpSpPr/>
          <p:nvPr/>
        </p:nvGrpSpPr>
        <p:grpSpPr>
          <a:xfrm>
            <a:off x="4827588" y="3160713"/>
            <a:ext cx="3700462" cy="1062037"/>
            <a:chOff x="3823176" y="3795265"/>
            <a:chExt cx="3701152" cy="1062022"/>
          </a:xfrm>
        </p:grpSpPr>
        <p:sp>
          <p:nvSpPr>
            <p:cNvPr id="44" name="圆角矩形标注 19"/>
            <p:cNvSpPr>
              <a:spLocks noChangeArrowheads="1"/>
            </p:cNvSpPr>
            <p:nvPr/>
          </p:nvSpPr>
          <p:spPr bwMode="auto">
            <a:xfrm>
              <a:off x="3823176" y="3795265"/>
              <a:ext cx="3701152" cy="1062022"/>
            </a:xfrm>
            <a:prstGeom prst="wedgeRoundRectCallout">
              <a:avLst>
                <a:gd name="adj1" fmla="val 3452"/>
                <a:gd name="adj2" fmla="val -93164"/>
                <a:gd name="adj3" fmla="val 16667"/>
              </a:avLst>
            </a:prstGeom>
            <a:solidFill>
              <a:srgbClr val="FFFFFF"/>
            </a:solidFill>
            <a:ln w="38100" algn="ctr">
              <a:solidFill>
                <a:srgbClr val="00B0F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把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平均分成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份，就是求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的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。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430" name="对象 44"/>
            <p:cNvGraphicFramePr>
              <a:graphicFrameLocks noChangeAspect="1"/>
            </p:cNvGraphicFramePr>
            <p:nvPr/>
          </p:nvGraphicFramePr>
          <p:xfrm>
            <a:off x="4255902" y="3800622"/>
            <a:ext cx="192088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" r:id="rId17" imgW="139700" imgH="393700" progId="Equation.DSMT4">
                    <p:embed/>
                  </p:oleObj>
                </mc:Choice>
                <mc:Fallback>
                  <p:oleObj name="" r:id="rId17" imgW="139700" imgH="393700" progId="Equation.DSMT4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255902" y="3800622"/>
                          <a:ext cx="192088" cy="5397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1" name="对象 45"/>
            <p:cNvGraphicFramePr>
              <a:graphicFrameLocks noChangeAspect="1"/>
            </p:cNvGraphicFramePr>
            <p:nvPr/>
          </p:nvGraphicFramePr>
          <p:xfrm>
            <a:off x="6874376" y="3800622"/>
            <a:ext cx="192088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name="" r:id="rId19" imgW="139700" imgH="393700" progId="Equation.DSMT4">
                    <p:embed/>
                  </p:oleObj>
                </mc:Choice>
                <mc:Fallback>
                  <p:oleObj name="" r:id="rId19" imgW="139700" imgH="3937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74376" y="3800622"/>
                          <a:ext cx="192088" cy="5397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32" name="对象 46"/>
            <p:cNvGraphicFramePr>
              <a:graphicFrameLocks noChangeAspect="1"/>
            </p:cNvGraphicFramePr>
            <p:nvPr/>
          </p:nvGraphicFramePr>
          <p:xfrm>
            <a:off x="4238439" y="4317537"/>
            <a:ext cx="20955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" r:id="rId20" imgW="152400" imgH="393065" progId="Equation.DSMT4">
                    <p:embed/>
                  </p:oleObj>
                </mc:Choice>
                <mc:Fallback>
                  <p:oleObj name="" r:id="rId20" imgW="152400" imgH="393065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238439" y="4317537"/>
                          <a:ext cx="209550" cy="5397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8"/>
          <p:cNvSpPr txBox="1"/>
          <p:nvPr>
            <p:custDataLst>
              <p:tags r:id="rId2"/>
            </p:custDataLst>
          </p:nvPr>
        </p:nvSpPr>
        <p:spPr>
          <a:xfrm>
            <a:off x="5003800" y="-20637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59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6075" y="-20637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31800"/>
            <a:ext cx="3382963" cy="170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8" y="2462213"/>
            <a:ext cx="4144962" cy="1362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5507038" y="2389188"/>
            <a:ext cx="3276600" cy="2043112"/>
            <a:chOff x="5507831" y="2389100"/>
            <a:chExt cx="3276391" cy="2042886"/>
          </a:xfrm>
        </p:grpSpPr>
        <p:pic>
          <p:nvPicPr>
            <p:cNvPr id="19465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7238" y="3217995"/>
              <a:ext cx="746984" cy="12139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圆角矩形标注 19"/>
            <p:cNvSpPr>
              <a:spLocks noChangeArrowheads="1"/>
            </p:cNvSpPr>
            <p:nvPr/>
          </p:nvSpPr>
          <p:spPr bwMode="auto">
            <a:xfrm>
              <a:off x="5507831" y="2389100"/>
              <a:ext cx="2408124" cy="1101603"/>
            </a:xfrm>
            <a:prstGeom prst="wedgeRoundRectCallout">
              <a:avLst>
                <a:gd name="adj1" fmla="val 52151"/>
                <a:gd name="adj2" fmla="val 85032"/>
                <a:gd name="adj3" fmla="val 16667"/>
              </a:avLst>
            </a:prstGeom>
            <a:solidFill>
              <a:srgbClr val="FFFFFF"/>
            </a:solidFill>
            <a:ln w="38100" algn="ctr">
              <a:solidFill>
                <a:srgbClr val="00B0F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根据上面的折纸实验和算式，你能发现什么规律？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标注 19"/>
          <p:cNvSpPr/>
          <p:nvPr/>
        </p:nvSpPr>
        <p:spPr>
          <a:xfrm>
            <a:off x="1727200" y="3916363"/>
            <a:ext cx="5689600" cy="990600"/>
          </a:xfrm>
          <a:prstGeom prst="wedgeRoundRectCallout">
            <a:avLst>
              <a:gd name="adj1" fmla="val 33968"/>
              <a:gd name="adj2" fmla="val -5167"/>
              <a:gd name="adj3" fmla="val 16667"/>
            </a:avLst>
          </a:prstGeom>
          <a:solidFill>
            <a:srgbClr val="FFFFFF"/>
          </a:solidFill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分数除以整数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除外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等于分数乘这个整数的倒数。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946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338" y="484188"/>
            <a:ext cx="3865562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tags/tag1.xml><?xml version="1.0" encoding="utf-8"?>
<p:tagLst xmlns:p="http://schemas.openxmlformats.org/presentationml/2006/main">
  <p:tag name="ISLIDE.ADDREMOVEWATERMARK" val="Xk84a7Gerv"/>
</p:tagLst>
</file>

<file path=ppt/tags/tag10.xml><?xml version="1.0" encoding="utf-8"?>
<p:tagLst xmlns:p="http://schemas.openxmlformats.org/presentationml/2006/main">
  <p:tag name="ISLIDE.ADDREMOVEWATERMARK" val="OnsYpyqp64"/>
</p:tagLst>
</file>

<file path=ppt/tags/tag11.xml><?xml version="1.0" encoding="utf-8"?>
<p:tagLst xmlns:p="http://schemas.openxmlformats.org/presentationml/2006/main">
  <p:tag name="ISLIDE.ADDREMOVEWATERMARK" val="Xk84a7Gerv"/>
</p:tagLst>
</file>

<file path=ppt/tags/tag12.xml><?xml version="1.0" encoding="utf-8"?>
<p:tagLst xmlns:p="http://schemas.openxmlformats.org/presentationml/2006/main">
  <p:tag name="ISLIDE.ADDREMOVEWATERMARK" val="OnsYpyqp64"/>
</p:tagLst>
</file>

<file path=ppt/tags/tag13.xml><?xml version="1.0" encoding="utf-8"?>
<p:tagLst xmlns:p="http://schemas.openxmlformats.org/presentationml/2006/main">
  <p:tag name="ISLIDE.ADDREMOVEWATERMARK" val="Xk84a7Gerv"/>
</p:tagLst>
</file>

<file path=ppt/tags/tag14.xml><?xml version="1.0" encoding="utf-8"?>
<p:tagLst xmlns:p="http://schemas.openxmlformats.org/presentationml/2006/main">
  <p:tag name="ISLIDE.ADDREMOVEWATERMARK" val="OnsYpyqp64"/>
</p:tagLst>
</file>

<file path=ppt/tags/tag15.xml><?xml version="1.0" encoding="utf-8"?>
<p:tagLst xmlns:p="http://schemas.openxmlformats.org/presentationml/2006/main">
  <p:tag name="ISLIDE.ADDREMOVEWATERMARK" val="Xk84a7Gerv"/>
</p:tagLst>
</file>

<file path=ppt/tags/tag16.xml><?xml version="1.0" encoding="utf-8"?>
<p:tagLst xmlns:p="http://schemas.openxmlformats.org/presentationml/2006/main">
  <p:tag name="ISLIDE.ADDREMOVEWATERMARK" val="OnsYpyqp64"/>
</p:tagLst>
</file>

<file path=ppt/tags/tag17.xml><?xml version="1.0" encoding="utf-8"?>
<p:tagLst xmlns:p="http://schemas.openxmlformats.org/presentationml/2006/main">
  <p:tag name="ISLIDE.ADDREMOVEWATERMARK" val="Xk84a7Gerv"/>
</p:tagLst>
</file>

<file path=ppt/tags/tag18.xml><?xml version="1.0" encoding="utf-8"?>
<p:tagLst xmlns:p="http://schemas.openxmlformats.org/presentationml/2006/main">
  <p:tag name="ISLIDE.ADDREMOVEWATERMARK" val="OnsYpyqp64"/>
</p:tagLst>
</file>

<file path=ppt/tags/tag19.xml><?xml version="1.0" encoding="utf-8"?>
<p:tagLst xmlns:p="http://schemas.openxmlformats.org/presentationml/2006/main">
  <p:tag name="ISLIDE.ADDREMOVEWATERMARK" val="ndDjqKPMGN"/>
</p:tagLst>
</file>

<file path=ppt/tags/tag2.xml><?xml version="1.0" encoding="utf-8"?>
<p:tagLst xmlns:p="http://schemas.openxmlformats.org/presentationml/2006/main">
  <p:tag name="ISLIDE.ADDREMOVEWATERMARK" val="OnsYpyqp64"/>
</p:tagLst>
</file>

<file path=ppt/tags/tag20.xml><?xml version="1.0" encoding="utf-8"?>
<p:tagLst xmlns:p="http://schemas.openxmlformats.org/presentationml/2006/main">
  <p:tag name="ISLIDE.ADDREMOVEWATERMARK" val="4J2DWMeMGz"/>
</p:tagLst>
</file>

<file path=ppt/tags/tag21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Xk84a7Gerv"/>
</p:tagLst>
</file>

<file path=ppt/tags/tag4.xml><?xml version="1.0" encoding="utf-8"?>
<p:tagLst xmlns:p="http://schemas.openxmlformats.org/presentationml/2006/main">
  <p:tag name="ISLIDE.ADDREMOVEWATERMARK" val="OnsYpyqp64"/>
</p:tagLst>
</file>

<file path=ppt/tags/tag5.xml><?xml version="1.0" encoding="utf-8"?>
<p:tagLst xmlns:p="http://schemas.openxmlformats.org/presentationml/2006/main">
  <p:tag name="ISLIDE.ADDREMOVEWATERMARK" val="Xk84a7Gerv"/>
</p:tagLst>
</file>

<file path=ppt/tags/tag6.xml><?xml version="1.0" encoding="utf-8"?>
<p:tagLst xmlns:p="http://schemas.openxmlformats.org/presentationml/2006/main">
  <p:tag name="ISLIDE.ADDREMOVEWATERMARK" val="OnsYpyqp64"/>
</p:tagLst>
</file>

<file path=ppt/tags/tag7.xml><?xml version="1.0" encoding="utf-8"?>
<p:tagLst xmlns:p="http://schemas.openxmlformats.org/presentationml/2006/main">
  <p:tag name="ISLIDE.ADDREMOVEWATERMARK" val="Xk84a7Gerv"/>
</p:tagLst>
</file>

<file path=ppt/tags/tag8.xml><?xml version="1.0" encoding="utf-8"?>
<p:tagLst xmlns:p="http://schemas.openxmlformats.org/presentationml/2006/main">
  <p:tag name="ISLIDE.ADDREMOVEWATERMARK" val="OnsYpyqp64"/>
</p:tagLst>
</file>

<file path=ppt/tags/tag9.xml><?xml version="1.0" encoding="utf-8"?>
<p:tagLst xmlns:p="http://schemas.openxmlformats.org/presentationml/2006/main">
  <p:tag name="ISLIDE.ADDREMOVEWATERMARK" val="Xk84a7Gerv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891</Words>
  <Application>WPS 演示</Application>
  <PresentationFormat>全屏显示(16:9)</PresentationFormat>
  <Paragraphs>168</Paragraphs>
  <Slides>15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57</vt:i4>
      </vt:variant>
      <vt:variant>
        <vt:lpstr>幻灯片标题</vt:lpstr>
      </vt:variant>
      <vt:variant>
        <vt:i4>15</vt:i4>
      </vt:variant>
    </vt:vector>
  </HeadingPairs>
  <TitlesOfParts>
    <vt:vector size="88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华文楷体</vt:lpstr>
      <vt:lpstr>黑体</vt:lpstr>
      <vt:lpstr>幼圆</vt:lpstr>
      <vt:lpstr>楷体_GB2312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612</cp:revision>
  <dcterms:created xsi:type="dcterms:W3CDTF">2008-03-19T06:41:00Z</dcterms:created>
  <dcterms:modified xsi:type="dcterms:W3CDTF">2023-09-06T12:51:25Z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C2120B10EF65417985087925C0A481F9</vt:lpwstr>
  </property>
</Properties>
</file>