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278" r:id="rId5"/>
    <p:sldId id="323" r:id="rId6"/>
    <p:sldId id="341" r:id="rId7"/>
    <p:sldId id="357" r:id="rId8"/>
    <p:sldId id="374" r:id="rId9"/>
    <p:sldId id="335" r:id="rId10"/>
    <p:sldId id="361" r:id="rId11"/>
    <p:sldId id="324" r:id="rId12"/>
    <p:sldId id="337" r:id="rId13"/>
    <p:sldId id="339" r:id="rId14"/>
    <p:sldId id="343" r:id="rId15"/>
    <p:sldId id="345" r:id="rId16"/>
    <p:sldId id="346" r:id="rId17"/>
    <p:sldId id="347" r:id="rId18"/>
    <p:sldId id="348" r:id="rId19"/>
    <p:sldId id="325" r:id="rId20"/>
    <p:sldId id="355" r:id="rId21"/>
  </p:sldIdLst>
  <p:sldSz cx="9144000" cy="5143500" type="screen16x9"/>
  <p:notesSz cx="6858000" cy="9144000"/>
  <p:custDataLst>
    <p:tags r:id="rId25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00FF"/>
    <a:srgbClr val="CCFF99"/>
    <a:srgbClr val="6600CC"/>
    <a:srgbClr val="009900"/>
    <a:srgbClr val="FF00FF"/>
    <a:srgbClr val="FFCC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/>
    <p:restoredTop sz="95244"/>
  </p:normalViewPr>
  <p:slideViewPr>
    <p:cSldViewPr showGuides="1">
      <p:cViewPr varScale="1">
        <p:scale>
          <a:sx n="149" d="100"/>
          <a:sy n="149" d="100"/>
        </p:scale>
        <p:origin x="600" y="108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2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6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159ACD-B459-466B-A900-EE4AF221FD7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3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4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5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6"/>
          <p:cNvPicPr>
            <a:picLocks noChangeAspect="1"/>
          </p:cNvPicPr>
          <p:nvPr userDrawn="1"/>
        </p:nvPicPr>
        <p:blipFill>
          <a:blip r:embed="rId6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7"/>
          <p:cNvPicPr>
            <a:picLocks noChangeAspect="1"/>
          </p:cNvPicPr>
          <p:nvPr userDrawn="1"/>
        </p:nvPicPr>
        <p:blipFill>
          <a:blip r:embed="rId7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8"/>
          <p:cNvPicPr>
            <a:picLocks noChangeAspect="1"/>
          </p:cNvPicPr>
          <p:nvPr userDrawn="1"/>
        </p:nvPicPr>
        <p:blipFill>
          <a:blip r:embed="rId6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2" name="图片 5"/>
          <p:cNvPicPr>
            <a:picLocks noChangeAspect="1"/>
          </p:cNvPicPr>
          <p:nvPr userDrawn="1"/>
        </p:nvPicPr>
        <p:blipFill>
          <a:blip r:embed="rId4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1"/>
          <p:cNvSpPr txBox="1"/>
          <p:nvPr/>
        </p:nvSpPr>
        <p:spPr>
          <a:xfrm rot="19730992">
            <a:off x="3297238" y="2011363"/>
            <a:ext cx="30241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楷体" panose="02010609060101010101" pitchFamily="49" charset="-122"/>
                <a:ea typeface="+mn-ea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楷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11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35.wmf"/><Relationship Id="rId2" Type="http://schemas.openxmlformats.org/officeDocument/2006/relationships/oleObject" Target="../embeddings/oleObject30.bin"/><Relationship Id="rId17" Type="http://schemas.openxmlformats.org/officeDocument/2006/relationships/notesSlide" Target="../notesSlides/notesSlide10.xml"/><Relationship Id="rId16" Type="http://schemas.openxmlformats.org/officeDocument/2006/relationships/vmlDrawing" Target="../drawings/vmlDrawing9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9.wmf"/><Relationship Id="rId13" Type="http://schemas.openxmlformats.org/officeDocument/2006/relationships/oleObject" Target="../embeddings/oleObject34.bin"/><Relationship Id="rId12" Type="http://schemas.openxmlformats.org/officeDocument/2006/relationships/image" Target="../media/image38.wmf"/><Relationship Id="rId11" Type="http://schemas.openxmlformats.org/officeDocument/2006/relationships/oleObject" Target="../embeddings/oleObject33.bin"/><Relationship Id="rId10" Type="http://schemas.openxmlformats.org/officeDocument/2006/relationships/image" Target="../media/image37.wmf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1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notesSlide" Target="../notesSlides/notesSlide11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3.wmf"/><Relationship Id="rId11" Type="http://schemas.openxmlformats.org/officeDocument/2006/relationships/oleObject" Target="../embeddings/oleObject38.bin"/><Relationship Id="rId10" Type="http://schemas.openxmlformats.org/officeDocument/2006/relationships/image" Target="../media/image42.wmf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3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44.wmf"/><Relationship Id="rId10" Type="http://schemas.openxmlformats.org/officeDocument/2006/relationships/vmlDrawing" Target="../drawings/vmlDrawing11.vml"/><Relationship Id="rId1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4.bin"/><Relationship Id="rId3" Type="http://schemas.openxmlformats.org/officeDocument/2006/relationships/image" Target="../media/image48.wmf"/><Relationship Id="rId2" Type="http://schemas.openxmlformats.org/officeDocument/2006/relationships/oleObject" Target="../embeddings/oleObject43.bin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50.wmf"/><Relationship Id="rId2" Type="http://schemas.openxmlformats.org/officeDocument/2006/relationships/oleObject" Target="../embeddings/oleObject45.bin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8.bin"/><Relationship Id="rId3" Type="http://schemas.openxmlformats.org/officeDocument/2006/relationships/image" Target="../media/image51.wmf"/><Relationship Id="rId2" Type="http://schemas.openxmlformats.org/officeDocument/2006/relationships/oleObject" Target="../embeddings/oleObject47.bin"/><Relationship Id="rId1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4.wmf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0.bin"/><Relationship Id="rId3" Type="http://schemas.openxmlformats.org/officeDocument/2006/relationships/image" Target="../media/image53.wmf"/><Relationship Id="rId2" Type="http://schemas.openxmlformats.org/officeDocument/2006/relationships/oleObject" Target="../embeddings/oleObject49.bin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5.png"/><Relationship Id="rId4" Type="http://schemas.openxmlformats.org/officeDocument/2006/relationships/image" Target="../media/image11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1" Type="http://schemas.openxmlformats.org/officeDocument/2006/relationships/notesSlide" Target="../notesSlides/notesSlide2.xml"/><Relationship Id="rId10" Type="http://schemas.openxmlformats.org/officeDocument/2006/relationships/vmlDrawing" Target="../drawings/vmlDrawing1.v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6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2" Type="http://schemas.openxmlformats.org/officeDocument/2006/relationships/notesSlide" Target="../notesSlides/notesSlide3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4" Type="http://schemas.openxmlformats.org/officeDocument/2006/relationships/notesSlide" Target="../notesSlides/notesSlide4.xml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0" Type="http://schemas.openxmlformats.org/officeDocument/2006/relationships/image" Target="../media/image19.wmf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2" Type="http://schemas.openxmlformats.org/officeDocument/2006/relationships/notesSlide" Target="../notesSlides/notesSlide5.xml"/><Relationship Id="rId21" Type="http://schemas.openxmlformats.org/officeDocument/2006/relationships/vmlDrawing" Target="../drawings/vmlDrawing4.v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9" Type="http://schemas.openxmlformats.org/officeDocument/2006/relationships/image" Target="../media/image15.png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14.bin"/><Relationship Id="rId16" Type="http://schemas.openxmlformats.org/officeDocument/2006/relationships/oleObject" Target="../embeddings/oleObject13.bin"/><Relationship Id="rId15" Type="http://schemas.openxmlformats.org/officeDocument/2006/relationships/image" Target="../media/image24.wmf"/><Relationship Id="rId14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12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16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png"/><Relationship Id="rId4" Type="http://schemas.openxmlformats.org/officeDocument/2006/relationships/image" Target="../media/image11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9" Type="http://schemas.openxmlformats.org/officeDocument/2006/relationships/notesSlide" Target="../notesSlides/notesSlide6.xml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5" Type="http://schemas.openxmlformats.org/officeDocument/2006/relationships/image" Target="../media/image16.wmf"/><Relationship Id="rId14" Type="http://schemas.openxmlformats.org/officeDocument/2006/relationships/oleObject" Target="../embeddings/oleObject19.bin"/><Relationship Id="rId13" Type="http://schemas.openxmlformats.org/officeDocument/2006/relationships/image" Target="../media/image24.wmf"/><Relationship Id="rId12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17.bin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1.png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20.bin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11" Type="http://schemas.openxmlformats.org/officeDocument/2006/relationships/image" Target="../media/image16.wmf"/><Relationship Id="rId10" Type="http://schemas.openxmlformats.org/officeDocument/2006/relationships/oleObject" Target="../embeddings/oleObject22.bin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7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31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9" Type="http://schemas.openxmlformats.org/officeDocument/2006/relationships/notesSlide" Target="../notesSlides/notesSlide9.xml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image" Target="../media/image34.wmf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33.wmf"/><Relationship Id="rId10" Type="http://schemas.openxmlformats.org/officeDocument/2006/relationships/oleObject" Target="../embeddings/oleObject28.bin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组合 5"/>
          <p:cNvGrpSpPr/>
          <p:nvPr/>
        </p:nvGrpSpPr>
        <p:grpSpPr>
          <a:xfrm>
            <a:off x="1541463" y="1797050"/>
            <a:ext cx="6178550" cy="903288"/>
            <a:chOff x="4731742" y="2451150"/>
            <a:chExt cx="8239001" cy="1204290"/>
          </a:xfrm>
        </p:grpSpPr>
        <p:sp>
          <p:nvSpPr>
            <p:cNvPr id="6151" name="文本框 197"/>
            <p:cNvSpPr txBox="1"/>
            <p:nvPr/>
          </p:nvSpPr>
          <p:spPr>
            <a:xfrm>
              <a:off x="4731742" y="2451150"/>
              <a:ext cx="8239001" cy="8614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解决问题（</a:t>
              </a:r>
              <a:r>
                <a:rPr lang="en-US" altLang="zh-CN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文本框 8"/>
          <p:cNvSpPr txBox="1"/>
          <p:nvPr/>
        </p:nvSpPr>
        <p:spPr>
          <a:xfrm>
            <a:off x="1503363" y="838200"/>
            <a:ext cx="485775" cy="7000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100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zh-CN" altLang="en-US" sz="41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六年级上册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90725" y="1727200"/>
            <a:ext cx="43402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解：设爸爸每月的工资为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x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元。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03425" y="4284663"/>
            <a:ext cx="45847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答：爸爸每月的工资为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3125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元。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4580" name="组合 5"/>
          <p:cNvGrpSpPr/>
          <p:nvPr/>
        </p:nvGrpSpPr>
        <p:grpSpPr>
          <a:xfrm>
            <a:off x="1116013" y="614363"/>
            <a:ext cx="6911975" cy="1014412"/>
            <a:chOff x="1115616" y="614766"/>
            <a:chExt cx="6912768" cy="1014337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1115616" y="627552"/>
              <a:ext cx="6912768" cy="100155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2.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妈妈每月的工资是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2500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元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，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比爸爸的工资少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   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   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   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爸爸每月的工资是多少元？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589" name="对象 4"/>
            <p:cNvGraphicFramePr>
              <a:graphicFrameLocks noChangeAspect="1"/>
            </p:cNvGraphicFramePr>
            <p:nvPr/>
          </p:nvGraphicFramePr>
          <p:xfrm>
            <a:off x="7249391" y="614766"/>
            <a:ext cx="223235" cy="648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" r:id="rId2" imgW="139700" imgH="406400" progId="Equation.DSMT4">
                    <p:embed/>
                  </p:oleObj>
                </mc:Choice>
                <mc:Fallback>
                  <p:oleObj name="" r:id="rId2" imgW="139700" imgH="4064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249391" y="614766"/>
                          <a:ext cx="223235" cy="648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1" name="文本框 7"/>
          <p:cNvSpPr txBox="1"/>
          <p:nvPr>
            <p:custDataLst>
              <p:tags r:id="rId4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82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3341688" y="2065338"/>
            <a:ext cx="2073275" cy="2135187"/>
            <a:chOff x="3342703" y="2066270"/>
            <a:chExt cx="2072260" cy="2134068"/>
          </a:xfrm>
        </p:grpSpPr>
        <p:graphicFrame>
          <p:nvGraphicFramePr>
            <p:cNvPr id="24584" name="对象 6"/>
            <p:cNvGraphicFramePr>
              <a:graphicFrameLocks noChangeAspect="1"/>
            </p:cNvGraphicFramePr>
            <p:nvPr/>
          </p:nvGraphicFramePr>
          <p:xfrm>
            <a:off x="3342703" y="2066270"/>
            <a:ext cx="1688513" cy="720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" r:id="rId7" imgW="951865" imgH="405765" progId="Equation.DSMT4">
                    <p:embed/>
                  </p:oleObj>
                </mc:Choice>
                <mc:Fallback>
                  <p:oleObj name="" r:id="rId7" imgW="951865" imgH="405765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42703" y="2066270"/>
                          <a:ext cx="1688513" cy="7204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对象 9"/>
            <p:cNvGraphicFramePr>
              <a:graphicFrameLocks noChangeAspect="1"/>
            </p:cNvGraphicFramePr>
            <p:nvPr/>
          </p:nvGraphicFramePr>
          <p:xfrm>
            <a:off x="3758500" y="2709673"/>
            <a:ext cx="1282414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" r:id="rId9" imgW="723265" imgH="405765" progId="Equation.DSMT4">
                    <p:embed/>
                  </p:oleObj>
                </mc:Choice>
                <mc:Fallback>
                  <p:oleObj name="" r:id="rId9" imgW="723265" imgH="405765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58500" y="2709673"/>
                          <a:ext cx="1282414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6" name="对象 10"/>
            <p:cNvGraphicFramePr>
              <a:graphicFrameLocks noChangeAspect="1"/>
            </p:cNvGraphicFramePr>
            <p:nvPr/>
          </p:nvGraphicFramePr>
          <p:xfrm>
            <a:off x="3952875" y="3230563"/>
            <a:ext cx="1462088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name="" r:id="rId11" imgW="824865" imgH="405765" progId="Equation.DSMT4">
                    <p:embed/>
                  </p:oleObj>
                </mc:Choice>
                <mc:Fallback>
                  <p:oleObj name="" r:id="rId11" imgW="824865" imgH="405765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952875" y="3230563"/>
                          <a:ext cx="1462088" cy="7207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7" name="对象 11"/>
            <p:cNvGraphicFramePr>
              <a:graphicFrameLocks noChangeAspect="1"/>
            </p:cNvGraphicFramePr>
            <p:nvPr/>
          </p:nvGraphicFramePr>
          <p:xfrm>
            <a:off x="3961525" y="3886178"/>
            <a:ext cx="1080558" cy="314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9" name="" r:id="rId13" imgW="608330" imgH="177800" progId="Equation.DSMT4">
                    <p:embed/>
                  </p:oleObj>
                </mc:Choice>
                <mc:Fallback>
                  <p:oleObj name="" r:id="rId13" imgW="608330" imgH="1778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961525" y="3886178"/>
                          <a:ext cx="1080558" cy="3141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7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文本框 5"/>
          <p:cNvSpPr txBox="1"/>
          <p:nvPr/>
        </p:nvSpPr>
        <p:spPr>
          <a:xfrm>
            <a:off x="765175" y="700088"/>
            <a:ext cx="7910513" cy="113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小东读一本课外读物，已经读了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35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页，还剩下   没有读。这本课外读物一共有多少页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?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sym typeface="楷体" panose="02010609060101010101" pitchFamily="49" charset="-122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2160588" y="1871663"/>
            <a:ext cx="41116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解：设这本课外读物一共有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x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页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0" name="文本框 1"/>
          <p:cNvSpPr txBox="1"/>
          <p:nvPr/>
        </p:nvSpPr>
        <p:spPr>
          <a:xfrm>
            <a:off x="4600575" y="1460500"/>
            <a:ext cx="32861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P38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“练习八”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33688" y="2249488"/>
            <a:ext cx="1538287" cy="720725"/>
            <a:chOff x="1800482" y="1851472"/>
            <a:chExt cx="1538031" cy="720725"/>
          </a:xfrm>
        </p:grpSpPr>
        <p:sp>
          <p:nvSpPr>
            <p:cNvPr id="26640" name="文本框 12"/>
            <p:cNvSpPr txBox="1"/>
            <p:nvPr/>
          </p:nvSpPr>
          <p:spPr>
            <a:xfrm>
              <a:off x="2524443" y="1972380"/>
              <a:ext cx="814070" cy="4605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x=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35</a:t>
              </a:r>
              <a:endPara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  <p:graphicFrame>
          <p:nvGraphicFramePr>
            <p:cNvPr id="26641" name="对象 6"/>
            <p:cNvGraphicFramePr>
              <a:graphicFrameLocks noChangeAspect="1"/>
            </p:cNvGraphicFramePr>
            <p:nvPr/>
          </p:nvGraphicFramePr>
          <p:xfrm>
            <a:off x="1800482" y="1851472"/>
            <a:ext cx="8128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" r:id="rId5" imgW="456565" imgH="405765" progId="Equation.DSMT4">
                    <p:embed/>
                  </p:oleObj>
                </mc:Choice>
                <mc:Fallback>
                  <p:oleObj name="" r:id="rId5" imgW="456565" imgH="405765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00482" y="1851472"/>
                          <a:ext cx="812800" cy="7207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/>
          <p:cNvGrpSpPr/>
          <p:nvPr/>
        </p:nvGrpSpPr>
        <p:grpSpPr>
          <a:xfrm>
            <a:off x="3535363" y="2730500"/>
            <a:ext cx="1260475" cy="1558925"/>
            <a:chOff x="2501900" y="2332210"/>
            <a:chExt cx="1259811" cy="1559389"/>
          </a:xfrm>
        </p:grpSpPr>
        <p:sp>
          <p:nvSpPr>
            <p:cNvPr id="26635" name="文本框 13"/>
            <p:cNvSpPr txBox="1"/>
            <p:nvPr/>
          </p:nvSpPr>
          <p:spPr>
            <a:xfrm>
              <a:off x="2524756" y="2432714"/>
              <a:ext cx="1119963" cy="4604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x=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35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÷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  <p:sp>
          <p:nvSpPr>
            <p:cNvPr id="26636" name="文本框 30"/>
            <p:cNvSpPr txBox="1"/>
            <p:nvPr/>
          </p:nvSpPr>
          <p:spPr>
            <a:xfrm>
              <a:off x="2508249" y="2990355"/>
              <a:ext cx="1119963" cy="4604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x=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35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×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  <p:sp>
          <p:nvSpPr>
            <p:cNvPr id="26637" name="文本框 43"/>
            <p:cNvSpPr txBox="1"/>
            <p:nvPr/>
          </p:nvSpPr>
          <p:spPr>
            <a:xfrm>
              <a:off x="2501900" y="3431132"/>
              <a:ext cx="813941" cy="4604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x=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49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  <p:graphicFrame>
          <p:nvGraphicFramePr>
            <p:cNvPr id="26638" name="对象 3"/>
            <p:cNvGraphicFramePr>
              <a:graphicFrameLocks noChangeAspect="1"/>
            </p:cNvGraphicFramePr>
            <p:nvPr/>
          </p:nvGraphicFramePr>
          <p:xfrm>
            <a:off x="3516270" y="2332210"/>
            <a:ext cx="245441" cy="654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" r:id="rId7" imgW="152400" imgH="405765" progId="Equation.DSMT4">
                    <p:embed/>
                  </p:oleObj>
                </mc:Choice>
                <mc:Fallback>
                  <p:oleObj name="" r:id="rId7" imgW="152400" imgH="405765" progId="Equation.DSMT4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16270" y="2332210"/>
                          <a:ext cx="245441" cy="6545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9" name="对象 34"/>
            <p:cNvGraphicFramePr>
              <a:graphicFrameLocks noChangeAspect="1"/>
            </p:cNvGraphicFramePr>
            <p:nvPr/>
          </p:nvGraphicFramePr>
          <p:xfrm>
            <a:off x="3516270" y="2897134"/>
            <a:ext cx="245441" cy="654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" r:id="rId9" imgW="152400" imgH="405765" progId="Equation.DSMT4">
                    <p:embed/>
                  </p:oleObj>
                </mc:Choice>
                <mc:Fallback>
                  <p:oleObj name="" r:id="rId9" imgW="152400" imgH="405765" progId="Equation.DSMT4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516270" y="2897134"/>
                          <a:ext cx="245441" cy="6545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文本框 37"/>
          <p:cNvSpPr txBox="1"/>
          <p:nvPr/>
        </p:nvSpPr>
        <p:spPr>
          <a:xfrm>
            <a:off x="2124075" y="4371975"/>
            <a:ext cx="3756025" cy="398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答：这本课外读物一共有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49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页。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楷体" panose="02010609060101010101" pitchFamily="49" charset="-122"/>
            </a:endParaRPr>
          </a:p>
        </p:txBody>
      </p:sp>
      <p:graphicFrame>
        <p:nvGraphicFramePr>
          <p:cNvPr id="26634" name="对象 8"/>
          <p:cNvGraphicFramePr>
            <a:graphicFrameLocks noChangeAspect="1"/>
          </p:cNvGraphicFramePr>
          <p:nvPr/>
        </p:nvGraphicFramePr>
        <p:xfrm>
          <a:off x="7210425" y="717550"/>
          <a:ext cx="2444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" r:id="rId11" imgW="152400" imgH="405765" progId="Equation.DSMT4">
                  <p:embed/>
                </p:oleObj>
              </mc:Choice>
              <mc:Fallback>
                <p:oleObj name="" r:id="rId11" imgW="152400" imgH="405765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10425" y="717550"/>
                        <a:ext cx="244475" cy="649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38" grpId="0"/>
      <p:bldP spid="3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719138" y="703263"/>
            <a:ext cx="7705725" cy="1130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4.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运送一批大米，运了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车才运走    。平均每车运走这批大米的几分之几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剩下的大米还要几车才能运完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65213" y="2005013"/>
          <a:ext cx="19732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" r:id="rId1" imgW="1078865" imgH="393700" progId="Equation.DSMT4">
                  <p:embed/>
                </p:oleObj>
              </mc:Choice>
              <mc:Fallback>
                <p:oleObj name="" r:id="rId1" imgW="1078865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5213" y="2005013"/>
                        <a:ext cx="1973262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00113" y="2787650"/>
          <a:ext cx="1624012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" r:id="rId3" imgW="888365" imgH="1040765" progId="Equation.DSMT4">
                  <p:embed/>
                </p:oleObj>
              </mc:Choice>
              <mc:Fallback>
                <p:oleObj name="" r:id="rId3" imgW="888365" imgH="1040765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787650"/>
                        <a:ext cx="1624012" cy="1906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2916238" y="3727450"/>
            <a:ext cx="4821237" cy="966788"/>
            <a:chOff x="2915816" y="3726977"/>
            <a:chExt cx="4821467" cy="967384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2915816" y="3863586"/>
              <a:ext cx="4821467" cy="830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答：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平均每车运走这批大米的     ，剩下的大米还要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10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车才能运完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681" name="对象 9"/>
            <p:cNvGraphicFramePr>
              <a:graphicFrameLocks noChangeAspect="1"/>
            </p:cNvGraphicFramePr>
            <p:nvPr/>
          </p:nvGraphicFramePr>
          <p:xfrm>
            <a:off x="7020272" y="3726977"/>
            <a:ext cx="355355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" r:id="rId5" imgW="215900" imgH="393065" progId="Equation.DSMT4">
                    <p:embed/>
                  </p:oleObj>
                </mc:Choice>
                <mc:Fallback>
                  <p:oleObj name="" r:id="rId5" imgW="215900" imgH="393065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20272" y="3726977"/>
                          <a:ext cx="355355" cy="64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78" name="文本框 1"/>
          <p:cNvSpPr txBox="1"/>
          <p:nvPr/>
        </p:nvSpPr>
        <p:spPr>
          <a:xfrm>
            <a:off x="5554663" y="1820863"/>
            <a:ext cx="32861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P38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“练习八”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9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8679" name="对象 8"/>
          <p:cNvGraphicFramePr>
            <a:graphicFrameLocks noChangeAspect="1"/>
          </p:cNvGraphicFramePr>
          <p:nvPr/>
        </p:nvGraphicFramePr>
        <p:xfrm>
          <a:off x="5203825" y="733425"/>
          <a:ext cx="2444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" r:id="rId7" imgW="152400" imgH="405765" progId="Equation.DSMT4">
                  <p:embed/>
                </p:oleObj>
              </mc:Choice>
              <mc:Fallback>
                <p:oleObj name="" r:id="rId7" imgW="152400" imgH="405765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3825" y="733425"/>
                        <a:ext cx="244475" cy="649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1863" y="1131888"/>
            <a:ext cx="208915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042988" y="563563"/>
            <a:ext cx="5473700" cy="1481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5.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有一组互相咬合的齿轮。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(1)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大齿轮有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140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个齿，小齿轮的齿数是大齿轮的      。小齿轮有多少个齿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298575" y="2151063"/>
          <a:ext cx="18335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" r:id="rId2" imgW="1002665" imgH="393700" progId="Equation.DSMT4">
                  <p:embed/>
                </p:oleObj>
              </mc:Choice>
              <mc:Fallback>
                <p:oleObj name="" r:id="rId2" imgW="1002665" imgH="3937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8575" y="2151063"/>
                        <a:ext cx="18335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98575" y="3190875"/>
            <a:ext cx="482123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小齿轮有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28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个齿。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9702" name="对象 4"/>
          <p:cNvGraphicFramePr>
            <a:graphicFrameLocks noChangeAspect="1"/>
          </p:cNvGraphicFramePr>
          <p:nvPr/>
        </p:nvGraphicFramePr>
        <p:xfrm>
          <a:off x="2457450" y="1474788"/>
          <a:ext cx="246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" r:id="rId4" imgW="139700" imgH="405765" progId="Equation.DSMT4">
                  <p:embed/>
                </p:oleObj>
              </mc:Choice>
              <mc:Fallback>
                <p:oleObj name="" r:id="rId4" imgW="139700" imgH="405765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7450" y="1474788"/>
                        <a:ext cx="2460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文本框 1"/>
          <p:cNvSpPr txBox="1"/>
          <p:nvPr/>
        </p:nvSpPr>
        <p:spPr>
          <a:xfrm>
            <a:off x="4437063" y="663575"/>
            <a:ext cx="3402012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P38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“练习八”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1863" y="1131888"/>
            <a:ext cx="208915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042988" y="563563"/>
            <a:ext cx="5473700" cy="1481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5.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有一组互相咬合的齿轮。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(2)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小齿轮有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28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个齿，是大齿轮的     。大齿轮有多少个齿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320800" y="2184400"/>
          <a:ext cx="26685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" r:id="rId2" imgW="1459865" imgH="393700" progId="Equation.DSMT4">
                  <p:embed/>
                </p:oleObj>
              </mc:Choice>
              <mc:Fallback>
                <p:oleObj name="" r:id="rId2" imgW="1459865" imgH="3937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0800" y="2184400"/>
                        <a:ext cx="2668588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98575" y="3036888"/>
            <a:ext cx="363378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齿轮有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140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个齿。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0726" name="对象 4"/>
          <p:cNvGraphicFramePr>
            <a:graphicFrameLocks noChangeAspect="1"/>
          </p:cNvGraphicFramePr>
          <p:nvPr/>
        </p:nvGraphicFramePr>
        <p:xfrm>
          <a:off x="5580063" y="942975"/>
          <a:ext cx="2460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" r:id="rId4" imgW="139700" imgH="405765" progId="Equation.DSMT4">
                  <p:embed/>
                </p:oleObj>
              </mc:Choice>
              <mc:Fallback>
                <p:oleObj name="" r:id="rId4" imgW="139700" imgH="405765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0063" y="942975"/>
                        <a:ext cx="24606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文本框 1"/>
          <p:cNvSpPr txBox="1"/>
          <p:nvPr/>
        </p:nvSpPr>
        <p:spPr>
          <a:xfrm>
            <a:off x="4437063" y="663575"/>
            <a:ext cx="3402012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P38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“练习八”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1863" y="1131888"/>
            <a:ext cx="208915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042988" y="563563"/>
            <a:ext cx="5473700" cy="1960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5.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有一组互相咬合的齿轮。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(3)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小齿轮每分钟转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400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周，大齿轮每分钟转的周数比小齿轮少   。大齿轮每分钟转多少周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119188" y="2547938"/>
          <a:ext cx="33639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" r:id="rId2" imgW="1840865" imgH="393700" progId="Equation.DSMT4">
                  <p:embed/>
                </p:oleObj>
              </mc:Choice>
              <mc:Fallback>
                <p:oleObj name="" r:id="rId2" imgW="1840865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9188" y="2547938"/>
                        <a:ext cx="336391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11250" y="3508375"/>
            <a:ext cx="363378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大齿轮每分钟转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80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周。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1750" name="对象 4"/>
          <p:cNvGraphicFramePr>
            <a:graphicFrameLocks noChangeAspect="1"/>
          </p:cNvGraphicFramePr>
          <p:nvPr/>
        </p:nvGraphicFramePr>
        <p:xfrm>
          <a:off x="4181475" y="1419225"/>
          <a:ext cx="246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" r:id="rId4" imgW="139700" imgH="405765" progId="Equation.DSMT4">
                  <p:embed/>
                </p:oleObj>
              </mc:Choice>
              <mc:Fallback>
                <p:oleObj name="" r:id="rId4" imgW="139700" imgH="405765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475" y="1419225"/>
                        <a:ext cx="2460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文本框 1"/>
          <p:cNvSpPr txBox="1"/>
          <p:nvPr/>
        </p:nvSpPr>
        <p:spPr>
          <a:xfrm>
            <a:off x="4437063" y="663575"/>
            <a:ext cx="3402012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P38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“练习八”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825" y="915988"/>
            <a:ext cx="208915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042988" y="563563"/>
            <a:ext cx="5473700" cy="1960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5.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有一组互相咬合的齿轮。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(4)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大齿轮每分钟转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80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周，比小齿轮每分钟转的周数少     。小齿轮每分钟转多少周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212850" y="3252788"/>
          <a:ext cx="4083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" r:id="rId2" imgW="2233930" imgH="393700" progId="Equation.DSMT4">
                  <p:embed/>
                </p:oleObj>
              </mc:Choice>
              <mc:Fallback>
                <p:oleObj name="" r:id="rId2" imgW="2233930" imgH="3937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2850" y="3252788"/>
                        <a:ext cx="40830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12850" y="4225925"/>
            <a:ext cx="408305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答：小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齿轮每分钟转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400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周。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2774" name="对象 4"/>
          <p:cNvGraphicFramePr>
            <a:graphicFrameLocks noChangeAspect="1"/>
          </p:cNvGraphicFramePr>
          <p:nvPr/>
        </p:nvGraphicFramePr>
        <p:xfrm>
          <a:off x="3008313" y="1435100"/>
          <a:ext cx="2460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" r:id="rId4" imgW="139700" imgH="405765" progId="Equation.DSMT4">
                  <p:embed/>
                </p:oleObj>
              </mc:Choice>
              <mc:Fallback>
                <p:oleObj name="" r:id="rId4" imgW="139700" imgH="405765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8313" y="1435100"/>
                        <a:ext cx="24606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687388" y="2524125"/>
            <a:ext cx="6184900" cy="719138"/>
            <a:chOff x="974" y="3924"/>
            <a:chExt cx="9741" cy="1135"/>
          </a:xfrm>
        </p:grpSpPr>
        <p:sp>
          <p:nvSpPr>
            <p:cNvPr id="32777" name="文本框 1"/>
            <p:cNvSpPr txBox="1"/>
            <p:nvPr/>
          </p:nvSpPr>
          <p:spPr>
            <a:xfrm>
              <a:off x="974" y="4202"/>
              <a:ext cx="9741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小齿轮每分钟转的周数×（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1</a:t>
              </a: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-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     </a:t>
              </a:r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）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=</a:t>
              </a:r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大齿轮每分钟转的周数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  <p:graphicFrame>
          <p:nvGraphicFramePr>
            <p:cNvPr id="32778" name="对象 4"/>
            <p:cNvGraphicFramePr>
              <a:graphicFrameLocks noChangeAspect="1"/>
            </p:cNvGraphicFramePr>
            <p:nvPr/>
          </p:nvGraphicFramePr>
          <p:xfrm>
            <a:off x="5838" y="3924"/>
            <a:ext cx="387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name="" r:id="rId6" imgW="139700" imgH="405765" progId="Equation.DSMT4">
                    <p:embed/>
                  </p:oleObj>
                </mc:Choice>
                <mc:Fallback>
                  <p:oleObj name="" r:id="rId6" imgW="139700" imgH="405765" progId="Equation.DSMT4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38" y="3924"/>
                          <a:ext cx="387" cy="11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776" name="文本框 1"/>
          <p:cNvSpPr txBox="1"/>
          <p:nvPr/>
        </p:nvSpPr>
        <p:spPr>
          <a:xfrm>
            <a:off x="4437063" y="663575"/>
            <a:ext cx="33655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P40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“练习八”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15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795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67400" y="887413"/>
            <a:ext cx="2679700" cy="2287587"/>
            <a:chOff x="6084168" y="1688486"/>
            <a:chExt cx="2679590" cy="2288231"/>
          </a:xfrm>
        </p:grpSpPr>
        <p:pic>
          <p:nvPicPr>
            <p:cNvPr id="33804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072366" y="2570950"/>
              <a:ext cx="691392" cy="14057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5" name="AutoShape 6"/>
            <p:cNvSpPr/>
            <p:nvPr/>
          </p:nvSpPr>
          <p:spPr>
            <a:xfrm>
              <a:off x="6084168" y="1688486"/>
              <a:ext cx="2247777" cy="862013"/>
            </a:xfrm>
            <a:prstGeom prst="wedgeRoundRectCallout">
              <a:avLst>
                <a:gd name="adj1" fmla="val 35144"/>
                <a:gd name="adj2" fmla="val 74824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lnSpc>
                  <a:spcPct val="120000"/>
                </a:lnSpc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说一说，我们是怎样解决问题的？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11863" y="3024188"/>
            <a:ext cx="2668587" cy="1211262"/>
            <a:chOff x="7914" y="3782"/>
            <a:chExt cx="4202" cy="1906"/>
          </a:xfrm>
        </p:grpSpPr>
        <p:sp>
          <p:nvSpPr>
            <p:cNvPr id="33800" name="文本框 9"/>
            <p:cNvSpPr txBox="1"/>
            <p:nvPr/>
          </p:nvSpPr>
          <p:spPr>
            <a:xfrm>
              <a:off x="7914" y="3782"/>
              <a:ext cx="3063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1.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找出单位</a:t>
              </a: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“1”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。</a:t>
              </a:r>
              <a:endPara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801" name="文本框 10"/>
            <p:cNvSpPr txBox="1"/>
            <p:nvPr/>
          </p:nvSpPr>
          <p:spPr>
            <a:xfrm>
              <a:off x="7914" y="4220"/>
              <a:ext cx="4202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2.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写出题中的数量关系式。</a:t>
              </a:r>
              <a:endPara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802" name="文本框 22"/>
            <p:cNvSpPr txBox="1"/>
            <p:nvPr/>
          </p:nvSpPr>
          <p:spPr>
            <a:xfrm>
              <a:off x="7914" y="4710"/>
              <a:ext cx="3876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3.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列式或者列方程解答。</a:t>
              </a:r>
              <a:endPara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803" name="文本框 23"/>
            <p:cNvSpPr txBox="1"/>
            <p:nvPr/>
          </p:nvSpPr>
          <p:spPr>
            <a:xfrm>
              <a:off x="7914" y="5155"/>
              <a:ext cx="3966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4.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检验并写出答案。</a:t>
              </a:r>
              <a:endPara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33799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" y="992188"/>
            <a:ext cx="6350000" cy="315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/>
          <p:nvPr/>
        </p:nvSpPr>
        <p:spPr>
          <a:xfrm>
            <a:off x="755650" y="268288"/>
            <a:ext cx="38893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3" name="Rectangle 2"/>
          <p:cNvSpPr/>
          <p:nvPr/>
        </p:nvSpPr>
        <p:spPr>
          <a:xfrm>
            <a:off x="2266950" y="2211388"/>
            <a:ext cx="496887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latinLnBrk="1"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844" name="文本框 3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84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/>
          <p:nvPr/>
        </p:nvGrpSpPr>
        <p:grpSpPr>
          <a:xfrm>
            <a:off x="757238" y="874713"/>
            <a:ext cx="7237412" cy="1001712"/>
            <a:chOff x="912440" y="919514"/>
            <a:chExt cx="7237412" cy="999356"/>
          </a:xfrm>
        </p:grpSpPr>
        <p:sp>
          <p:nvSpPr>
            <p:cNvPr id="3080" name="Text Box 5"/>
            <p:cNvSpPr txBox="1">
              <a:spLocks noChangeArrowheads="1"/>
            </p:cNvSpPr>
            <p:nvPr/>
          </p:nvSpPr>
          <p:spPr bwMode="auto">
            <a:xfrm>
              <a:off x="912440" y="919514"/>
              <a:ext cx="7237412" cy="99935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        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一只大熊猫的寿命约为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20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年，相当于大猩猩的   。大猩猩的寿命约是多少年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?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22" name="Object 3"/>
            <p:cNvGraphicFramePr>
              <a:graphicFrameLocks noChangeAspect="1"/>
            </p:cNvGraphicFramePr>
            <p:nvPr/>
          </p:nvGraphicFramePr>
          <p:xfrm>
            <a:off x="7823546" y="919514"/>
            <a:ext cx="252412" cy="647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2" imgW="152400" imgH="393065" progId="Equation.DSMT4">
                    <p:embed/>
                  </p:oleObj>
                </mc:Choice>
                <mc:Fallback>
                  <p:oleObj name="" r:id="rId2" imgW="152400" imgH="393065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823546" y="919514"/>
                          <a:ext cx="252412" cy="6474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002088" y="3409950"/>
          <a:ext cx="2549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4" imgW="1434465" imgH="393700" progId="Equation.DSMT4">
                  <p:embed/>
                </p:oleObj>
              </mc:Choice>
              <mc:Fallback>
                <p:oleObj name="" r:id="rId4" imgW="1434465" imgH="3937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088" y="3409950"/>
                        <a:ext cx="2549525" cy="619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14500" y="4492625"/>
            <a:ext cx="3538538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答：大猩猩的寿命约是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50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年。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197" name="文本框 7"/>
          <p:cNvSpPr txBox="1"/>
          <p:nvPr>
            <p:custDataLst>
              <p:tags r:id="rId6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8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一、新课导入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1616075" y="2478088"/>
            <a:ext cx="4111625" cy="401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解：设大猩猩的寿命约是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x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年。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854200" y="2817813"/>
            <a:ext cx="2114550" cy="1674812"/>
            <a:chOff x="2920" y="4437"/>
            <a:chExt cx="3331" cy="2639"/>
          </a:xfrm>
        </p:grpSpPr>
        <p:sp>
          <p:nvSpPr>
            <p:cNvPr id="8210" name="文本框 13"/>
            <p:cNvSpPr txBox="1"/>
            <p:nvPr/>
          </p:nvSpPr>
          <p:spPr>
            <a:xfrm>
              <a:off x="3297" y="4633"/>
              <a:ext cx="128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x=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20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  <p:sp>
          <p:nvSpPr>
            <p:cNvPr id="8211" name="文本框 14"/>
            <p:cNvSpPr txBox="1"/>
            <p:nvPr/>
          </p:nvSpPr>
          <p:spPr>
            <a:xfrm>
              <a:off x="3297" y="5514"/>
              <a:ext cx="176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x=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20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÷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  <p:grpSp>
          <p:nvGrpSpPr>
            <p:cNvPr id="8212" name="Group 37"/>
            <p:cNvGrpSpPr/>
            <p:nvPr/>
          </p:nvGrpSpPr>
          <p:grpSpPr>
            <a:xfrm>
              <a:off x="2920" y="4437"/>
              <a:ext cx="922" cy="1089"/>
              <a:chOff x="3948" y="1302"/>
              <a:chExt cx="318" cy="497"/>
            </a:xfrm>
          </p:grpSpPr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3948" y="1513"/>
                <a:ext cx="318" cy="2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24" name="Text Box 39"/>
              <p:cNvSpPr txBox="1">
                <a:spLocks noChangeArrowheads="1"/>
              </p:cNvSpPr>
              <p:nvPr/>
            </p:nvSpPr>
            <p:spPr bwMode="auto">
              <a:xfrm>
                <a:off x="3948" y="1302"/>
                <a:ext cx="264" cy="2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26" name="Line 40"/>
              <p:cNvSpPr>
                <a:spLocks noChangeShapeType="1"/>
              </p:cNvSpPr>
              <p:nvPr/>
            </p:nvSpPr>
            <p:spPr bwMode="auto">
              <a:xfrm flipV="1">
                <a:off x="3966" y="1565"/>
                <a:ext cx="13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8213" name="文本框 43"/>
            <p:cNvSpPr txBox="1"/>
            <p:nvPr/>
          </p:nvSpPr>
          <p:spPr>
            <a:xfrm>
              <a:off x="3297" y="6351"/>
              <a:ext cx="128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x=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楷体" panose="02010609060101010101" pitchFamily="49" charset="-122"/>
                </a:rPr>
                <a:t>50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  <p:grpSp>
          <p:nvGrpSpPr>
            <p:cNvPr id="8214" name="Group 37"/>
            <p:cNvGrpSpPr/>
            <p:nvPr/>
          </p:nvGrpSpPr>
          <p:grpSpPr>
            <a:xfrm>
              <a:off x="4958" y="5348"/>
              <a:ext cx="1293" cy="1091"/>
              <a:chOff x="3948" y="1302"/>
              <a:chExt cx="446" cy="498"/>
            </a:xfrm>
          </p:grpSpPr>
          <p:sp>
            <p:nvSpPr>
              <p:cNvPr id="11" name="Text Box 38"/>
              <p:cNvSpPr txBox="1">
                <a:spLocks noChangeArrowheads="1"/>
              </p:cNvSpPr>
              <p:nvPr/>
            </p:nvSpPr>
            <p:spPr bwMode="auto">
              <a:xfrm>
                <a:off x="3948" y="1513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13" name="Text Box 39"/>
              <p:cNvSpPr txBox="1">
                <a:spLocks noChangeArrowheads="1"/>
              </p:cNvSpPr>
              <p:nvPr/>
            </p:nvSpPr>
            <p:spPr bwMode="auto">
              <a:xfrm>
                <a:off x="3948" y="1302"/>
                <a:ext cx="446" cy="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17" name="Line 40"/>
              <p:cNvSpPr>
                <a:spLocks noChangeShapeType="1"/>
              </p:cNvSpPr>
              <p:nvPr/>
            </p:nvSpPr>
            <p:spPr bwMode="auto">
              <a:xfrm flipV="1">
                <a:off x="3966" y="1563"/>
                <a:ext cx="13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1619250" y="1801813"/>
            <a:ext cx="4605338" cy="714375"/>
            <a:chOff x="2919" y="2862"/>
            <a:chExt cx="7254" cy="1126"/>
          </a:xfrm>
        </p:grpSpPr>
        <p:grpSp>
          <p:nvGrpSpPr>
            <p:cNvPr id="8203" name="组合 12"/>
            <p:cNvGrpSpPr/>
            <p:nvPr/>
          </p:nvGrpSpPr>
          <p:grpSpPr>
            <a:xfrm>
              <a:off x="2918" y="2862"/>
              <a:ext cx="7254" cy="1020"/>
              <a:chOff x="4277583" y="2923309"/>
              <a:chExt cx="4606704" cy="648000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4373496" y="2923309"/>
                <a:ext cx="4511426" cy="648576"/>
              </a:xfrm>
              <a:prstGeom prst="roundRect">
                <a:avLst/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09" name="矩形 5"/>
              <p:cNvSpPr/>
              <p:nvPr/>
            </p:nvSpPr>
            <p:spPr>
              <a:xfrm>
                <a:off x="4277583" y="3092996"/>
                <a:ext cx="4013289" cy="3989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大猩猩的寿命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×  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＝大熊猫的寿命</a:t>
                </a:r>
                <a:endPara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04" name="Group 37"/>
            <p:cNvGrpSpPr/>
            <p:nvPr/>
          </p:nvGrpSpPr>
          <p:grpSpPr>
            <a:xfrm>
              <a:off x="5784" y="2898"/>
              <a:ext cx="1293" cy="1091"/>
              <a:chOff x="3948" y="1302"/>
              <a:chExt cx="446" cy="498"/>
            </a:xfrm>
          </p:grpSpPr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>
                <a:off x="3948" y="1513"/>
                <a:ext cx="318" cy="2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28" name="Text Box 39"/>
              <p:cNvSpPr txBox="1">
                <a:spLocks noChangeArrowheads="1"/>
              </p:cNvSpPr>
              <p:nvPr/>
            </p:nvSpPr>
            <p:spPr bwMode="auto">
              <a:xfrm>
                <a:off x="3948" y="1302"/>
                <a:ext cx="446" cy="2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V="1">
                <a:off x="3966" y="1563"/>
                <a:ext cx="13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7" grpId="0" animBg="1"/>
      <p:bldP spid="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3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0613" y="1011238"/>
            <a:ext cx="6962775" cy="1001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小明的体重是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35 kg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，他的体重比爸爸的体重轻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。小明爸爸的体重是多少千克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4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38" y="1063625"/>
            <a:ext cx="523875" cy="5238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47" name="对象 7"/>
          <p:cNvGraphicFramePr>
            <a:graphicFrameLocks noChangeAspect="1"/>
          </p:cNvGraphicFramePr>
          <p:nvPr/>
        </p:nvGraphicFramePr>
        <p:xfrm>
          <a:off x="7451725" y="939800"/>
          <a:ext cx="355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" r:id="rId6" imgW="215900" imgH="393065" progId="Equation.DSMT4">
                  <p:embed/>
                </p:oleObj>
              </mc:Choice>
              <mc:Fallback>
                <p:oleObj name="" r:id="rId6" imgW="215900" imgH="393065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1725" y="939800"/>
                        <a:ext cx="3556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1090613" y="2009775"/>
            <a:ext cx="1944687" cy="466725"/>
            <a:chOff x="720924" y="3645438"/>
            <a:chExt cx="1944000" cy="468000"/>
          </a:xfrm>
        </p:grpSpPr>
        <p:sp>
          <p:nvSpPr>
            <p:cNvPr id="10254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55" name="矩形 16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阅读与理解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297" name="Text Box 9"/>
          <p:cNvSpPr txBox="1"/>
          <p:nvPr/>
        </p:nvSpPr>
        <p:spPr>
          <a:xfrm>
            <a:off x="2606675" y="2535238"/>
            <a:ext cx="4370388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3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小明的体重是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3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小明的体重比爸爸轻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3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要求的是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___________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的体重。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46613" y="2535238"/>
            <a:ext cx="8175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35kg</a:t>
            </a:r>
            <a:endParaRPr lang="zh-CN" altLang="en-US" sz="2400" dirty="0">
              <a:solidFill>
                <a:srgbClr val="0000FF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5688013" y="2798763"/>
          <a:ext cx="355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" r:id="rId8" imgW="215900" imgH="393065" progId="Equation.DSMT4">
                  <p:embed/>
                </p:oleObj>
              </mc:Choice>
              <mc:Fallback>
                <p:oleObj name="" r:id="rId8" imgW="215900" imgH="393065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88013" y="2798763"/>
                        <a:ext cx="3556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4041775" y="3470275"/>
            <a:ext cx="14224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小明爸爸</a:t>
            </a:r>
            <a:endParaRPr lang="zh-CN" altLang="en-US" sz="24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3" name="文本框 1"/>
          <p:cNvSpPr txBox="1"/>
          <p:nvPr/>
        </p:nvSpPr>
        <p:spPr>
          <a:xfrm>
            <a:off x="5000625" y="1592263"/>
            <a:ext cx="183356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P36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例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7" grpId="1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1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811213" y="1376363"/>
            <a:ext cx="1943100" cy="468312"/>
            <a:chOff x="720924" y="3645438"/>
            <a:chExt cx="1944000" cy="468000"/>
          </a:xfrm>
        </p:grpSpPr>
        <p:sp>
          <p:nvSpPr>
            <p:cNvPr id="12344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45" name="矩形 16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716088" y="341313"/>
            <a:ext cx="5857875" cy="850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小明的体重是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35 kg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，他的体重比爸爸的体重轻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。小明爸爸的体重是多少千克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2294" name="对象 23"/>
          <p:cNvGraphicFramePr>
            <a:graphicFrameLocks noChangeAspect="1"/>
          </p:cNvGraphicFramePr>
          <p:nvPr/>
        </p:nvGraphicFramePr>
        <p:xfrm>
          <a:off x="6989763" y="220663"/>
          <a:ext cx="355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" r:id="rId5" imgW="215900" imgH="393065" progId="Equation.DSMT4">
                  <p:embed/>
                </p:oleObj>
              </mc:Choice>
              <mc:Fallback>
                <p:oleObj name="" r:id="rId5" imgW="215900" imgH="393065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9763" y="220663"/>
                        <a:ext cx="355600" cy="649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4284663" y="849313"/>
            <a:ext cx="3167063" cy="206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6"/>
          <p:cNvSpPr/>
          <p:nvPr/>
        </p:nvSpPr>
        <p:spPr>
          <a:xfrm>
            <a:off x="5319713" y="1211263"/>
            <a:ext cx="2254250" cy="409575"/>
          </a:xfrm>
          <a:prstGeom prst="wedgeRoundRectCallout">
            <a:avLst>
              <a:gd name="adj1" fmla="val 33556"/>
              <a:gd name="adj2" fmla="val -116056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该怎么画线段图？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73288" y="2486025"/>
            <a:ext cx="5400675" cy="71438"/>
            <a:chOff x="468313" y="2859790"/>
            <a:chExt cx="5400000" cy="72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468313" y="2931790"/>
              <a:ext cx="540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432313" y="2895790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5832313" y="2895790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173288" y="2493963"/>
            <a:ext cx="5400675" cy="73025"/>
            <a:chOff x="525848" y="3696262"/>
            <a:chExt cx="5400000" cy="72000"/>
          </a:xfrm>
        </p:grpSpPr>
        <p:cxnSp>
          <p:nvCxnSpPr>
            <p:cNvPr id="28" name="直接连接符 27"/>
            <p:cNvCxnSpPr/>
            <p:nvPr/>
          </p:nvCxnSpPr>
          <p:spPr>
            <a:xfrm rot="5400000">
              <a:off x="489848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5400000">
              <a:off x="850164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1569213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5400000">
              <a:off x="2289848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3010482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5400000">
              <a:off x="3729530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5400000">
              <a:off x="4450164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5169213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1210482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5400000">
              <a:off x="1929530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5400000">
              <a:off x="2650164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5400000">
              <a:off x="3369213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5400000">
              <a:off x="4089848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5400000">
              <a:off x="4810482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5529530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>
              <a:off x="5889848" y="3732262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1384300" y="2309813"/>
            <a:ext cx="7667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爸爸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: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173288" y="3225800"/>
            <a:ext cx="2520950" cy="71438"/>
            <a:chOff x="468313" y="2859790"/>
            <a:chExt cx="2520000" cy="7200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468313" y="2931790"/>
              <a:ext cx="252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5400000">
              <a:off x="432313" y="2895790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5400000">
              <a:off x="2952313" y="2895790"/>
              <a:ext cx="7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47"/>
          <p:cNvSpPr/>
          <p:nvPr/>
        </p:nvSpPr>
        <p:spPr>
          <a:xfrm>
            <a:off x="1384300" y="3048000"/>
            <a:ext cx="7667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小明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: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62175" y="3324225"/>
            <a:ext cx="2520950" cy="601663"/>
            <a:chOff x="959962" y="3889584"/>
            <a:chExt cx="2520002" cy="600375"/>
          </a:xfrm>
        </p:grpSpPr>
        <p:sp>
          <p:nvSpPr>
            <p:cNvPr id="12320" name="AutoShape 43"/>
            <p:cNvSpPr/>
            <p:nvPr/>
          </p:nvSpPr>
          <p:spPr>
            <a:xfrm rot="-5400000">
              <a:off x="2118175" y="2731362"/>
              <a:ext cx="203567" cy="2520002"/>
            </a:xfrm>
            <a:prstGeom prst="leftBrace">
              <a:avLst>
                <a:gd name="adj1" fmla="val 138693"/>
                <a:gd name="adj2" fmla="val 50000"/>
              </a:avLst>
            </a:prstGeom>
            <a:noFill/>
            <a:ln w="19050" cap="flat" cmpd="sng">
              <a:solidFill>
                <a:srgbClr val="5B9BD5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latinLnBrk="1" hangingPunct="1">
                <a:buNone/>
              </a:pPr>
              <a:endPara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893061" y="4120863"/>
              <a:ext cx="660152" cy="369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35kg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4692650" y="2617788"/>
            <a:ext cx="0" cy="5762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4683125" y="2632075"/>
            <a:ext cx="2890838" cy="681038"/>
            <a:chOff x="3479966" y="3197460"/>
            <a:chExt cx="2891634" cy="680921"/>
          </a:xfrm>
        </p:grpSpPr>
        <p:grpSp>
          <p:nvGrpSpPr>
            <p:cNvPr id="12316" name="组合 52"/>
            <p:cNvGrpSpPr/>
            <p:nvPr/>
          </p:nvGrpSpPr>
          <p:grpSpPr>
            <a:xfrm>
              <a:off x="3479966" y="3197460"/>
              <a:ext cx="2891634" cy="600375"/>
              <a:chOff x="588330" y="3889584"/>
              <a:chExt cx="2891634" cy="600375"/>
            </a:xfrm>
          </p:grpSpPr>
          <p:sp>
            <p:nvSpPr>
              <p:cNvPr id="12318" name="AutoShape 43"/>
              <p:cNvSpPr/>
              <p:nvPr/>
            </p:nvSpPr>
            <p:spPr>
              <a:xfrm rot="-5400000">
                <a:off x="1937546" y="2540359"/>
                <a:ext cx="193193" cy="2891634"/>
              </a:xfrm>
              <a:prstGeom prst="leftBrace">
                <a:avLst>
                  <a:gd name="adj1" fmla="val 138658"/>
                  <a:gd name="adj2" fmla="val 50000"/>
                </a:avLst>
              </a:prstGeom>
              <a:noFill/>
              <a:ln w="19050" cap="flat" cmpd="sng">
                <a:solidFill>
                  <a:srgbClr val="5B9BD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latinLnBrk="1" hangingPunct="1">
                  <a:buNone/>
                </a:pPr>
                <a:endPara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82058" y="4119733"/>
                <a:ext cx="2275514" cy="369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小明的体重比爸爸轻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12317" name="对象 55"/>
            <p:cNvGraphicFramePr>
              <a:graphicFrameLocks noChangeAspect="1"/>
            </p:cNvGraphicFramePr>
            <p:nvPr/>
          </p:nvGraphicFramePr>
          <p:xfrm>
            <a:off x="5838548" y="3302381"/>
            <a:ext cx="315871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" r:id="rId7" imgW="215900" imgH="393065" progId="Equation.DSMT4">
                    <p:embed/>
                  </p:oleObj>
                </mc:Choice>
                <mc:Fallback>
                  <p:oleObj name="" r:id="rId7" imgW="215900" imgH="393065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38548" y="3302381"/>
                          <a:ext cx="315871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组合 59"/>
          <p:cNvGrpSpPr/>
          <p:nvPr/>
        </p:nvGrpSpPr>
        <p:grpSpPr>
          <a:xfrm>
            <a:off x="2025650" y="2665413"/>
            <a:ext cx="2974975" cy="541337"/>
            <a:chOff x="826398" y="3551846"/>
            <a:chExt cx="2973891" cy="541305"/>
          </a:xfrm>
        </p:grpSpPr>
        <p:sp>
          <p:nvSpPr>
            <p:cNvPr id="12314" name="AutoShape 43"/>
            <p:cNvSpPr/>
            <p:nvPr/>
          </p:nvSpPr>
          <p:spPr>
            <a:xfrm rot="-5400000" flipH="1" flipV="1">
              <a:off x="2118175" y="2731362"/>
              <a:ext cx="203567" cy="2520002"/>
            </a:xfrm>
            <a:prstGeom prst="leftBrace">
              <a:avLst>
                <a:gd name="adj1" fmla="val 138693"/>
                <a:gd name="adj2" fmla="val 50000"/>
              </a:avLst>
            </a:prstGeom>
            <a:noFill/>
            <a:ln w="19050" cap="flat" cmpd="sng">
              <a:solidFill>
                <a:srgbClr val="5B9BD5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latinLnBrk="1" hangingPunct="1">
                <a:buNone/>
              </a:pPr>
              <a:endPara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26398" y="3551846"/>
              <a:ext cx="2973891" cy="369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是爸爸的体重的几分之几？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189163" y="1873250"/>
            <a:ext cx="5384800" cy="576263"/>
            <a:chOff x="959961" y="3515690"/>
            <a:chExt cx="5384525" cy="577462"/>
          </a:xfrm>
        </p:grpSpPr>
        <p:sp>
          <p:nvSpPr>
            <p:cNvPr id="12312" name="AutoShape 43"/>
            <p:cNvSpPr/>
            <p:nvPr/>
          </p:nvSpPr>
          <p:spPr>
            <a:xfrm rot="-5400000" flipH="1" flipV="1">
              <a:off x="3532529" y="1281195"/>
              <a:ext cx="239380" cy="5384525"/>
            </a:xfrm>
            <a:prstGeom prst="leftBrace">
              <a:avLst>
                <a:gd name="adj1" fmla="val 138502"/>
                <a:gd name="adj2" fmla="val 50000"/>
              </a:avLst>
            </a:prstGeom>
            <a:noFill/>
            <a:ln w="19050" cap="flat" cmpd="sng">
              <a:solidFill>
                <a:srgbClr val="5B9BD5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latinLnBrk="1" hangingPunct="1">
                <a:buNone/>
              </a:pPr>
              <a:endPara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314103" y="3515690"/>
              <a:ext cx="660366" cy="369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？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kg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33625" y="3911600"/>
            <a:ext cx="4038600" cy="576263"/>
            <a:chOff x="3131840" y="3071346"/>
            <a:chExt cx="4039445" cy="576000"/>
          </a:xfrm>
        </p:grpSpPr>
        <p:sp>
          <p:nvSpPr>
            <p:cNvPr id="12310" name="TextBox 28"/>
            <p:cNvSpPr txBox="1"/>
            <p:nvPr/>
          </p:nvSpPr>
          <p:spPr>
            <a:xfrm>
              <a:off x="3131840" y="3173014"/>
              <a:ext cx="4039445" cy="3691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buNone/>
              </a:pPr>
              <a:r>
                <a:rPr lang="zh-CN" altLang="en-US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爸爸的体重</a:t>
              </a:r>
              <a:r>
                <a:rPr lang="en-US" altLang="zh-CN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×(1</a:t>
              </a:r>
              <a:r>
                <a:rPr lang="zh-CN" altLang="en-US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－  </a:t>
              </a:r>
              <a:r>
                <a:rPr lang="en-US" altLang="zh-CN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)</a:t>
              </a:r>
              <a:r>
                <a:rPr lang="zh-CN" altLang="en-US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＝小明的体重</a:t>
              </a:r>
              <a:endParaRPr lang="en-US" altLang="zh-CN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2311" name="对象 4"/>
            <p:cNvGraphicFramePr>
              <a:graphicFrameLocks noChangeAspect="1"/>
            </p:cNvGraphicFramePr>
            <p:nvPr/>
          </p:nvGraphicFramePr>
          <p:xfrm>
            <a:off x="5105588" y="3071346"/>
            <a:ext cx="315871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" r:id="rId9" imgW="215900" imgH="393065" progId="Equation.DSMT4">
                    <p:embed/>
                  </p:oleObj>
                </mc:Choice>
                <mc:Fallback>
                  <p:oleObj name="" r:id="rId9" imgW="215900" imgH="393065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05588" y="3071346"/>
                          <a:ext cx="315871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Box 14"/>
          <p:cNvSpPr txBox="1"/>
          <p:nvPr/>
        </p:nvSpPr>
        <p:spPr>
          <a:xfrm>
            <a:off x="1965325" y="4498975"/>
            <a:ext cx="504983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爸爸的体重－小明比爸爸轻的部分＝小明的体重</a:t>
            </a:r>
            <a:endParaRPr lang="en-US" altLang="zh-CN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309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463" y="361950"/>
            <a:ext cx="522287" cy="5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/>
      <p:bldP spid="48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009650"/>
            <a:ext cx="4498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619125" y="2173288"/>
            <a:ext cx="3814763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解：设小明爸爸的体重是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x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kg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35500" y="3200400"/>
            <a:ext cx="3857625" cy="576263"/>
            <a:chOff x="3131840" y="3068496"/>
            <a:chExt cx="3858466" cy="576000"/>
          </a:xfrm>
        </p:grpSpPr>
        <p:sp>
          <p:nvSpPr>
            <p:cNvPr id="14356" name="TextBox 28"/>
            <p:cNvSpPr txBox="1"/>
            <p:nvPr/>
          </p:nvSpPr>
          <p:spPr>
            <a:xfrm>
              <a:off x="3131840" y="3173014"/>
              <a:ext cx="3858466" cy="3681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buNone/>
              </a:pPr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35</a:t>
              </a:r>
              <a:r>
                <a: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÷</a:t>
              </a:r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(1</a:t>
              </a:r>
              <a:r>
                <a: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  </a:t>
              </a:r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)</a:t>
              </a:r>
              <a:r>
                <a: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＝</a:t>
              </a:r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75</a:t>
              </a:r>
              <a:r>
                <a: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kg</a:t>
              </a:r>
              <a:r>
                <a: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4357" name="对象 4"/>
            <p:cNvGraphicFramePr>
              <a:graphicFrameLocks noChangeAspect="1"/>
            </p:cNvGraphicFramePr>
            <p:nvPr/>
          </p:nvGraphicFramePr>
          <p:xfrm>
            <a:off x="4103809" y="3068496"/>
            <a:ext cx="315871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" r:id="rId6" imgW="215900" imgH="393065" progId="Equation.DSMT4">
                    <p:embed/>
                  </p:oleObj>
                </mc:Choice>
                <mc:Fallback>
                  <p:oleObj name="" r:id="rId6" imgW="215900" imgH="393065" progId="Equation.DSMT4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03809" y="3068496"/>
                          <a:ext cx="315871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524000" y="3025775"/>
          <a:ext cx="1406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" r:id="rId8" imgW="926465" imgH="393700" progId="Equation.DSMT4">
                  <p:embed/>
                </p:oleObj>
              </mc:Choice>
              <mc:Fallback>
                <p:oleObj name="" r:id="rId8" imgW="926465" imgH="39370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lum bright="-29999"/>
                      </a:blip>
                      <a:stretch>
                        <a:fillRect/>
                      </a:stretch>
                    </p:blipFill>
                    <p:spPr>
                      <a:xfrm>
                        <a:off x="1524000" y="3025775"/>
                        <a:ext cx="1406525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971675" y="3559175"/>
          <a:ext cx="928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" r:id="rId10" imgW="635000" imgH="393700" progId="Equation.DSMT4">
                  <p:embed/>
                </p:oleObj>
              </mc:Choice>
              <mc:Fallback>
                <p:oleObj name="" r:id="rId10" imgW="635000" imgH="3937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71675" y="3559175"/>
                        <a:ext cx="928688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2241550" y="3944938"/>
          <a:ext cx="10779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" r:id="rId12" imgW="735965" imgH="393700" progId="Equation.DSMT4">
                  <p:embed/>
                </p:oleObj>
              </mc:Choice>
              <mc:Fallback>
                <p:oleObj name="" r:id="rId12" imgW="735965" imgH="3937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41550" y="3944938"/>
                        <a:ext cx="1077913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2254250" y="4475163"/>
          <a:ext cx="655638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" r:id="rId14" imgW="443865" imgH="177800" progId="Equation.DSMT4">
                  <p:embed/>
                </p:oleObj>
              </mc:Choice>
              <mc:Fallback>
                <p:oleObj name="" r:id="rId14" imgW="443865" imgH="177800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54250" y="4475163"/>
                        <a:ext cx="655638" cy="261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047750" y="2532063"/>
            <a:ext cx="4008438" cy="576262"/>
            <a:chOff x="3131840" y="3066791"/>
            <a:chExt cx="4009311" cy="576000"/>
          </a:xfrm>
        </p:grpSpPr>
        <p:sp>
          <p:nvSpPr>
            <p:cNvPr id="14354" name="TextBox 28"/>
            <p:cNvSpPr txBox="1"/>
            <p:nvPr/>
          </p:nvSpPr>
          <p:spPr>
            <a:xfrm>
              <a:off x="3131840" y="3173014"/>
              <a:ext cx="4009311" cy="3691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buNone/>
              </a:pPr>
              <a:r>
                <a: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爸爸的体重</a:t>
              </a:r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×(1</a:t>
              </a:r>
              <a:r>
                <a: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     </a:t>
              </a:r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)</a:t>
              </a:r>
              <a:r>
                <a: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＝小明的体重</a:t>
              </a:r>
              <a:endPara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4355" name="对象 4"/>
            <p:cNvGraphicFramePr>
              <a:graphicFrameLocks noChangeAspect="1"/>
            </p:cNvGraphicFramePr>
            <p:nvPr/>
          </p:nvGraphicFramePr>
          <p:xfrm>
            <a:off x="5050907" y="3066791"/>
            <a:ext cx="315871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name="" r:id="rId16" imgW="215900" imgH="393065" progId="Equation.DSMT4">
                    <p:embed/>
                  </p:oleObj>
                </mc:Choice>
                <mc:Fallback>
                  <p:oleObj name="" r:id="rId16" imgW="215900" imgH="393065" progId="Equation.DSMT4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50907" y="3066791"/>
                          <a:ext cx="315871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8" name="组合 21"/>
          <p:cNvGrpSpPr/>
          <p:nvPr/>
        </p:nvGrpSpPr>
        <p:grpSpPr>
          <a:xfrm>
            <a:off x="811213" y="1376363"/>
            <a:ext cx="1943100" cy="468312"/>
            <a:chOff x="720924" y="3645438"/>
            <a:chExt cx="1944000" cy="468000"/>
          </a:xfrm>
        </p:grpSpPr>
        <p:sp>
          <p:nvSpPr>
            <p:cNvPr id="14352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53" name="矩形 16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716088" y="341313"/>
            <a:ext cx="5857875" cy="850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小明的体重是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35 kg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，他的体重比爸爸的体重轻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。小明爸爸的体重是多少千克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4350" name="对象 23"/>
          <p:cNvGraphicFramePr>
            <a:graphicFrameLocks noChangeAspect="1"/>
          </p:cNvGraphicFramePr>
          <p:nvPr/>
        </p:nvGraphicFramePr>
        <p:xfrm>
          <a:off x="6989763" y="220663"/>
          <a:ext cx="355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" r:id="rId17" imgW="215900" imgH="393065" progId="Equation.DSMT4">
                  <p:embed/>
                </p:oleObj>
              </mc:Choice>
              <mc:Fallback>
                <p:oleObj name="" r:id="rId17" imgW="215900" imgH="393065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89763" y="220663"/>
                        <a:ext cx="355600" cy="649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1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60463" y="361950"/>
            <a:ext cx="522287" cy="5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7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009650"/>
            <a:ext cx="4498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619125" y="2173288"/>
            <a:ext cx="3814763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解：设小明爸爸的体重是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x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kg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619125" y="2593975"/>
            <a:ext cx="504983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爸爸的体重－小明比爸爸轻的部分＝小明的体重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403350" y="2905125"/>
          <a:ext cx="1282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" r:id="rId6" imgW="875665" imgH="393700" progId="Equation.DSMT4">
                  <p:embed/>
                </p:oleObj>
              </mc:Choice>
              <mc:Fallback>
                <p:oleObj name="" r:id="rId6" imgW="875665" imgH="3937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350" y="2905125"/>
                        <a:ext cx="1282700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744663" y="3481388"/>
          <a:ext cx="9302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" r:id="rId8" imgW="635000" imgH="393700" progId="Equation.DSMT4">
                  <p:embed/>
                </p:oleObj>
              </mc:Choice>
              <mc:Fallback>
                <p:oleObj name="" r:id="rId8" imgW="635000" imgH="3937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4663" y="3481388"/>
                        <a:ext cx="930275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016125" y="3892550"/>
          <a:ext cx="10779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" r:id="rId10" imgW="735965" imgH="393700" progId="Equation.DSMT4">
                  <p:embed/>
                </p:oleObj>
              </mc:Choice>
              <mc:Fallback>
                <p:oleObj name="" r:id="rId10" imgW="735965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6125" y="3892550"/>
                        <a:ext cx="1077913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2016125" y="4391025"/>
          <a:ext cx="7223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" r:id="rId12" imgW="443865" imgH="177800" progId="Equation.DSMT4">
                  <p:embed/>
                </p:oleObj>
              </mc:Choice>
              <mc:Fallback>
                <p:oleObj name="" r:id="rId12" imgW="443865" imgH="1778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16125" y="4391025"/>
                        <a:ext cx="722313" cy="287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344613" y="4576763"/>
            <a:ext cx="3436937" cy="414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答：小明爸爸的体重是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75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千克。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楷体" panose="02010609060101010101" pitchFamily="49" charset="-122"/>
            </a:endParaRPr>
          </a:p>
        </p:txBody>
      </p:sp>
      <p:grpSp>
        <p:nvGrpSpPr>
          <p:cNvPr id="16396" name="组合 17"/>
          <p:cNvGrpSpPr/>
          <p:nvPr/>
        </p:nvGrpSpPr>
        <p:grpSpPr>
          <a:xfrm>
            <a:off x="811213" y="1376363"/>
            <a:ext cx="1943100" cy="468312"/>
            <a:chOff x="720924" y="3645438"/>
            <a:chExt cx="1944000" cy="468000"/>
          </a:xfrm>
        </p:grpSpPr>
        <p:sp>
          <p:nvSpPr>
            <p:cNvPr id="16400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401" name="矩形 16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716088" y="341313"/>
            <a:ext cx="5857875" cy="850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小明的体重是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35 kg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，他的体重比爸爸的体重轻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。小明爸爸的体重是多少千克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6398" name="对象 23"/>
          <p:cNvGraphicFramePr>
            <a:graphicFrameLocks noChangeAspect="1"/>
          </p:cNvGraphicFramePr>
          <p:nvPr/>
        </p:nvGraphicFramePr>
        <p:xfrm>
          <a:off x="6989763" y="220663"/>
          <a:ext cx="355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" r:id="rId14" imgW="215900" imgH="393065" progId="Equation.DSMT4">
                  <p:embed/>
                </p:oleObj>
              </mc:Choice>
              <mc:Fallback>
                <p:oleObj name="" r:id="rId14" imgW="215900" imgH="393065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89763" y="220663"/>
                        <a:ext cx="355600" cy="649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0463" y="361950"/>
            <a:ext cx="522287" cy="5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6" grpId="0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3567113" y="3489325"/>
            <a:ext cx="3714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75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35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÷75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＝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19825" y="33020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" r:id="rId2" imgW="215900" imgH="393065" progId="Equation.DSMT4">
                  <p:embed/>
                </p:oleObj>
              </mc:Choice>
              <mc:Fallback>
                <p:oleObj name="" r:id="rId2" imgW="215900" imgH="393065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9825" y="3302000"/>
                        <a:ext cx="431800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560763" y="4152900"/>
            <a:ext cx="42211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答：小明爸爸的体重是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75kg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06550" y="2636838"/>
            <a:ext cx="3925888" cy="636587"/>
            <a:chOff x="1870572" y="3498329"/>
            <a:chExt cx="3925564" cy="637580"/>
          </a:xfrm>
        </p:grpSpPr>
        <p:sp>
          <p:nvSpPr>
            <p:cNvPr id="18447" name="AutoShape 6"/>
            <p:cNvSpPr/>
            <p:nvPr/>
          </p:nvSpPr>
          <p:spPr>
            <a:xfrm>
              <a:off x="1870572" y="3507854"/>
              <a:ext cx="3925564" cy="615678"/>
            </a:xfrm>
            <a:prstGeom prst="wedgeRoundRectCallout">
              <a:avLst>
                <a:gd name="adj1" fmla="val -57440"/>
                <a:gd name="adj2" fmla="val 36338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lnSpc>
                  <a:spcPct val="130000"/>
                </a:lnSpc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看看小明是否比爸爸轻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8448" name="对象 9"/>
            <p:cNvGraphicFramePr>
              <a:graphicFrameLocks noChangeAspect="1"/>
            </p:cNvGraphicFramePr>
            <p:nvPr/>
          </p:nvGraphicFramePr>
          <p:xfrm>
            <a:off x="5129639" y="3498329"/>
            <a:ext cx="349641" cy="637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" r:id="rId4" imgW="215900" imgH="393065" progId="Equation.DSMT4">
                    <p:embed/>
                  </p:oleObj>
                </mc:Choice>
                <mc:Fallback>
                  <p:oleObj name="" r:id="rId4" imgW="215900" imgH="393065" progId="Equation.DSMT4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29639" y="3498329"/>
                          <a:ext cx="349641" cy="6375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38" name="文本框 9"/>
          <p:cNvSpPr txBox="1"/>
          <p:nvPr>
            <p:custDataLst>
              <p:tags r:id="rId6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9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1009650"/>
            <a:ext cx="4498975" cy="1577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811213" y="1403350"/>
            <a:ext cx="1943100" cy="468313"/>
            <a:chOff x="720924" y="3645438"/>
            <a:chExt cx="1944000" cy="468000"/>
          </a:xfrm>
        </p:grpSpPr>
        <p:sp>
          <p:nvSpPr>
            <p:cNvPr id="18445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446" name="矩形 1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回顾与反思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716088" y="341313"/>
            <a:ext cx="5857875" cy="850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小明的体重是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35 kg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，他的体重比爸爸的体重轻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。小明爸爸的体重是多少千克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8443" name="对象 23"/>
          <p:cNvGraphicFramePr>
            <a:graphicFrameLocks noChangeAspect="1"/>
          </p:cNvGraphicFramePr>
          <p:nvPr/>
        </p:nvGraphicFramePr>
        <p:xfrm>
          <a:off x="6989763" y="220663"/>
          <a:ext cx="355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" r:id="rId10" imgW="215900" imgH="393065" progId="Equation.DSMT4">
                  <p:embed/>
                </p:oleObj>
              </mc:Choice>
              <mc:Fallback>
                <p:oleObj name="" r:id="rId10" imgW="215900" imgH="393065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9763" y="220663"/>
                        <a:ext cx="355600" cy="649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4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463" y="361950"/>
            <a:ext cx="522287" cy="5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261938"/>
            <a:ext cx="5772150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389063" y="3633788"/>
            <a:ext cx="39163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解决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已知比一个数多（少）几分之几是多少，求这个数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的问题的一般方法：</a:t>
            </a:r>
            <a:endParaRPr lang="zh-CN" altLang="en-US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70500" y="3646488"/>
            <a:ext cx="2668588" cy="1211262"/>
            <a:chOff x="7914" y="3782"/>
            <a:chExt cx="4202" cy="1906"/>
          </a:xfrm>
        </p:grpSpPr>
        <p:sp>
          <p:nvSpPr>
            <p:cNvPr id="20489" name="文本框 9"/>
            <p:cNvSpPr txBox="1"/>
            <p:nvPr/>
          </p:nvSpPr>
          <p:spPr>
            <a:xfrm>
              <a:off x="7914" y="3782"/>
              <a:ext cx="3063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1.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找出单位</a:t>
              </a: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“1”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。</a:t>
              </a:r>
              <a:endPara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490" name="文本框 10"/>
            <p:cNvSpPr txBox="1"/>
            <p:nvPr/>
          </p:nvSpPr>
          <p:spPr>
            <a:xfrm>
              <a:off x="7914" y="4220"/>
              <a:ext cx="4202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2.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写出题中的数量关系式。</a:t>
              </a:r>
              <a:endPara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491" name="文本框 22"/>
            <p:cNvSpPr txBox="1"/>
            <p:nvPr/>
          </p:nvSpPr>
          <p:spPr>
            <a:xfrm>
              <a:off x="7914" y="4710"/>
              <a:ext cx="3876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3.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列式或者列方程解答。</a:t>
              </a:r>
              <a:endPara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492" name="文本框 23"/>
            <p:cNvSpPr txBox="1"/>
            <p:nvPr/>
          </p:nvSpPr>
          <p:spPr>
            <a:xfrm>
              <a:off x="7914" y="5155"/>
              <a:ext cx="3966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4.</a:t>
              </a: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检验并写出答案。</a:t>
              </a:r>
              <a:endPara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0485" name="组合 5"/>
          <p:cNvGrpSpPr/>
          <p:nvPr/>
        </p:nvGrpSpPr>
        <p:grpSpPr>
          <a:xfrm>
            <a:off x="5110163" y="3097213"/>
            <a:ext cx="2519362" cy="503237"/>
            <a:chOff x="3131840" y="3090374"/>
            <a:chExt cx="2530129" cy="503494"/>
          </a:xfrm>
        </p:grpSpPr>
        <p:sp>
          <p:nvSpPr>
            <p:cNvPr id="20487" name="TextBox 28"/>
            <p:cNvSpPr txBox="1"/>
            <p:nvPr/>
          </p:nvSpPr>
          <p:spPr>
            <a:xfrm>
              <a:off x="3131840" y="3173014"/>
              <a:ext cx="2530129" cy="338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35</a:t>
              </a: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÷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(1</a:t>
              </a: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－  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)</a:t>
              </a: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75</a:t>
              </a: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（千克）</a:t>
              </a:r>
              <a:endPara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20488" name="对象 4"/>
            <p:cNvGraphicFramePr>
              <a:graphicFrameLocks noChangeAspect="1"/>
            </p:cNvGraphicFramePr>
            <p:nvPr/>
          </p:nvGraphicFramePr>
          <p:xfrm>
            <a:off x="4024181" y="3090374"/>
            <a:ext cx="275391" cy="503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" r:id="rId3" imgW="215900" imgH="393065" progId="Equation.DSMT4">
                    <p:embed/>
                  </p:oleObj>
                </mc:Choice>
                <mc:Fallback>
                  <p:oleObj name="" r:id="rId3" imgW="215900" imgH="393065" progId="Equation.DSMT4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24181" y="3090374"/>
                          <a:ext cx="275391" cy="5034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4" name="文本框 13"/>
          <p:cNvSpPr txBox="1"/>
          <p:nvPr/>
        </p:nvSpPr>
        <p:spPr>
          <a:xfrm>
            <a:off x="2028825" y="3143250"/>
            <a:ext cx="3078163" cy="377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130000"/>
              </a:lnSpc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答：小明爸爸的体重是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千克。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89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790575" y="917575"/>
            <a:ext cx="8424863" cy="2439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1.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写出题中的等量关系式。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(1)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红花有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20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朵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比黄花多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黄花有多少朵？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(2)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一批货物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运走了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还剩下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 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这批货物重多少吨？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2531" name="对象 4"/>
          <p:cNvGraphicFramePr>
            <a:graphicFrameLocks noChangeAspect="1"/>
          </p:cNvGraphicFramePr>
          <p:nvPr/>
        </p:nvGraphicFramePr>
        <p:xfrm>
          <a:off x="4324350" y="1349375"/>
          <a:ext cx="223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" r:id="rId2" imgW="139700" imgH="406400" progId="Equation.DSMT4">
                  <p:embed/>
                </p:oleObj>
              </mc:Choice>
              <mc:Fallback>
                <p:oleObj name="" r:id="rId2" imgW="139700" imgH="4064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350" y="1349375"/>
                        <a:ext cx="223838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11225" y="1924050"/>
            <a:ext cx="5913438" cy="819150"/>
            <a:chOff x="1403648" y="1922999"/>
            <a:chExt cx="5913609" cy="819653"/>
          </a:xfrm>
        </p:grpSpPr>
        <p:sp>
          <p:nvSpPr>
            <p:cNvPr id="23566" name="矩形 2"/>
            <p:cNvSpPr>
              <a:spLocks noChangeArrowheads="1"/>
            </p:cNvSpPr>
            <p:nvPr/>
          </p:nvSpPr>
          <p:spPr bwMode="auto">
            <a:xfrm>
              <a:off x="1403648" y="2102497"/>
              <a:ext cx="5913609" cy="4622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黄花的朵数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+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黄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花朵数× 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=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红花的朵数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   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543" name="对象 5"/>
            <p:cNvGraphicFramePr>
              <a:graphicFrameLocks noChangeAspect="1"/>
            </p:cNvGraphicFramePr>
            <p:nvPr/>
          </p:nvGraphicFramePr>
          <p:xfrm>
            <a:off x="4712802" y="1922999"/>
            <a:ext cx="270544" cy="819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" r:id="rId4" imgW="139700" imgH="406400" progId="Equation.DSMT4">
                    <p:embed/>
                  </p:oleObj>
                </mc:Choice>
                <mc:Fallback>
                  <p:oleObj name="" r:id="rId4" imgW="139700" imgH="4064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12802" y="1922999"/>
                          <a:ext cx="270544" cy="8196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33" name="对象 7"/>
          <p:cNvGraphicFramePr>
            <a:graphicFrameLocks noChangeAspect="1"/>
          </p:cNvGraphicFramePr>
          <p:nvPr/>
        </p:nvGraphicFramePr>
        <p:xfrm>
          <a:off x="3713163" y="2690813"/>
          <a:ext cx="3444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" r:id="rId6" imgW="215900" imgH="405765" progId="Equation.DSMT4">
                  <p:embed/>
                </p:oleObj>
              </mc:Choice>
              <mc:Fallback>
                <p:oleObj name="" r:id="rId6" imgW="215900" imgH="405765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3163" y="2690813"/>
                        <a:ext cx="34448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对象 8"/>
          <p:cNvGraphicFramePr>
            <a:graphicFrameLocks noChangeAspect="1"/>
          </p:cNvGraphicFramePr>
          <p:nvPr/>
        </p:nvGraphicFramePr>
        <p:xfrm>
          <a:off x="5335588" y="2762250"/>
          <a:ext cx="3444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" r:id="rId8" imgW="215900" imgH="405765" progId="Equation.DSMT4">
                  <p:embed/>
                </p:oleObj>
              </mc:Choice>
              <mc:Fallback>
                <p:oleObj name="" r:id="rId8" imgW="215900" imgH="405765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5588" y="2762250"/>
                        <a:ext cx="344487" cy="649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1198563" y="3373438"/>
            <a:ext cx="4943475" cy="819150"/>
            <a:chOff x="911099" y="3219398"/>
            <a:chExt cx="4944522" cy="819152"/>
          </a:xfrm>
        </p:grpSpPr>
        <p:sp>
          <p:nvSpPr>
            <p:cNvPr id="23563" name="矩形 3"/>
            <p:cNvSpPr>
              <a:spLocks noChangeArrowheads="1"/>
            </p:cNvSpPr>
            <p:nvPr/>
          </p:nvSpPr>
          <p:spPr bwMode="auto">
            <a:xfrm>
              <a:off x="911099" y="3398785"/>
              <a:ext cx="4944522" cy="46037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原货物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质量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-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原货物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质量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×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      =      t</a:t>
              </a: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540" name="对象 9"/>
            <p:cNvGraphicFramePr>
              <a:graphicFrameLocks noChangeAspect="1"/>
            </p:cNvGraphicFramePr>
            <p:nvPr/>
          </p:nvGraphicFramePr>
          <p:xfrm>
            <a:off x="4501143" y="3219400"/>
            <a:ext cx="436563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" name="" r:id="rId10" imgW="215900" imgH="405765" progId="Equation.DSMT4">
                    <p:embed/>
                  </p:oleObj>
                </mc:Choice>
                <mc:Fallback>
                  <p:oleObj name="" r:id="rId10" imgW="215900" imgH="405765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501143" y="3219400"/>
                          <a:ext cx="436563" cy="8191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1" name="对象 10"/>
            <p:cNvGraphicFramePr>
              <a:graphicFrameLocks noChangeAspect="1"/>
            </p:cNvGraphicFramePr>
            <p:nvPr/>
          </p:nvGraphicFramePr>
          <p:xfrm>
            <a:off x="5174819" y="3219398"/>
            <a:ext cx="436563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" r:id="rId12" imgW="215900" imgH="405765" progId="Equation.DSMT4">
                    <p:embed/>
                  </p:oleObj>
                </mc:Choice>
                <mc:Fallback>
                  <p:oleObj name="" r:id="rId12" imgW="215900" imgH="405765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174819" y="3219398"/>
                          <a:ext cx="436563" cy="8191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6" name="文本框 13"/>
          <p:cNvSpPr txBox="1"/>
          <p:nvPr>
            <p:custDataLst>
              <p:tags r:id="rId14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7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8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ADDREMOVEWATERMARK" val="kOndh2QFII"/>
</p:tagLst>
</file>

<file path=ppt/tags/tag10.xml><?xml version="1.0" encoding="utf-8"?>
<p:tagLst xmlns:p="http://schemas.openxmlformats.org/presentationml/2006/main">
  <p:tag name="ISLIDE.ADDREMOVEWATERMARK" val="3rXlgIxfbj"/>
</p:tagLst>
</file>

<file path=ppt/tags/tag11.xml><?xml version="1.0" encoding="utf-8"?>
<p:tagLst xmlns:p="http://schemas.openxmlformats.org/presentationml/2006/main">
  <p:tag name="ISLIDE.ADDREMOVEWATERMARK" val="kOndh2QFII"/>
</p:tagLst>
</file>

<file path=ppt/tags/tag12.xml><?xml version="1.0" encoding="utf-8"?>
<p:tagLst xmlns:p="http://schemas.openxmlformats.org/presentationml/2006/main">
  <p:tag name="ISLIDE.ADDREMOVEWATERMARK" val="3rXlgIxfbj"/>
</p:tagLst>
</file>

<file path=ppt/tags/tag13.xml><?xml version="1.0" encoding="utf-8"?>
<p:tagLst xmlns:p="http://schemas.openxmlformats.org/presentationml/2006/main">
  <p:tag name="ISLIDE.ADDREMOVEWATERMARK" val="kOndh2QFII"/>
</p:tagLst>
</file>

<file path=ppt/tags/tag14.xml><?xml version="1.0" encoding="utf-8"?>
<p:tagLst xmlns:p="http://schemas.openxmlformats.org/presentationml/2006/main">
  <p:tag name="ISLIDE.ADDREMOVEWATERMARK" val="3rXlgIxfbj"/>
</p:tagLst>
</file>

<file path=ppt/tags/tag15.xml><?xml version="1.0" encoding="utf-8"?>
<p:tagLst xmlns:p="http://schemas.openxmlformats.org/presentationml/2006/main">
  <p:tag name="ISLIDE.ADDREMOVEWATERMARK" val="kOndh2QFII"/>
</p:tagLst>
</file>

<file path=ppt/tags/tag16.xml><?xml version="1.0" encoding="utf-8"?>
<p:tagLst xmlns:p="http://schemas.openxmlformats.org/presentationml/2006/main">
  <p:tag name="ISLIDE.ADDREMOVEWATERMARK" val="3rXlgIxfbj"/>
</p:tagLst>
</file>

<file path=ppt/tags/tag17.xml><?xml version="1.0" encoding="utf-8"?>
<p:tagLst xmlns:p="http://schemas.openxmlformats.org/presentationml/2006/main">
  <p:tag name="ISLIDE.ADDREMOVEWATERMARK" val="kOndh2QFII"/>
</p:tagLst>
</file>

<file path=ppt/tags/tag18.xml><?xml version="1.0" encoding="utf-8"?>
<p:tagLst xmlns:p="http://schemas.openxmlformats.org/presentationml/2006/main">
  <p:tag name="ISLIDE.ADDREMOVEWATERMARK" val="3rXlgIxfbj"/>
</p:tagLst>
</file>

<file path=ppt/tags/tag19.xml><?xml version="1.0" encoding="utf-8"?>
<p:tagLst xmlns:p="http://schemas.openxmlformats.org/presentationml/2006/main">
  <p:tag name="ISLIDE.ADDREMOVEWATERMARK" val="kOndh2QFII"/>
</p:tagLst>
</file>

<file path=ppt/tags/tag2.xml><?xml version="1.0" encoding="utf-8"?>
<p:tagLst xmlns:p="http://schemas.openxmlformats.org/presentationml/2006/main">
  <p:tag name="ISLIDE.ADDREMOVEWATERMARK" val="3rXlgIxfbj"/>
</p:tagLst>
</file>

<file path=ppt/tags/tag20.xml><?xml version="1.0" encoding="utf-8"?>
<p:tagLst xmlns:p="http://schemas.openxmlformats.org/presentationml/2006/main">
  <p:tag name="ISLIDE.ADDREMOVEWATERMARK" val="3rXlgIxfbj"/>
</p:tagLst>
</file>

<file path=ppt/tags/tag21.xml><?xml version="1.0" encoding="utf-8"?>
<p:tagLst xmlns:p="http://schemas.openxmlformats.org/presentationml/2006/main">
  <p:tag name="ISLIDE.ADDREMOVEWATERMARK" val="kOndh2QFII"/>
</p:tagLst>
</file>

<file path=ppt/tags/tag22.xml><?xml version="1.0" encoding="utf-8"?>
<p:tagLst xmlns:p="http://schemas.openxmlformats.org/presentationml/2006/main">
  <p:tag name="ISLIDE.ADDREMOVEWATERMARK" val="3rXlgIxfbj"/>
</p:tagLst>
</file>

<file path=ppt/tags/tag23.xml><?xml version="1.0" encoding="utf-8"?>
<p:tagLst xmlns:p="http://schemas.openxmlformats.org/presentationml/2006/main">
  <p:tag name="ISLIDE.ADDREMOVEWATERMARK" val="ndDjqKPMGN"/>
</p:tagLst>
</file>

<file path=ppt/tags/tag24.xml><?xml version="1.0" encoding="utf-8"?>
<p:tagLst xmlns:p="http://schemas.openxmlformats.org/presentationml/2006/main">
  <p:tag name="ISLIDE.ADDREMOVEWATERMARK" val="4J2DWMeMGz"/>
</p:tagLst>
</file>

<file path=ppt/tags/tag25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kOndh2QFII"/>
</p:tagLst>
</file>

<file path=ppt/tags/tag4.xml><?xml version="1.0" encoding="utf-8"?>
<p:tagLst xmlns:p="http://schemas.openxmlformats.org/presentationml/2006/main">
  <p:tag name="ISLIDE.ADDREMOVEWATERMARK" val="3rXlgIxfbj"/>
</p:tagLst>
</file>

<file path=ppt/tags/tag5.xml><?xml version="1.0" encoding="utf-8"?>
<p:tagLst xmlns:p="http://schemas.openxmlformats.org/presentationml/2006/main">
  <p:tag name="ISLIDE.ADDREMOVEWATERMARK" val="kOndh2QFII"/>
</p:tagLst>
</file>

<file path=ppt/tags/tag6.xml><?xml version="1.0" encoding="utf-8"?>
<p:tagLst xmlns:p="http://schemas.openxmlformats.org/presentationml/2006/main">
  <p:tag name="ISLIDE.ADDREMOVEWATERMARK" val="3rXlgIxfbj"/>
</p:tagLst>
</file>

<file path=ppt/tags/tag7.xml><?xml version="1.0" encoding="utf-8"?>
<p:tagLst xmlns:p="http://schemas.openxmlformats.org/presentationml/2006/main">
  <p:tag name="ISLIDE.ADDREMOVEWATERMARK" val="kOndh2QFII"/>
</p:tagLst>
</file>

<file path=ppt/tags/tag8.xml><?xml version="1.0" encoding="utf-8"?>
<p:tagLst xmlns:p="http://schemas.openxmlformats.org/presentationml/2006/main">
  <p:tag name="ISLIDE.ADDREMOVEWATERMARK" val="3rXlgIxfbj"/>
</p:tagLst>
</file>

<file path=ppt/tags/tag9.xml><?xml version="1.0" encoding="utf-8"?>
<p:tagLst xmlns:p="http://schemas.openxmlformats.org/presentationml/2006/main">
  <p:tag name="ISLIDE.ADDREMOVEWATERMARK" val="kOndh2QFII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1700</Words>
  <Application>WPS 演示</Application>
  <PresentationFormat>全屏显示(16:9)</PresentationFormat>
  <Paragraphs>227</Paragraphs>
  <Slides>18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51</vt:i4>
      </vt:variant>
      <vt:variant>
        <vt:lpstr>幻灯片标题</vt:lpstr>
      </vt:variant>
      <vt:variant>
        <vt:i4>18</vt:i4>
      </vt:variant>
    </vt:vector>
  </HeadingPairs>
  <TitlesOfParts>
    <vt:vector size="85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华文楷体</vt:lpstr>
      <vt:lpstr>黑体</vt:lpstr>
      <vt:lpstr>幼圆</vt:lpstr>
      <vt:lpstr>楷体_GB2312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633</cp:revision>
  <dcterms:created xsi:type="dcterms:W3CDTF">2008-03-19T06:41:00Z</dcterms:created>
  <dcterms:modified xsi:type="dcterms:W3CDTF">2023-09-06T12:53:49Z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D412B9D3139F4B769D5146798B13B7BC</vt:lpwstr>
  </property>
</Properties>
</file>