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14"/>
  </p:notesMasterIdLst>
  <p:handoutMasterIdLst>
    <p:handoutMasterId r:id="rId26"/>
  </p:handoutMasterIdLst>
  <p:sldIdLst>
    <p:sldId id="628" r:id="rId4"/>
    <p:sldId id="568" r:id="rId5"/>
    <p:sldId id="574" r:id="rId6"/>
    <p:sldId id="588" r:id="rId7"/>
    <p:sldId id="606" r:id="rId8"/>
    <p:sldId id="629" r:id="rId9"/>
    <p:sldId id="630" r:id="rId10"/>
    <p:sldId id="631" r:id="rId11"/>
    <p:sldId id="632" r:id="rId12"/>
    <p:sldId id="634" r:id="rId13"/>
    <p:sldId id="633" r:id="rId15"/>
    <p:sldId id="635" r:id="rId16"/>
    <p:sldId id="636" r:id="rId17"/>
    <p:sldId id="637" r:id="rId18"/>
    <p:sldId id="638" r:id="rId19"/>
    <p:sldId id="639" r:id="rId20"/>
    <p:sldId id="640" r:id="rId21"/>
    <p:sldId id="641" r:id="rId22"/>
    <p:sldId id="580" r:id="rId23"/>
    <p:sldId id="658" r:id="rId24"/>
    <p:sldId id="652" r:id="rId25"/>
  </p:sldIdLst>
  <p:sldSz cx="9144000" cy="51435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40"/>
        <p:guide pos="307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14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62705" y="300101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903470" y="319468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71340" y="313182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81800" y="3131820"/>
            <a:ext cx="1756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</a:rPr>
              <a:t>练习课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8540" y="2322195"/>
            <a:ext cx="3634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2.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正比例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和反比例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5215" y="1670685"/>
            <a:ext cx="3297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4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  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比  例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14120"/>
            <a:ext cx="4888230" cy="345821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261745" y="1948181"/>
            <a:ext cx="2853055" cy="236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050415" y="3607753"/>
            <a:ext cx="50800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65705" y="3264853"/>
            <a:ext cx="50800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00780" y="2239328"/>
            <a:ext cx="50800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4953000" y="2483485"/>
            <a:ext cx="39027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图象的特点：是一条从（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）出发的射线。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082800" y="203200"/>
          <a:ext cx="4275138" cy="976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181"/>
                <a:gridCol w="902652"/>
                <a:gridCol w="902652"/>
                <a:gridCol w="902652"/>
              </a:tblGrid>
              <a:tr h="488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树高</a:t>
                      </a: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/m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6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</a:tr>
              <a:tr h="48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影长</a:t>
                      </a: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/m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1.6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2.4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4.8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1"/>
          <p:cNvSpPr txBox="1"/>
          <p:nvPr/>
        </p:nvSpPr>
        <p:spPr>
          <a:xfrm>
            <a:off x="304483" y="1580833"/>
            <a:ext cx="8126412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）影长与树高成正比例关系吗？你是依据什么作出判断的？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640" y="2795905"/>
            <a:ext cx="698817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成正比例关系，因为影长和树高的比值一定。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286000" y="514350"/>
          <a:ext cx="4274820" cy="976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181"/>
                <a:gridCol w="902652"/>
                <a:gridCol w="902652"/>
                <a:gridCol w="902335"/>
              </a:tblGrid>
              <a:tr h="488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树高</a:t>
                      </a: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/m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6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</a:tr>
              <a:tr h="488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影长</a:t>
                      </a: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/m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1.6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2.4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4.8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1"/>
          <p:cNvSpPr txBox="1"/>
          <p:nvPr/>
        </p:nvSpPr>
        <p:spPr>
          <a:xfrm>
            <a:off x="685800" y="666750"/>
            <a:ext cx="779462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下表中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两个量成反比例关系，请把表格填写完整。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2000" y="1937385"/>
          <a:ext cx="7478712" cy="1417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6452"/>
                <a:gridCol w="1246452"/>
                <a:gridCol w="1246452"/>
                <a:gridCol w="1246505"/>
                <a:gridCol w="1246399"/>
                <a:gridCol w="1246452"/>
              </a:tblGrid>
              <a:tr h="76390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b="1" i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x</a:t>
                      </a:r>
                      <a:endParaRPr lang="en-US" altLang="zh-CN" sz="2800" b="1" i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653415">
                <a:tc>
                  <a:txBody>
                    <a:bodyPr/>
                    <a:p>
                      <a:pPr algn="ctr"/>
                      <a:r>
                        <a:rPr lang="en-US" altLang="zh-CN" sz="2800" b="1" i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y</a:t>
                      </a:r>
                      <a:endParaRPr lang="en-US" altLang="zh-CN" sz="2800" b="1" i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0.1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581400" y="2747010"/>
            <a:ext cx="5384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00283" y="2038350"/>
            <a:ext cx="7162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69305" y="2771140"/>
            <a:ext cx="902970" cy="6362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0.25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14883" y="2001838"/>
            <a:ext cx="5384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12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95600" y="571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T10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8390" y="1991360"/>
            <a:ext cx="455295" cy="779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en-US" altLang="zh-CN" sz="2800" b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91400" y="2675890"/>
            <a:ext cx="455295" cy="732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80000"/>
              </a:lnSpc>
            </a:pPr>
            <a:r>
              <a:rPr lang="en-US" altLang="zh-CN" sz="2800" b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8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1"/>
          <p:cNvSpPr txBox="1"/>
          <p:nvPr/>
        </p:nvSpPr>
        <p:spPr>
          <a:xfrm>
            <a:off x="304800" y="455930"/>
            <a:ext cx="804989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一个手机组装车间要完成一批任务，每天组装手机的数量与需要的天数如下表。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" y="2800350"/>
            <a:ext cx="89230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）每天组装的数量用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表示，需要的天数用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表示。你能用式子表示出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和组装的手机总数之间的关系吗？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2200" y="3943350"/>
            <a:ext cx="383984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组装的手机总数＝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pt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95600" y="571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994" t="25422" r="16157" b="49084"/>
          <a:stretch>
            <a:fillRect/>
          </a:stretch>
        </p:blipFill>
        <p:spPr>
          <a:xfrm>
            <a:off x="304800" y="1504950"/>
            <a:ext cx="8558530" cy="13023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60" h="1560">
                <a:moveTo>
                  <a:pt x="0" y="0"/>
                </a:moveTo>
                <a:lnTo>
                  <a:pt x="9960" y="0"/>
                </a:lnTo>
                <a:lnTo>
                  <a:pt x="9960" y="1560"/>
                </a:lnTo>
                <a:lnTo>
                  <a:pt x="0" y="156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2000" y="1353820"/>
            <a:ext cx="449897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与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成什么比例关系？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0" y="2573020"/>
            <a:ext cx="771969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）如果这批组装任务需要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天完成。每天要组装多少部手机？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6400" y="1971040"/>
            <a:ext cx="3178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与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成反比例关系。</a:t>
            </a:r>
            <a:endParaRPr lang="zh-CN" altLang="en-US" sz="28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6000" y="3638550"/>
            <a:ext cx="4105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500×24÷8＝1500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（部）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4390" y="4219575"/>
            <a:ext cx="4759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答：每天要组装1500部手机。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354" t="24440" r="16157" b="49084"/>
          <a:stretch>
            <a:fillRect/>
          </a:stretch>
        </p:blipFill>
        <p:spPr>
          <a:xfrm>
            <a:off x="682625" y="285750"/>
            <a:ext cx="7090410" cy="11106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60" h="1560">
                <a:moveTo>
                  <a:pt x="0" y="0"/>
                </a:moveTo>
                <a:lnTo>
                  <a:pt x="9960" y="0"/>
                </a:lnTo>
                <a:lnTo>
                  <a:pt x="9960" y="1560"/>
                </a:lnTo>
                <a:lnTo>
                  <a:pt x="0" y="156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1"/>
          <p:cNvSpPr txBox="1"/>
          <p:nvPr/>
        </p:nvSpPr>
        <p:spPr>
          <a:xfrm>
            <a:off x="259715" y="443230"/>
            <a:ext cx="82943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某两个城市间的火车的平均行驶速度与驶完全程所需时间如下表。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" y="2742565"/>
            <a:ext cx="643826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）这两个城市间铁路全长多少千米？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0" y="3392170"/>
            <a:ext cx="35286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260×5＝1300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）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38200" y="4019550"/>
            <a:ext cx="6174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答：这两个城市间铁路全长1300千米。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5280" y="14732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P50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5800" y="1352550"/>
            <a:ext cx="7437120" cy="1348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730" y="1581150"/>
            <a:ext cx="89103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）如果用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表示火车的平均速度，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表示驶完全程所需时间。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与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成什么比例关系？你能写出这个关系式吗？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34540" y="2602230"/>
            <a:ext cx="525399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与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成反比例关系，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vt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＝1300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730" y="3167380"/>
            <a:ext cx="850773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（3）如果火车的平均速度为325千米/时，驶完全程需要多长时间？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64815" y="3790950"/>
            <a:ext cx="33928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1300÷325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0" y="4324350"/>
            <a:ext cx="4195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答：驶完全程需要4小时。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5800" y="285750"/>
            <a:ext cx="7437120" cy="1348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3"/>
          <p:cNvSpPr txBox="1"/>
          <p:nvPr/>
        </p:nvSpPr>
        <p:spPr>
          <a:xfrm>
            <a:off x="152400" y="609600"/>
            <a:ext cx="52222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6.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右面的图象表示斑马和长颈鹿的奔跑情况。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711" name="文本框 4"/>
          <p:cNvSpPr txBox="1"/>
          <p:nvPr/>
        </p:nvSpPr>
        <p:spPr>
          <a:xfrm>
            <a:off x="152400" y="1879600"/>
            <a:ext cx="48945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（1）斑马的奔跑路程与奔跑时间是否成正比例关系？长颈鹿呢？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2535" y="3181350"/>
            <a:ext cx="288925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都成正比例关系。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5280" y="14732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P50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55892" t="100000" r="9975" b="-4122"/>
          <a:stretch>
            <a:fillRect/>
          </a:stretch>
        </p:blipFill>
        <p:spPr>
          <a:xfrm>
            <a:off x="923189" y="7997825"/>
            <a:ext cx="3019680" cy="203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55" h="320">
                <a:moveTo>
                  <a:pt x="4755" y="0"/>
                </a:moveTo>
                <a:cubicBezTo>
                  <a:pt x="4736" y="5"/>
                  <a:pt x="4688" y="10"/>
                  <a:pt x="4665" y="10"/>
                </a:cubicBezTo>
                <a:cubicBezTo>
                  <a:pt x="4654" y="10"/>
                  <a:pt x="4641" y="9"/>
                  <a:pt x="4633" y="9"/>
                </a:cubicBezTo>
                <a:cubicBezTo>
                  <a:pt x="4622" y="8"/>
                  <a:pt x="4605" y="8"/>
                  <a:pt x="4593" y="8"/>
                </a:cubicBezTo>
                <a:lnTo>
                  <a:pt x="4591" y="8"/>
                </a:lnTo>
                <a:lnTo>
                  <a:pt x="4589" y="8"/>
                </a:lnTo>
                <a:lnTo>
                  <a:pt x="4585" y="8"/>
                </a:lnTo>
                <a:lnTo>
                  <a:pt x="4583" y="8"/>
                </a:lnTo>
                <a:lnTo>
                  <a:pt x="4579" y="8"/>
                </a:lnTo>
                <a:lnTo>
                  <a:pt x="4578" y="8"/>
                </a:lnTo>
                <a:lnTo>
                  <a:pt x="4574" y="8"/>
                </a:lnTo>
                <a:lnTo>
                  <a:pt x="4572" y="8"/>
                </a:lnTo>
                <a:lnTo>
                  <a:pt x="4569" y="8"/>
                </a:lnTo>
                <a:lnTo>
                  <a:pt x="4567" y="8"/>
                </a:lnTo>
                <a:lnTo>
                  <a:pt x="4551" y="8"/>
                </a:lnTo>
                <a:lnTo>
                  <a:pt x="4550" y="8"/>
                </a:lnTo>
                <a:lnTo>
                  <a:pt x="4548" y="8"/>
                </a:lnTo>
                <a:lnTo>
                  <a:pt x="4484" y="8"/>
                </a:lnTo>
                <a:cubicBezTo>
                  <a:pt x="4468" y="8"/>
                  <a:pt x="4450" y="7"/>
                  <a:pt x="4440" y="6"/>
                </a:cubicBezTo>
                <a:cubicBezTo>
                  <a:pt x="4428" y="5"/>
                  <a:pt x="4412" y="5"/>
                  <a:pt x="4402" y="5"/>
                </a:cubicBezTo>
                <a:cubicBezTo>
                  <a:pt x="4365" y="3"/>
                  <a:pt x="4313" y="15"/>
                  <a:pt x="4287" y="27"/>
                </a:cubicBezTo>
                <a:cubicBezTo>
                  <a:pt x="4254" y="41"/>
                  <a:pt x="4194" y="52"/>
                  <a:pt x="4167" y="53"/>
                </a:cubicBezTo>
                <a:cubicBezTo>
                  <a:pt x="4136" y="54"/>
                  <a:pt x="4068" y="68"/>
                  <a:pt x="4032" y="80"/>
                </a:cubicBezTo>
                <a:cubicBezTo>
                  <a:pt x="3985" y="95"/>
                  <a:pt x="3905" y="108"/>
                  <a:pt x="3864" y="111"/>
                </a:cubicBezTo>
                <a:cubicBezTo>
                  <a:pt x="3827" y="114"/>
                  <a:pt x="3777" y="122"/>
                  <a:pt x="3759" y="126"/>
                </a:cubicBezTo>
                <a:cubicBezTo>
                  <a:pt x="3740" y="130"/>
                  <a:pt x="3710" y="136"/>
                  <a:pt x="3684" y="136"/>
                </a:cubicBezTo>
                <a:cubicBezTo>
                  <a:pt x="3673" y="136"/>
                  <a:pt x="3659" y="135"/>
                  <a:pt x="3652" y="134"/>
                </a:cubicBezTo>
                <a:cubicBezTo>
                  <a:pt x="3644" y="133"/>
                  <a:pt x="3631" y="132"/>
                  <a:pt x="3624" y="133"/>
                </a:cubicBezTo>
                <a:cubicBezTo>
                  <a:pt x="3594" y="131"/>
                  <a:pt x="3556" y="144"/>
                  <a:pt x="3536" y="153"/>
                </a:cubicBezTo>
                <a:cubicBezTo>
                  <a:pt x="3509" y="168"/>
                  <a:pt x="3452" y="179"/>
                  <a:pt x="3421" y="180"/>
                </a:cubicBezTo>
                <a:cubicBezTo>
                  <a:pt x="3389" y="181"/>
                  <a:pt x="3330" y="193"/>
                  <a:pt x="3305" y="206"/>
                </a:cubicBezTo>
                <a:cubicBezTo>
                  <a:pt x="3282" y="218"/>
                  <a:pt x="3231" y="229"/>
                  <a:pt x="3184" y="228"/>
                </a:cubicBezTo>
                <a:cubicBezTo>
                  <a:pt x="3167" y="228"/>
                  <a:pt x="3143" y="227"/>
                  <a:pt x="3130" y="227"/>
                </a:cubicBezTo>
                <a:cubicBezTo>
                  <a:pt x="3114" y="226"/>
                  <a:pt x="3091" y="225"/>
                  <a:pt x="3078" y="225"/>
                </a:cubicBezTo>
                <a:cubicBezTo>
                  <a:pt x="3017" y="226"/>
                  <a:pt x="2973" y="233"/>
                  <a:pt x="2941" y="238"/>
                </a:cubicBezTo>
                <a:cubicBezTo>
                  <a:pt x="2929" y="240"/>
                  <a:pt x="2911" y="243"/>
                  <a:pt x="2901" y="244"/>
                </a:cubicBezTo>
                <a:cubicBezTo>
                  <a:pt x="2874" y="248"/>
                  <a:pt x="2856" y="251"/>
                  <a:pt x="2842" y="254"/>
                </a:cubicBezTo>
                <a:cubicBezTo>
                  <a:pt x="2822" y="258"/>
                  <a:pt x="2773" y="265"/>
                  <a:pt x="2747" y="268"/>
                </a:cubicBezTo>
                <a:cubicBezTo>
                  <a:pt x="2714" y="270"/>
                  <a:pt x="2645" y="282"/>
                  <a:pt x="2605" y="297"/>
                </a:cubicBezTo>
                <a:cubicBezTo>
                  <a:pt x="2573" y="310"/>
                  <a:pt x="2508" y="321"/>
                  <a:pt x="2465" y="320"/>
                </a:cubicBezTo>
                <a:cubicBezTo>
                  <a:pt x="2450" y="320"/>
                  <a:pt x="2429" y="319"/>
                  <a:pt x="2417" y="319"/>
                </a:cubicBezTo>
                <a:cubicBezTo>
                  <a:pt x="2400" y="318"/>
                  <a:pt x="2374" y="317"/>
                  <a:pt x="2357" y="317"/>
                </a:cubicBezTo>
                <a:lnTo>
                  <a:pt x="2354" y="317"/>
                </a:lnTo>
                <a:lnTo>
                  <a:pt x="2348" y="317"/>
                </a:lnTo>
                <a:lnTo>
                  <a:pt x="2345" y="317"/>
                </a:lnTo>
                <a:lnTo>
                  <a:pt x="2342" y="317"/>
                </a:lnTo>
                <a:lnTo>
                  <a:pt x="2339" y="317"/>
                </a:lnTo>
                <a:lnTo>
                  <a:pt x="2336" y="317"/>
                </a:lnTo>
                <a:lnTo>
                  <a:pt x="2334" y="317"/>
                </a:lnTo>
                <a:lnTo>
                  <a:pt x="2331" y="317"/>
                </a:lnTo>
                <a:lnTo>
                  <a:pt x="2328" y="317"/>
                </a:lnTo>
                <a:lnTo>
                  <a:pt x="2325" y="317"/>
                </a:lnTo>
                <a:lnTo>
                  <a:pt x="2323" y="317"/>
                </a:lnTo>
                <a:lnTo>
                  <a:pt x="2317" y="317"/>
                </a:lnTo>
                <a:lnTo>
                  <a:pt x="2315" y="317"/>
                </a:lnTo>
                <a:lnTo>
                  <a:pt x="2312" y="317"/>
                </a:lnTo>
                <a:lnTo>
                  <a:pt x="2310" y="317"/>
                </a:lnTo>
                <a:lnTo>
                  <a:pt x="2307" y="317"/>
                </a:lnTo>
                <a:lnTo>
                  <a:pt x="2305" y="317"/>
                </a:lnTo>
                <a:lnTo>
                  <a:pt x="2302" y="317"/>
                </a:lnTo>
                <a:lnTo>
                  <a:pt x="2300" y="317"/>
                </a:lnTo>
                <a:lnTo>
                  <a:pt x="2297" y="317"/>
                </a:lnTo>
                <a:lnTo>
                  <a:pt x="2295" y="317"/>
                </a:lnTo>
                <a:lnTo>
                  <a:pt x="2292" y="317"/>
                </a:lnTo>
                <a:lnTo>
                  <a:pt x="2290" y="317"/>
                </a:lnTo>
                <a:lnTo>
                  <a:pt x="2285" y="317"/>
                </a:lnTo>
                <a:lnTo>
                  <a:pt x="2283" y="317"/>
                </a:lnTo>
                <a:lnTo>
                  <a:pt x="2280" y="317"/>
                </a:lnTo>
                <a:lnTo>
                  <a:pt x="2278" y="317"/>
                </a:lnTo>
                <a:lnTo>
                  <a:pt x="2276" y="317"/>
                </a:lnTo>
                <a:lnTo>
                  <a:pt x="2273" y="317"/>
                </a:lnTo>
                <a:lnTo>
                  <a:pt x="2271" y="317"/>
                </a:lnTo>
                <a:lnTo>
                  <a:pt x="2268" y="317"/>
                </a:lnTo>
                <a:lnTo>
                  <a:pt x="2266" y="317"/>
                </a:lnTo>
                <a:lnTo>
                  <a:pt x="2264" y="317"/>
                </a:lnTo>
                <a:lnTo>
                  <a:pt x="2259" y="317"/>
                </a:lnTo>
                <a:lnTo>
                  <a:pt x="2257" y="317"/>
                </a:lnTo>
                <a:lnTo>
                  <a:pt x="2254" y="317"/>
                </a:lnTo>
                <a:lnTo>
                  <a:pt x="2252" y="317"/>
                </a:lnTo>
                <a:lnTo>
                  <a:pt x="2249" y="317"/>
                </a:lnTo>
                <a:lnTo>
                  <a:pt x="2247" y="317"/>
                </a:lnTo>
                <a:lnTo>
                  <a:pt x="2245" y="317"/>
                </a:lnTo>
                <a:lnTo>
                  <a:pt x="2242" y="317"/>
                </a:lnTo>
                <a:lnTo>
                  <a:pt x="2240" y="317"/>
                </a:lnTo>
                <a:lnTo>
                  <a:pt x="2237" y="317"/>
                </a:lnTo>
                <a:lnTo>
                  <a:pt x="2235" y="317"/>
                </a:lnTo>
                <a:lnTo>
                  <a:pt x="2232" y="317"/>
                </a:lnTo>
                <a:lnTo>
                  <a:pt x="2230" y="317"/>
                </a:lnTo>
                <a:lnTo>
                  <a:pt x="2227" y="317"/>
                </a:lnTo>
                <a:lnTo>
                  <a:pt x="2222" y="317"/>
                </a:lnTo>
                <a:lnTo>
                  <a:pt x="2219" y="317"/>
                </a:lnTo>
                <a:lnTo>
                  <a:pt x="2217" y="317"/>
                </a:lnTo>
                <a:lnTo>
                  <a:pt x="2203" y="317"/>
                </a:lnTo>
                <a:lnTo>
                  <a:pt x="2200" y="317"/>
                </a:lnTo>
                <a:lnTo>
                  <a:pt x="2197" y="317"/>
                </a:lnTo>
                <a:lnTo>
                  <a:pt x="2194" y="317"/>
                </a:lnTo>
                <a:lnTo>
                  <a:pt x="2191" y="317"/>
                </a:lnTo>
                <a:lnTo>
                  <a:pt x="2185" y="317"/>
                </a:lnTo>
                <a:lnTo>
                  <a:pt x="2183" y="317"/>
                </a:lnTo>
                <a:lnTo>
                  <a:pt x="2180" y="317"/>
                </a:lnTo>
                <a:lnTo>
                  <a:pt x="2177" y="317"/>
                </a:lnTo>
                <a:lnTo>
                  <a:pt x="2175" y="317"/>
                </a:lnTo>
                <a:lnTo>
                  <a:pt x="2172" y="317"/>
                </a:lnTo>
                <a:lnTo>
                  <a:pt x="2170" y="317"/>
                </a:lnTo>
                <a:lnTo>
                  <a:pt x="2167" y="317"/>
                </a:lnTo>
                <a:lnTo>
                  <a:pt x="2165" y="317"/>
                </a:lnTo>
                <a:lnTo>
                  <a:pt x="2162" y="317"/>
                </a:lnTo>
                <a:lnTo>
                  <a:pt x="2158" y="317"/>
                </a:lnTo>
                <a:lnTo>
                  <a:pt x="2155" y="317"/>
                </a:lnTo>
                <a:lnTo>
                  <a:pt x="2153" y="317"/>
                </a:lnTo>
                <a:lnTo>
                  <a:pt x="2151" y="317"/>
                </a:lnTo>
                <a:lnTo>
                  <a:pt x="2149" y="317"/>
                </a:lnTo>
                <a:lnTo>
                  <a:pt x="2147" y="317"/>
                </a:lnTo>
                <a:lnTo>
                  <a:pt x="2145" y="317"/>
                </a:lnTo>
                <a:lnTo>
                  <a:pt x="2142" y="317"/>
                </a:lnTo>
                <a:lnTo>
                  <a:pt x="2140" y="317"/>
                </a:lnTo>
                <a:lnTo>
                  <a:pt x="2138" y="317"/>
                </a:lnTo>
                <a:lnTo>
                  <a:pt x="2136" y="317"/>
                </a:lnTo>
                <a:lnTo>
                  <a:pt x="2134" y="317"/>
                </a:lnTo>
                <a:lnTo>
                  <a:pt x="2130" y="317"/>
                </a:lnTo>
                <a:lnTo>
                  <a:pt x="2128" y="317"/>
                </a:lnTo>
                <a:lnTo>
                  <a:pt x="2126" y="317"/>
                </a:lnTo>
                <a:lnTo>
                  <a:pt x="2124" y="317"/>
                </a:lnTo>
                <a:lnTo>
                  <a:pt x="2122" y="317"/>
                </a:lnTo>
                <a:lnTo>
                  <a:pt x="2120" y="317"/>
                </a:lnTo>
                <a:lnTo>
                  <a:pt x="2118" y="317"/>
                </a:lnTo>
                <a:lnTo>
                  <a:pt x="2116" y="317"/>
                </a:lnTo>
                <a:lnTo>
                  <a:pt x="2114" y="317"/>
                </a:lnTo>
                <a:lnTo>
                  <a:pt x="2112" y="317"/>
                </a:lnTo>
                <a:lnTo>
                  <a:pt x="2108" y="317"/>
                </a:lnTo>
                <a:lnTo>
                  <a:pt x="2106" y="317"/>
                </a:lnTo>
                <a:lnTo>
                  <a:pt x="2104" y="317"/>
                </a:lnTo>
                <a:lnTo>
                  <a:pt x="2102" y="317"/>
                </a:lnTo>
                <a:lnTo>
                  <a:pt x="2100" y="317"/>
                </a:lnTo>
                <a:lnTo>
                  <a:pt x="2098" y="317"/>
                </a:lnTo>
                <a:lnTo>
                  <a:pt x="2095" y="317"/>
                </a:lnTo>
                <a:lnTo>
                  <a:pt x="2093" y="317"/>
                </a:lnTo>
                <a:lnTo>
                  <a:pt x="2091" y="317"/>
                </a:lnTo>
                <a:lnTo>
                  <a:pt x="2089" y="317"/>
                </a:lnTo>
                <a:lnTo>
                  <a:pt x="2087" y="317"/>
                </a:lnTo>
                <a:lnTo>
                  <a:pt x="2084" y="317"/>
                </a:lnTo>
                <a:lnTo>
                  <a:pt x="2082" y="317"/>
                </a:lnTo>
                <a:lnTo>
                  <a:pt x="2080" y="317"/>
                </a:lnTo>
                <a:lnTo>
                  <a:pt x="2075" y="317"/>
                </a:lnTo>
                <a:lnTo>
                  <a:pt x="2072" y="317"/>
                </a:lnTo>
                <a:lnTo>
                  <a:pt x="2070" y="317"/>
                </a:lnTo>
                <a:lnTo>
                  <a:pt x="2057" y="317"/>
                </a:lnTo>
                <a:lnTo>
                  <a:pt x="2054" y="317"/>
                </a:lnTo>
                <a:lnTo>
                  <a:pt x="2051" y="317"/>
                </a:lnTo>
                <a:lnTo>
                  <a:pt x="2048" y="317"/>
                </a:lnTo>
                <a:lnTo>
                  <a:pt x="2045" y="317"/>
                </a:lnTo>
                <a:lnTo>
                  <a:pt x="2039" y="317"/>
                </a:lnTo>
                <a:lnTo>
                  <a:pt x="2036" y="317"/>
                </a:lnTo>
                <a:lnTo>
                  <a:pt x="2034" y="317"/>
                </a:lnTo>
                <a:lnTo>
                  <a:pt x="2031" y="317"/>
                </a:lnTo>
                <a:lnTo>
                  <a:pt x="2028" y="317"/>
                </a:lnTo>
                <a:lnTo>
                  <a:pt x="2025" y="317"/>
                </a:lnTo>
                <a:lnTo>
                  <a:pt x="2023" y="317"/>
                </a:lnTo>
                <a:lnTo>
                  <a:pt x="2020" y="317"/>
                </a:lnTo>
                <a:lnTo>
                  <a:pt x="2017" y="317"/>
                </a:lnTo>
                <a:lnTo>
                  <a:pt x="2015" y="317"/>
                </a:lnTo>
                <a:lnTo>
                  <a:pt x="2009" y="317"/>
                </a:lnTo>
                <a:lnTo>
                  <a:pt x="2007" y="317"/>
                </a:lnTo>
                <a:lnTo>
                  <a:pt x="2004" y="317"/>
                </a:lnTo>
                <a:lnTo>
                  <a:pt x="2002" y="317"/>
                </a:lnTo>
                <a:lnTo>
                  <a:pt x="1999" y="317"/>
                </a:lnTo>
                <a:lnTo>
                  <a:pt x="1997" y="317"/>
                </a:lnTo>
                <a:lnTo>
                  <a:pt x="1994" y="317"/>
                </a:lnTo>
                <a:lnTo>
                  <a:pt x="1992" y="317"/>
                </a:lnTo>
                <a:lnTo>
                  <a:pt x="1989" y="317"/>
                </a:lnTo>
                <a:lnTo>
                  <a:pt x="1987" y="317"/>
                </a:lnTo>
                <a:lnTo>
                  <a:pt x="1984" y="317"/>
                </a:lnTo>
                <a:lnTo>
                  <a:pt x="1982" y="317"/>
                </a:lnTo>
                <a:lnTo>
                  <a:pt x="1977" y="317"/>
                </a:lnTo>
                <a:lnTo>
                  <a:pt x="1975" y="317"/>
                </a:lnTo>
                <a:lnTo>
                  <a:pt x="1972" y="317"/>
                </a:lnTo>
                <a:lnTo>
                  <a:pt x="1970" y="317"/>
                </a:lnTo>
                <a:lnTo>
                  <a:pt x="1967" y="317"/>
                </a:lnTo>
                <a:lnTo>
                  <a:pt x="1965" y="317"/>
                </a:lnTo>
                <a:lnTo>
                  <a:pt x="1962" y="317"/>
                </a:lnTo>
                <a:lnTo>
                  <a:pt x="1960" y="317"/>
                </a:lnTo>
                <a:lnTo>
                  <a:pt x="1958" y="317"/>
                </a:lnTo>
                <a:lnTo>
                  <a:pt x="1955" y="317"/>
                </a:lnTo>
                <a:lnTo>
                  <a:pt x="1950" y="317"/>
                </a:lnTo>
                <a:lnTo>
                  <a:pt x="1948" y="317"/>
                </a:lnTo>
                <a:lnTo>
                  <a:pt x="1945" y="317"/>
                </a:lnTo>
                <a:lnTo>
                  <a:pt x="1943" y="317"/>
                </a:lnTo>
                <a:lnTo>
                  <a:pt x="1940" y="317"/>
                </a:lnTo>
                <a:lnTo>
                  <a:pt x="1938" y="317"/>
                </a:lnTo>
                <a:lnTo>
                  <a:pt x="1935" y="317"/>
                </a:lnTo>
                <a:lnTo>
                  <a:pt x="1933" y="317"/>
                </a:lnTo>
                <a:lnTo>
                  <a:pt x="1930" y="317"/>
                </a:lnTo>
                <a:lnTo>
                  <a:pt x="1928" y="317"/>
                </a:lnTo>
                <a:lnTo>
                  <a:pt x="1925" y="317"/>
                </a:lnTo>
                <a:lnTo>
                  <a:pt x="1923" y="317"/>
                </a:lnTo>
                <a:lnTo>
                  <a:pt x="1920" y="317"/>
                </a:lnTo>
                <a:lnTo>
                  <a:pt x="1917" y="317"/>
                </a:lnTo>
                <a:lnTo>
                  <a:pt x="1912" y="317"/>
                </a:lnTo>
                <a:lnTo>
                  <a:pt x="1909" y="317"/>
                </a:lnTo>
                <a:lnTo>
                  <a:pt x="1907" y="317"/>
                </a:lnTo>
                <a:lnTo>
                  <a:pt x="1893" y="317"/>
                </a:lnTo>
                <a:lnTo>
                  <a:pt x="1890" y="317"/>
                </a:lnTo>
                <a:lnTo>
                  <a:pt x="1887" y="317"/>
                </a:lnTo>
                <a:lnTo>
                  <a:pt x="1884" y="317"/>
                </a:lnTo>
                <a:lnTo>
                  <a:pt x="1881" y="317"/>
                </a:lnTo>
                <a:lnTo>
                  <a:pt x="1875" y="317"/>
                </a:lnTo>
                <a:lnTo>
                  <a:pt x="1873" y="317"/>
                </a:lnTo>
                <a:lnTo>
                  <a:pt x="1870" y="317"/>
                </a:lnTo>
                <a:lnTo>
                  <a:pt x="1867" y="317"/>
                </a:lnTo>
                <a:lnTo>
                  <a:pt x="1865" y="317"/>
                </a:lnTo>
                <a:lnTo>
                  <a:pt x="1862" y="317"/>
                </a:lnTo>
                <a:lnTo>
                  <a:pt x="1860" y="317"/>
                </a:lnTo>
                <a:lnTo>
                  <a:pt x="1857" y="317"/>
                </a:lnTo>
                <a:lnTo>
                  <a:pt x="1855" y="317"/>
                </a:lnTo>
                <a:lnTo>
                  <a:pt x="1853" y="317"/>
                </a:lnTo>
                <a:lnTo>
                  <a:pt x="1848" y="317"/>
                </a:lnTo>
                <a:lnTo>
                  <a:pt x="1846" y="317"/>
                </a:lnTo>
                <a:lnTo>
                  <a:pt x="1844" y="317"/>
                </a:lnTo>
                <a:lnTo>
                  <a:pt x="1842" y="317"/>
                </a:lnTo>
                <a:lnTo>
                  <a:pt x="1840" y="317"/>
                </a:lnTo>
                <a:lnTo>
                  <a:pt x="1837" y="317"/>
                </a:lnTo>
                <a:lnTo>
                  <a:pt x="1835" y="317"/>
                </a:lnTo>
                <a:lnTo>
                  <a:pt x="1833" y="317"/>
                </a:lnTo>
                <a:lnTo>
                  <a:pt x="1831" y="317"/>
                </a:lnTo>
                <a:lnTo>
                  <a:pt x="1829" y="317"/>
                </a:lnTo>
                <a:lnTo>
                  <a:pt x="1827" y="317"/>
                </a:lnTo>
                <a:lnTo>
                  <a:pt x="1825" y="317"/>
                </a:lnTo>
                <a:lnTo>
                  <a:pt x="1821" y="317"/>
                </a:lnTo>
                <a:lnTo>
                  <a:pt x="1819" y="317"/>
                </a:lnTo>
                <a:lnTo>
                  <a:pt x="1817" y="317"/>
                </a:lnTo>
                <a:lnTo>
                  <a:pt x="1816" y="317"/>
                </a:lnTo>
                <a:lnTo>
                  <a:pt x="1814" y="317"/>
                </a:lnTo>
                <a:lnTo>
                  <a:pt x="1812" y="317"/>
                </a:lnTo>
                <a:lnTo>
                  <a:pt x="1810" y="317"/>
                </a:lnTo>
                <a:lnTo>
                  <a:pt x="1808" y="317"/>
                </a:lnTo>
                <a:lnTo>
                  <a:pt x="1806" y="317"/>
                </a:lnTo>
                <a:lnTo>
                  <a:pt x="1804" y="317"/>
                </a:lnTo>
                <a:lnTo>
                  <a:pt x="1800" y="317"/>
                </a:lnTo>
                <a:lnTo>
                  <a:pt x="1798" y="317"/>
                </a:lnTo>
                <a:lnTo>
                  <a:pt x="1796" y="317"/>
                </a:lnTo>
                <a:lnTo>
                  <a:pt x="1794" y="317"/>
                </a:lnTo>
                <a:lnTo>
                  <a:pt x="1792" y="317"/>
                </a:lnTo>
                <a:lnTo>
                  <a:pt x="1790" y="317"/>
                </a:lnTo>
                <a:lnTo>
                  <a:pt x="1787" y="317"/>
                </a:lnTo>
                <a:lnTo>
                  <a:pt x="1785" y="317"/>
                </a:lnTo>
                <a:lnTo>
                  <a:pt x="1783" y="317"/>
                </a:lnTo>
                <a:lnTo>
                  <a:pt x="1781" y="317"/>
                </a:lnTo>
                <a:lnTo>
                  <a:pt x="1779" y="317"/>
                </a:lnTo>
                <a:lnTo>
                  <a:pt x="1776" y="317"/>
                </a:lnTo>
                <a:lnTo>
                  <a:pt x="1774" y="317"/>
                </a:lnTo>
                <a:lnTo>
                  <a:pt x="1772" y="317"/>
                </a:lnTo>
                <a:lnTo>
                  <a:pt x="1767" y="317"/>
                </a:lnTo>
                <a:lnTo>
                  <a:pt x="1764" y="317"/>
                </a:lnTo>
                <a:lnTo>
                  <a:pt x="1762" y="317"/>
                </a:lnTo>
                <a:lnTo>
                  <a:pt x="1748" y="317"/>
                </a:lnTo>
                <a:lnTo>
                  <a:pt x="1745" y="317"/>
                </a:lnTo>
                <a:lnTo>
                  <a:pt x="1742" y="317"/>
                </a:lnTo>
                <a:lnTo>
                  <a:pt x="1739" y="317"/>
                </a:lnTo>
                <a:lnTo>
                  <a:pt x="1736" y="317"/>
                </a:lnTo>
                <a:lnTo>
                  <a:pt x="1730" y="317"/>
                </a:lnTo>
                <a:lnTo>
                  <a:pt x="1727" y="317"/>
                </a:lnTo>
                <a:lnTo>
                  <a:pt x="1724" y="317"/>
                </a:lnTo>
                <a:lnTo>
                  <a:pt x="1721" y="317"/>
                </a:lnTo>
                <a:lnTo>
                  <a:pt x="1718" y="317"/>
                </a:lnTo>
                <a:lnTo>
                  <a:pt x="1715" y="317"/>
                </a:lnTo>
                <a:lnTo>
                  <a:pt x="1712" y="317"/>
                </a:lnTo>
                <a:lnTo>
                  <a:pt x="1709" y="317"/>
                </a:lnTo>
                <a:lnTo>
                  <a:pt x="1707" y="317"/>
                </a:lnTo>
                <a:lnTo>
                  <a:pt x="1704" y="317"/>
                </a:lnTo>
                <a:lnTo>
                  <a:pt x="1698" y="317"/>
                </a:lnTo>
                <a:lnTo>
                  <a:pt x="1695" y="317"/>
                </a:lnTo>
                <a:lnTo>
                  <a:pt x="1693" y="317"/>
                </a:lnTo>
                <a:lnTo>
                  <a:pt x="1690" y="317"/>
                </a:lnTo>
                <a:lnTo>
                  <a:pt x="1687" y="317"/>
                </a:lnTo>
                <a:lnTo>
                  <a:pt x="1685" y="317"/>
                </a:lnTo>
                <a:lnTo>
                  <a:pt x="1682" y="317"/>
                </a:lnTo>
                <a:lnTo>
                  <a:pt x="1679" y="317"/>
                </a:lnTo>
                <a:lnTo>
                  <a:pt x="1676" y="317"/>
                </a:lnTo>
                <a:lnTo>
                  <a:pt x="1674" y="317"/>
                </a:lnTo>
                <a:lnTo>
                  <a:pt x="1671" y="317"/>
                </a:lnTo>
                <a:lnTo>
                  <a:pt x="1668" y="317"/>
                </a:lnTo>
                <a:lnTo>
                  <a:pt x="1663" y="317"/>
                </a:lnTo>
                <a:lnTo>
                  <a:pt x="1660" y="317"/>
                </a:lnTo>
                <a:lnTo>
                  <a:pt x="1658" y="317"/>
                </a:lnTo>
                <a:lnTo>
                  <a:pt x="1655" y="317"/>
                </a:lnTo>
                <a:lnTo>
                  <a:pt x="1652" y="317"/>
                </a:lnTo>
                <a:lnTo>
                  <a:pt x="1650" y="317"/>
                </a:lnTo>
                <a:lnTo>
                  <a:pt x="1647" y="317"/>
                </a:lnTo>
                <a:lnTo>
                  <a:pt x="1644" y="317"/>
                </a:lnTo>
                <a:lnTo>
                  <a:pt x="1642" y="317"/>
                </a:lnTo>
                <a:lnTo>
                  <a:pt x="1639" y="317"/>
                </a:lnTo>
                <a:lnTo>
                  <a:pt x="1633" y="317"/>
                </a:lnTo>
                <a:lnTo>
                  <a:pt x="1631" y="317"/>
                </a:lnTo>
                <a:lnTo>
                  <a:pt x="1628" y="317"/>
                </a:lnTo>
                <a:lnTo>
                  <a:pt x="1625" y="317"/>
                </a:lnTo>
                <a:lnTo>
                  <a:pt x="1622" y="317"/>
                </a:lnTo>
                <a:lnTo>
                  <a:pt x="1619" y="317"/>
                </a:lnTo>
                <a:lnTo>
                  <a:pt x="1617" y="317"/>
                </a:lnTo>
                <a:lnTo>
                  <a:pt x="1614" y="317"/>
                </a:lnTo>
                <a:lnTo>
                  <a:pt x="1611" y="317"/>
                </a:lnTo>
                <a:lnTo>
                  <a:pt x="1608" y="317"/>
                </a:lnTo>
                <a:lnTo>
                  <a:pt x="1605" y="317"/>
                </a:lnTo>
                <a:lnTo>
                  <a:pt x="1602" y="317"/>
                </a:lnTo>
                <a:lnTo>
                  <a:pt x="1599" y="317"/>
                </a:lnTo>
                <a:lnTo>
                  <a:pt x="1596" y="317"/>
                </a:lnTo>
                <a:lnTo>
                  <a:pt x="1590" y="317"/>
                </a:lnTo>
                <a:lnTo>
                  <a:pt x="1587" y="317"/>
                </a:lnTo>
                <a:lnTo>
                  <a:pt x="1584" y="317"/>
                </a:lnTo>
                <a:lnTo>
                  <a:pt x="1567" y="317"/>
                </a:lnTo>
                <a:lnTo>
                  <a:pt x="1564" y="317"/>
                </a:lnTo>
                <a:lnTo>
                  <a:pt x="1560" y="317"/>
                </a:lnTo>
                <a:lnTo>
                  <a:pt x="1557" y="317"/>
                </a:lnTo>
                <a:lnTo>
                  <a:pt x="1554" y="317"/>
                </a:lnTo>
                <a:lnTo>
                  <a:pt x="1547" y="317"/>
                </a:lnTo>
                <a:lnTo>
                  <a:pt x="1543" y="317"/>
                </a:lnTo>
                <a:lnTo>
                  <a:pt x="1540" y="317"/>
                </a:lnTo>
                <a:lnTo>
                  <a:pt x="1537" y="317"/>
                </a:lnTo>
                <a:lnTo>
                  <a:pt x="1534" y="317"/>
                </a:lnTo>
                <a:lnTo>
                  <a:pt x="1531" y="317"/>
                </a:lnTo>
                <a:lnTo>
                  <a:pt x="1528" y="317"/>
                </a:lnTo>
                <a:lnTo>
                  <a:pt x="1524" y="317"/>
                </a:lnTo>
                <a:lnTo>
                  <a:pt x="1521" y="317"/>
                </a:lnTo>
                <a:lnTo>
                  <a:pt x="1518" y="317"/>
                </a:lnTo>
                <a:lnTo>
                  <a:pt x="1513" y="317"/>
                </a:lnTo>
                <a:lnTo>
                  <a:pt x="1510" y="317"/>
                </a:lnTo>
                <a:lnTo>
                  <a:pt x="1507" y="317"/>
                </a:lnTo>
                <a:lnTo>
                  <a:pt x="1504" y="317"/>
                </a:lnTo>
                <a:lnTo>
                  <a:pt x="1501" y="317"/>
                </a:lnTo>
                <a:lnTo>
                  <a:pt x="1498" y="317"/>
                </a:lnTo>
                <a:lnTo>
                  <a:pt x="1495" y="317"/>
                </a:lnTo>
                <a:lnTo>
                  <a:pt x="1493" y="317"/>
                </a:lnTo>
                <a:lnTo>
                  <a:pt x="1490" y="317"/>
                </a:lnTo>
                <a:lnTo>
                  <a:pt x="1487" y="317"/>
                </a:lnTo>
                <a:lnTo>
                  <a:pt x="1485" y="317"/>
                </a:lnTo>
                <a:lnTo>
                  <a:pt x="1482" y="317"/>
                </a:lnTo>
                <a:lnTo>
                  <a:pt x="1476" y="317"/>
                </a:lnTo>
                <a:lnTo>
                  <a:pt x="1474" y="317"/>
                </a:lnTo>
                <a:lnTo>
                  <a:pt x="1471" y="317"/>
                </a:lnTo>
                <a:lnTo>
                  <a:pt x="1468" y="317"/>
                </a:lnTo>
                <a:lnTo>
                  <a:pt x="1466" y="317"/>
                </a:lnTo>
                <a:lnTo>
                  <a:pt x="1463" y="317"/>
                </a:lnTo>
                <a:lnTo>
                  <a:pt x="1461" y="317"/>
                </a:lnTo>
                <a:lnTo>
                  <a:pt x="1458" y="317"/>
                </a:lnTo>
                <a:lnTo>
                  <a:pt x="1455" y="317"/>
                </a:lnTo>
                <a:lnTo>
                  <a:pt x="1453" y="317"/>
                </a:lnTo>
                <a:lnTo>
                  <a:pt x="1447" y="317"/>
                </a:lnTo>
                <a:lnTo>
                  <a:pt x="1445" y="317"/>
                </a:lnTo>
                <a:lnTo>
                  <a:pt x="1442" y="317"/>
                </a:lnTo>
                <a:lnTo>
                  <a:pt x="1439" y="317"/>
                </a:lnTo>
                <a:lnTo>
                  <a:pt x="1437" y="317"/>
                </a:lnTo>
                <a:lnTo>
                  <a:pt x="1434" y="317"/>
                </a:lnTo>
                <a:lnTo>
                  <a:pt x="1431" y="317"/>
                </a:lnTo>
                <a:lnTo>
                  <a:pt x="1428" y="317"/>
                </a:lnTo>
                <a:lnTo>
                  <a:pt x="1426" y="317"/>
                </a:lnTo>
                <a:lnTo>
                  <a:pt x="1423" y="317"/>
                </a:lnTo>
                <a:lnTo>
                  <a:pt x="1420" y="317"/>
                </a:lnTo>
                <a:lnTo>
                  <a:pt x="1417" y="317"/>
                </a:lnTo>
                <a:lnTo>
                  <a:pt x="1415" y="317"/>
                </a:lnTo>
                <a:lnTo>
                  <a:pt x="1412" y="317"/>
                </a:lnTo>
                <a:lnTo>
                  <a:pt x="1406" y="317"/>
                </a:lnTo>
                <a:lnTo>
                  <a:pt x="1403" y="317"/>
                </a:lnTo>
                <a:lnTo>
                  <a:pt x="1400" y="317"/>
                </a:lnTo>
                <a:lnTo>
                  <a:pt x="1385" y="317"/>
                </a:lnTo>
                <a:lnTo>
                  <a:pt x="1381" y="317"/>
                </a:lnTo>
                <a:lnTo>
                  <a:pt x="1378" y="317"/>
                </a:lnTo>
                <a:lnTo>
                  <a:pt x="1375" y="317"/>
                </a:lnTo>
                <a:cubicBezTo>
                  <a:pt x="1350" y="317"/>
                  <a:pt x="1327" y="318"/>
                  <a:pt x="1314" y="318"/>
                </a:cubicBezTo>
                <a:cubicBezTo>
                  <a:pt x="1300" y="318"/>
                  <a:pt x="1282" y="319"/>
                  <a:pt x="1271" y="319"/>
                </a:cubicBezTo>
                <a:cubicBezTo>
                  <a:pt x="1217" y="319"/>
                  <a:pt x="1122" y="310"/>
                  <a:pt x="1066" y="304"/>
                </a:cubicBezTo>
                <a:cubicBezTo>
                  <a:pt x="1048" y="302"/>
                  <a:pt x="1022" y="299"/>
                  <a:pt x="1009" y="298"/>
                </a:cubicBezTo>
                <a:cubicBezTo>
                  <a:pt x="967" y="293"/>
                  <a:pt x="940" y="290"/>
                  <a:pt x="918" y="287"/>
                </a:cubicBezTo>
                <a:cubicBezTo>
                  <a:pt x="897" y="284"/>
                  <a:pt x="853" y="278"/>
                  <a:pt x="828" y="275"/>
                </a:cubicBezTo>
                <a:cubicBezTo>
                  <a:pt x="791" y="271"/>
                  <a:pt x="755" y="267"/>
                  <a:pt x="721" y="262"/>
                </a:cubicBezTo>
                <a:cubicBezTo>
                  <a:pt x="708" y="260"/>
                  <a:pt x="694" y="258"/>
                  <a:pt x="688" y="258"/>
                </a:cubicBezTo>
                <a:cubicBezTo>
                  <a:pt x="661" y="254"/>
                  <a:pt x="641" y="251"/>
                  <a:pt x="610" y="243"/>
                </a:cubicBezTo>
                <a:cubicBezTo>
                  <a:pt x="604" y="242"/>
                  <a:pt x="595" y="240"/>
                  <a:pt x="593" y="239"/>
                </a:cubicBezTo>
                <a:cubicBezTo>
                  <a:pt x="552" y="232"/>
                  <a:pt x="489" y="207"/>
                  <a:pt x="448" y="171"/>
                </a:cubicBezTo>
                <a:cubicBezTo>
                  <a:pt x="416" y="142"/>
                  <a:pt x="361" y="118"/>
                  <a:pt x="339" y="115"/>
                </a:cubicBezTo>
                <a:cubicBezTo>
                  <a:pt x="320" y="112"/>
                  <a:pt x="258" y="89"/>
                  <a:pt x="216" y="70"/>
                </a:cubicBezTo>
                <a:cubicBezTo>
                  <a:pt x="149" y="38"/>
                  <a:pt x="45" y="6"/>
                  <a:pt x="0" y="0"/>
                </a:cubicBezTo>
                <a:lnTo>
                  <a:pt x="4755" y="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179" t="760" r="3029" b="1928"/>
          <a:stretch>
            <a:fillRect/>
          </a:stretch>
        </p:blipFill>
        <p:spPr>
          <a:xfrm>
            <a:off x="4800600" y="285750"/>
            <a:ext cx="4267200" cy="4648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94" h="7705">
                <a:moveTo>
                  <a:pt x="2735" y="1913"/>
                </a:moveTo>
                <a:cubicBezTo>
                  <a:pt x="2735" y="1890"/>
                  <a:pt x="2739" y="1832"/>
                  <a:pt x="2735" y="1785"/>
                </a:cubicBezTo>
                <a:cubicBezTo>
                  <a:pt x="2731" y="1738"/>
                  <a:pt x="2721" y="1723"/>
                  <a:pt x="2717" y="1676"/>
                </a:cubicBezTo>
                <a:cubicBezTo>
                  <a:pt x="2713" y="1629"/>
                  <a:pt x="2717" y="1596"/>
                  <a:pt x="2717" y="1549"/>
                </a:cubicBezTo>
                <a:cubicBezTo>
                  <a:pt x="2717" y="1502"/>
                  <a:pt x="2717" y="1484"/>
                  <a:pt x="2717" y="1440"/>
                </a:cubicBezTo>
                <a:cubicBezTo>
                  <a:pt x="2717" y="1396"/>
                  <a:pt x="2710" y="1382"/>
                  <a:pt x="2717" y="1331"/>
                </a:cubicBezTo>
                <a:cubicBezTo>
                  <a:pt x="2724" y="1280"/>
                  <a:pt x="2742" y="1236"/>
                  <a:pt x="2753" y="1185"/>
                </a:cubicBezTo>
                <a:cubicBezTo>
                  <a:pt x="2764" y="1134"/>
                  <a:pt x="2756" y="1120"/>
                  <a:pt x="2771" y="1076"/>
                </a:cubicBezTo>
                <a:cubicBezTo>
                  <a:pt x="2786" y="1032"/>
                  <a:pt x="2801" y="1011"/>
                  <a:pt x="2826" y="967"/>
                </a:cubicBezTo>
                <a:cubicBezTo>
                  <a:pt x="2851" y="923"/>
                  <a:pt x="2865" y="902"/>
                  <a:pt x="2898" y="858"/>
                </a:cubicBezTo>
                <a:cubicBezTo>
                  <a:pt x="2931" y="814"/>
                  <a:pt x="2953" y="793"/>
                  <a:pt x="2989" y="749"/>
                </a:cubicBezTo>
                <a:cubicBezTo>
                  <a:pt x="3025" y="705"/>
                  <a:pt x="3040" y="662"/>
                  <a:pt x="3080" y="640"/>
                </a:cubicBezTo>
                <a:cubicBezTo>
                  <a:pt x="3120" y="618"/>
                  <a:pt x="3145" y="640"/>
                  <a:pt x="3189" y="640"/>
                </a:cubicBezTo>
                <a:cubicBezTo>
                  <a:pt x="3233" y="640"/>
                  <a:pt x="3254" y="644"/>
                  <a:pt x="3298" y="640"/>
                </a:cubicBezTo>
                <a:cubicBezTo>
                  <a:pt x="3342" y="636"/>
                  <a:pt x="3361" y="640"/>
                  <a:pt x="3408" y="622"/>
                </a:cubicBezTo>
                <a:cubicBezTo>
                  <a:pt x="3455" y="604"/>
                  <a:pt x="3484" y="575"/>
                  <a:pt x="3535" y="549"/>
                </a:cubicBezTo>
                <a:cubicBezTo>
                  <a:pt x="3586" y="523"/>
                  <a:pt x="3615" y="509"/>
                  <a:pt x="3662" y="494"/>
                </a:cubicBezTo>
                <a:cubicBezTo>
                  <a:pt x="3709" y="479"/>
                  <a:pt x="3727" y="490"/>
                  <a:pt x="3771" y="476"/>
                </a:cubicBezTo>
                <a:cubicBezTo>
                  <a:pt x="3815" y="462"/>
                  <a:pt x="3833" y="447"/>
                  <a:pt x="3880" y="422"/>
                </a:cubicBezTo>
                <a:cubicBezTo>
                  <a:pt x="3927" y="397"/>
                  <a:pt x="3961" y="378"/>
                  <a:pt x="4008" y="349"/>
                </a:cubicBezTo>
                <a:cubicBezTo>
                  <a:pt x="4055" y="320"/>
                  <a:pt x="4070" y="309"/>
                  <a:pt x="4117" y="276"/>
                </a:cubicBezTo>
                <a:cubicBezTo>
                  <a:pt x="4164" y="243"/>
                  <a:pt x="4197" y="218"/>
                  <a:pt x="4244" y="185"/>
                </a:cubicBezTo>
                <a:cubicBezTo>
                  <a:pt x="4291" y="152"/>
                  <a:pt x="4309" y="135"/>
                  <a:pt x="4353" y="113"/>
                </a:cubicBezTo>
                <a:cubicBezTo>
                  <a:pt x="4397" y="91"/>
                  <a:pt x="4418" y="83"/>
                  <a:pt x="4462" y="76"/>
                </a:cubicBezTo>
                <a:cubicBezTo>
                  <a:pt x="4506" y="69"/>
                  <a:pt x="4527" y="80"/>
                  <a:pt x="4571" y="76"/>
                </a:cubicBezTo>
                <a:cubicBezTo>
                  <a:pt x="4615" y="72"/>
                  <a:pt x="4636" y="65"/>
                  <a:pt x="4680" y="58"/>
                </a:cubicBezTo>
                <a:cubicBezTo>
                  <a:pt x="4724" y="51"/>
                  <a:pt x="4745" y="51"/>
                  <a:pt x="4789" y="40"/>
                </a:cubicBezTo>
                <a:cubicBezTo>
                  <a:pt x="4833" y="29"/>
                  <a:pt x="4854" y="11"/>
                  <a:pt x="4898" y="4"/>
                </a:cubicBezTo>
                <a:cubicBezTo>
                  <a:pt x="4942" y="-3"/>
                  <a:pt x="4964" y="0"/>
                  <a:pt x="5008" y="4"/>
                </a:cubicBezTo>
                <a:cubicBezTo>
                  <a:pt x="5052" y="8"/>
                  <a:pt x="5073" y="8"/>
                  <a:pt x="5117" y="22"/>
                </a:cubicBezTo>
                <a:cubicBezTo>
                  <a:pt x="5161" y="36"/>
                  <a:pt x="5182" y="47"/>
                  <a:pt x="5226" y="76"/>
                </a:cubicBezTo>
                <a:cubicBezTo>
                  <a:pt x="5270" y="105"/>
                  <a:pt x="5302" y="127"/>
                  <a:pt x="5335" y="167"/>
                </a:cubicBezTo>
                <a:cubicBezTo>
                  <a:pt x="5368" y="207"/>
                  <a:pt x="5375" y="232"/>
                  <a:pt x="5389" y="276"/>
                </a:cubicBezTo>
                <a:cubicBezTo>
                  <a:pt x="5403" y="320"/>
                  <a:pt x="5403" y="341"/>
                  <a:pt x="5407" y="385"/>
                </a:cubicBezTo>
                <a:cubicBezTo>
                  <a:pt x="5411" y="429"/>
                  <a:pt x="5396" y="447"/>
                  <a:pt x="5407" y="494"/>
                </a:cubicBezTo>
                <a:cubicBezTo>
                  <a:pt x="5418" y="541"/>
                  <a:pt x="5440" y="575"/>
                  <a:pt x="5462" y="622"/>
                </a:cubicBezTo>
                <a:cubicBezTo>
                  <a:pt x="5484" y="669"/>
                  <a:pt x="5462" y="633"/>
                  <a:pt x="5517" y="731"/>
                </a:cubicBezTo>
                <a:cubicBezTo>
                  <a:pt x="5572" y="829"/>
                  <a:pt x="5677" y="1015"/>
                  <a:pt x="5735" y="1113"/>
                </a:cubicBezTo>
                <a:cubicBezTo>
                  <a:pt x="5793" y="1211"/>
                  <a:pt x="5785" y="1178"/>
                  <a:pt x="5807" y="1222"/>
                </a:cubicBezTo>
                <a:cubicBezTo>
                  <a:pt x="5829" y="1266"/>
                  <a:pt x="5818" y="1287"/>
                  <a:pt x="5844" y="1331"/>
                </a:cubicBezTo>
                <a:cubicBezTo>
                  <a:pt x="5870" y="1375"/>
                  <a:pt x="5891" y="1396"/>
                  <a:pt x="5935" y="1440"/>
                </a:cubicBezTo>
                <a:cubicBezTo>
                  <a:pt x="5979" y="1484"/>
                  <a:pt x="6018" y="1502"/>
                  <a:pt x="6062" y="1549"/>
                </a:cubicBezTo>
                <a:cubicBezTo>
                  <a:pt x="6106" y="1596"/>
                  <a:pt x="6113" y="1632"/>
                  <a:pt x="6153" y="1676"/>
                </a:cubicBezTo>
                <a:cubicBezTo>
                  <a:pt x="6193" y="1720"/>
                  <a:pt x="6218" y="1727"/>
                  <a:pt x="6262" y="1767"/>
                </a:cubicBezTo>
                <a:cubicBezTo>
                  <a:pt x="6306" y="1807"/>
                  <a:pt x="6335" y="1832"/>
                  <a:pt x="6371" y="1876"/>
                </a:cubicBezTo>
                <a:cubicBezTo>
                  <a:pt x="6407" y="1920"/>
                  <a:pt x="6408" y="1938"/>
                  <a:pt x="6444" y="1985"/>
                </a:cubicBezTo>
                <a:cubicBezTo>
                  <a:pt x="6480" y="2032"/>
                  <a:pt x="6517" y="2066"/>
                  <a:pt x="6553" y="2113"/>
                </a:cubicBezTo>
                <a:cubicBezTo>
                  <a:pt x="6589" y="2160"/>
                  <a:pt x="6601" y="2178"/>
                  <a:pt x="6626" y="2222"/>
                </a:cubicBezTo>
                <a:cubicBezTo>
                  <a:pt x="6651" y="2266"/>
                  <a:pt x="6658" y="2287"/>
                  <a:pt x="6680" y="2331"/>
                </a:cubicBezTo>
                <a:cubicBezTo>
                  <a:pt x="6702" y="2375"/>
                  <a:pt x="6713" y="2393"/>
                  <a:pt x="6735" y="2440"/>
                </a:cubicBezTo>
                <a:cubicBezTo>
                  <a:pt x="6757" y="2487"/>
                  <a:pt x="6767" y="2520"/>
                  <a:pt x="6789" y="2567"/>
                </a:cubicBezTo>
                <a:cubicBezTo>
                  <a:pt x="6811" y="2614"/>
                  <a:pt x="6826" y="2632"/>
                  <a:pt x="6844" y="2676"/>
                </a:cubicBezTo>
                <a:cubicBezTo>
                  <a:pt x="6862" y="2720"/>
                  <a:pt x="6862" y="2741"/>
                  <a:pt x="6880" y="2785"/>
                </a:cubicBezTo>
                <a:cubicBezTo>
                  <a:pt x="6898" y="2829"/>
                  <a:pt x="6917" y="2850"/>
                  <a:pt x="6935" y="2894"/>
                </a:cubicBezTo>
                <a:cubicBezTo>
                  <a:pt x="6953" y="2938"/>
                  <a:pt x="6953" y="2960"/>
                  <a:pt x="6971" y="3004"/>
                </a:cubicBezTo>
                <a:cubicBezTo>
                  <a:pt x="6989" y="3048"/>
                  <a:pt x="7011" y="3069"/>
                  <a:pt x="7026" y="3113"/>
                </a:cubicBezTo>
                <a:cubicBezTo>
                  <a:pt x="7041" y="3157"/>
                  <a:pt x="7033" y="3178"/>
                  <a:pt x="7044" y="3222"/>
                </a:cubicBezTo>
                <a:cubicBezTo>
                  <a:pt x="7055" y="3266"/>
                  <a:pt x="7069" y="3287"/>
                  <a:pt x="7080" y="3331"/>
                </a:cubicBezTo>
                <a:cubicBezTo>
                  <a:pt x="7091" y="3375"/>
                  <a:pt x="7091" y="3396"/>
                  <a:pt x="7098" y="3440"/>
                </a:cubicBezTo>
                <a:cubicBezTo>
                  <a:pt x="7105" y="3484"/>
                  <a:pt x="7110" y="3505"/>
                  <a:pt x="7117" y="3549"/>
                </a:cubicBezTo>
                <a:cubicBezTo>
                  <a:pt x="7124" y="3593"/>
                  <a:pt x="7131" y="3614"/>
                  <a:pt x="7135" y="3658"/>
                </a:cubicBezTo>
                <a:cubicBezTo>
                  <a:pt x="7139" y="3702"/>
                  <a:pt x="7124" y="3720"/>
                  <a:pt x="7135" y="3767"/>
                </a:cubicBezTo>
                <a:cubicBezTo>
                  <a:pt x="7146" y="3814"/>
                  <a:pt x="7178" y="3839"/>
                  <a:pt x="7189" y="3894"/>
                </a:cubicBezTo>
                <a:cubicBezTo>
                  <a:pt x="7200" y="3949"/>
                  <a:pt x="7189" y="3989"/>
                  <a:pt x="7189" y="4040"/>
                </a:cubicBezTo>
                <a:cubicBezTo>
                  <a:pt x="7189" y="4091"/>
                  <a:pt x="7189" y="4105"/>
                  <a:pt x="7189" y="4149"/>
                </a:cubicBezTo>
                <a:cubicBezTo>
                  <a:pt x="7189" y="4193"/>
                  <a:pt x="7189" y="4211"/>
                  <a:pt x="7189" y="4258"/>
                </a:cubicBezTo>
                <a:cubicBezTo>
                  <a:pt x="7189" y="4305"/>
                  <a:pt x="7189" y="4334"/>
                  <a:pt x="7189" y="4385"/>
                </a:cubicBezTo>
                <a:cubicBezTo>
                  <a:pt x="7189" y="4436"/>
                  <a:pt x="7189" y="4466"/>
                  <a:pt x="7189" y="4513"/>
                </a:cubicBezTo>
                <a:cubicBezTo>
                  <a:pt x="7189" y="4560"/>
                  <a:pt x="7189" y="4575"/>
                  <a:pt x="7189" y="4622"/>
                </a:cubicBezTo>
                <a:cubicBezTo>
                  <a:pt x="7189" y="4669"/>
                  <a:pt x="7189" y="4698"/>
                  <a:pt x="7189" y="4749"/>
                </a:cubicBezTo>
                <a:cubicBezTo>
                  <a:pt x="7189" y="4800"/>
                  <a:pt x="7189" y="4829"/>
                  <a:pt x="7189" y="4876"/>
                </a:cubicBezTo>
                <a:cubicBezTo>
                  <a:pt x="7189" y="4923"/>
                  <a:pt x="7189" y="4938"/>
                  <a:pt x="7189" y="4985"/>
                </a:cubicBezTo>
                <a:cubicBezTo>
                  <a:pt x="7189" y="5032"/>
                  <a:pt x="7189" y="5062"/>
                  <a:pt x="7189" y="5113"/>
                </a:cubicBezTo>
                <a:cubicBezTo>
                  <a:pt x="7189" y="5164"/>
                  <a:pt x="7189" y="5193"/>
                  <a:pt x="7189" y="5240"/>
                </a:cubicBezTo>
                <a:cubicBezTo>
                  <a:pt x="7189" y="5287"/>
                  <a:pt x="7193" y="5302"/>
                  <a:pt x="7189" y="5349"/>
                </a:cubicBezTo>
                <a:cubicBezTo>
                  <a:pt x="7185" y="5396"/>
                  <a:pt x="7178" y="5429"/>
                  <a:pt x="7171" y="5476"/>
                </a:cubicBezTo>
                <a:cubicBezTo>
                  <a:pt x="7164" y="5523"/>
                  <a:pt x="7164" y="5541"/>
                  <a:pt x="7153" y="5585"/>
                </a:cubicBezTo>
                <a:cubicBezTo>
                  <a:pt x="7142" y="5629"/>
                  <a:pt x="7128" y="5647"/>
                  <a:pt x="7117" y="5694"/>
                </a:cubicBezTo>
                <a:cubicBezTo>
                  <a:pt x="7106" y="5741"/>
                  <a:pt x="7105" y="5775"/>
                  <a:pt x="7098" y="5822"/>
                </a:cubicBezTo>
                <a:cubicBezTo>
                  <a:pt x="7091" y="5869"/>
                  <a:pt x="7091" y="5880"/>
                  <a:pt x="7080" y="5931"/>
                </a:cubicBezTo>
                <a:cubicBezTo>
                  <a:pt x="7069" y="5982"/>
                  <a:pt x="7066" y="6021"/>
                  <a:pt x="7044" y="6076"/>
                </a:cubicBezTo>
                <a:cubicBezTo>
                  <a:pt x="7022" y="6131"/>
                  <a:pt x="6993" y="6157"/>
                  <a:pt x="6971" y="6204"/>
                </a:cubicBezTo>
                <a:cubicBezTo>
                  <a:pt x="6949" y="6251"/>
                  <a:pt x="6946" y="6266"/>
                  <a:pt x="6935" y="6313"/>
                </a:cubicBezTo>
                <a:cubicBezTo>
                  <a:pt x="6924" y="6360"/>
                  <a:pt x="6935" y="6382"/>
                  <a:pt x="6917" y="6440"/>
                </a:cubicBezTo>
                <a:cubicBezTo>
                  <a:pt x="6899" y="6498"/>
                  <a:pt x="6870" y="6546"/>
                  <a:pt x="6844" y="6604"/>
                </a:cubicBezTo>
                <a:cubicBezTo>
                  <a:pt x="6818" y="6662"/>
                  <a:pt x="6811" y="6680"/>
                  <a:pt x="6789" y="6731"/>
                </a:cubicBezTo>
                <a:cubicBezTo>
                  <a:pt x="6767" y="6782"/>
                  <a:pt x="6757" y="6811"/>
                  <a:pt x="6735" y="6858"/>
                </a:cubicBezTo>
                <a:cubicBezTo>
                  <a:pt x="6713" y="6905"/>
                  <a:pt x="6702" y="6923"/>
                  <a:pt x="6680" y="6967"/>
                </a:cubicBezTo>
                <a:cubicBezTo>
                  <a:pt x="6658" y="7011"/>
                  <a:pt x="6648" y="7029"/>
                  <a:pt x="6626" y="7076"/>
                </a:cubicBezTo>
                <a:cubicBezTo>
                  <a:pt x="6604" y="7123"/>
                  <a:pt x="6597" y="7152"/>
                  <a:pt x="6571" y="7203"/>
                </a:cubicBezTo>
                <a:cubicBezTo>
                  <a:pt x="6545" y="7254"/>
                  <a:pt x="6527" y="7284"/>
                  <a:pt x="6498" y="7331"/>
                </a:cubicBezTo>
                <a:cubicBezTo>
                  <a:pt x="6469" y="7378"/>
                  <a:pt x="6455" y="7396"/>
                  <a:pt x="6426" y="7440"/>
                </a:cubicBezTo>
                <a:cubicBezTo>
                  <a:pt x="6397" y="7484"/>
                  <a:pt x="6389" y="7513"/>
                  <a:pt x="6353" y="7549"/>
                </a:cubicBezTo>
                <a:cubicBezTo>
                  <a:pt x="6317" y="7585"/>
                  <a:pt x="6288" y="7597"/>
                  <a:pt x="6244" y="7622"/>
                </a:cubicBezTo>
                <a:cubicBezTo>
                  <a:pt x="6200" y="7647"/>
                  <a:pt x="6179" y="7662"/>
                  <a:pt x="6135" y="7676"/>
                </a:cubicBezTo>
                <a:cubicBezTo>
                  <a:pt x="6091" y="7690"/>
                  <a:pt x="6070" y="7687"/>
                  <a:pt x="6026" y="7694"/>
                </a:cubicBezTo>
                <a:cubicBezTo>
                  <a:pt x="6003" y="7698"/>
                  <a:pt x="5986" y="7702"/>
                  <a:pt x="5969" y="7705"/>
                </a:cubicBezTo>
                <a:lnTo>
                  <a:pt x="1214" y="7705"/>
                </a:lnTo>
                <a:cubicBezTo>
                  <a:pt x="1195" y="7701"/>
                  <a:pt x="1175" y="7698"/>
                  <a:pt x="1153" y="7694"/>
                </a:cubicBezTo>
                <a:cubicBezTo>
                  <a:pt x="1095" y="7683"/>
                  <a:pt x="1073" y="7690"/>
                  <a:pt x="1026" y="7676"/>
                </a:cubicBezTo>
                <a:cubicBezTo>
                  <a:pt x="979" y="7662"/>
                  <a:pt x="961" y="7647"/>
                  <a:pt x="917" y="7622"/>
                </a:cubicBezTo>
                <a:cubicBezTo>
                  <a:pt x="873" y="7597"/>
                  <a:pt x="854" y="7575"/>
                  <a:pt x="807" y="7549"/>
                </a:cubicBezTo>
                <a:cubicBezTo>
                  <a:pt x="760" y="7523"/>
                  <a:pt x="727" y="7512"/>
                  <a:pt x="680" y="7494"/>
                </a:cubicBezTo>
                <a:cubicBezTo>
                  <a:pt x="633" y="7476"/>
                  <a:pt x="615" y="7476"/>
                  <a:pt x="571" y="7458"/>
                </a:cubicBezTo>
                <a:cubicBezTo>
                  <a:pt x="527" y="7440"/>
                  <a:pt x="509" y="7436"/>
                  <a:pt x="462" y="7403"/>
                </a:cubicBezTo>
                <a:cubicBezTo>
                  <a:pt x="415" y="7370"/>
                  <a:pt x="386" y="7330"/>
                  <a:pt x="335" y="7294"/>
                </a:cubicBezTo>
                <a:cubicBezTo>
                  <a:pt x="284" y="7258"/>
                  <a:pt x="251" y="7262"/>
                  <a:pt x="207" y="7222"/>
                </a:cubicBezTo>
                <a:cubicBezTo>
                  <a:pt x="163" y="7182"/>
                  <a:pt x="142" y="7141"/>
                  <a:pt x="117" y="7094"/>
                </a:cubicBezTo>
                <a:cubicBezTo>
                  <a:pt x="92" y="7047"/>
                  <a:pt x="102" y="7036"/>
                  <a:pt x="80" y="6985"/>
                </a:cubicBezTo>
                <a:cubicBezTo>
                  <a:pt x="58" y="6934"/>
                  <a:pt x="22" y="6891"/>
                  <a:pt x="7" y="6840"/>
                </a:cubicBezTo>
                <a:cubicBezTo>
                  <a:pt x="-8" y="6789"/>
                  <a:pt x="7" y="6778"/>
                  <a:pt x="7" y="6731"/>
                </a:cubicBezTo>
                <a:cubicBezTo>
                  <a:pt x="7" y="6684"/>
                  <a:pt x="7" y="6651"/>
                  <a:pt x="7" y="6604"/>
                </a:cubicBezTo>
                <a:cubicBezTo>
                  <a:pt x="7" y="6557"/>
                  <a:pt x="7" y="6538"/>
                  <a:pt x="7" y="6494"/>
                </a:cubicBezTo>
                <a:cubicBezTo>
                  <a:pt x="7" y="6450"/>
                  <a:pt x="-4" y="6436"/>
                  <a:pt x="7" y="6385"/>
                </a:cubicBezTo>
                <a:cubicBezTo>
                  <a:pt x="18" y="6334"/>
                  <a:pt x="40" y="6291"/>
                  <a:pt x="62" y="6240"/>
                </a:cubicBezTo>
                <a:cubicBezTo>
                  <a:pt x="84" y="6189"/>
                  <a:pt x="99" y="6182"/>
                  <a:pt x="117" y="6131"/>
                </a:cubicBezTo>
                <a:cubicBezTo>
                  <a:pt x="135" y="6080"/>
                  <a:pt x="135" y="6036"/>
                  <a:pt x="153" y="5985"/>
                </a:cubicBezTo>
                <a:cubicBezTo>
                  <a:pt x="171" y="5934"/>
                  <a:pt x="185" y="5927"/>
                  <a:pt x="207" y="5876"/>
                </a:cubicBezTo>
                <a:cubicBezTo>
                  <a:pt x="229" y="5825"/>
                  <a:pt x="240" y="5785"/>
                  <a:pt x="262" y="5731"/>
                </a:cubicBezTo>
                <a:cubicBezTo>
                  <a:pt x="284" y="5677"/>
                  <a:pt x="299" y="5651"/>
                  <a:pt x="317" y="5604"/>
                </a:cubicBezTo>
                <a:cubicBezTo>
                  <a:pt x="335" y="5557"/>
                  <a:pt x="342" y="5541"/>
                  <a:pt x="353" y="5494"/>
                </a:cubicBezTo>
                <a:cubicBezTo>
                  <a:pt x="364" y="5447"/>
                  <a:pt x="360" y="5414"/>
                  <a:pt x="371" y="5367"/>
                </a:cubicBezTo>
                <a:cubicBezTo>
                  <a:pt x="382" y="5320"/>
                  <a:pt x="396" y="5302"/>
                  <a:pt x="407" y="5258"/>
                </a:cubicBezTo>
                <a:cubicBezTo>
                  <a:pt x="418" y="5214"/>
                  <a:pt x="422" y="5196"/>
                  <a:pt x="426" y="5149"/>
                </a:cubicBezTo>
                <a:cubicBezTo>
                  <a:pt x="430" y="5102"/>
                  <a:pt x="426" y="5069"/>
                  <a:pt x="426" y="5022"/>
                </a:cubicBezTo>
                <a:cubicBezTo>
                  <a:pt x="426" y="4975"/>
                  <a:pt x="426" y="4957"/>
                  <a:pt x="426" y="4913"/>
                </a:cubicBezTo>
                <a:cubicBezTo>
                  <a:pt x="426" y="4869"/>
                  <a:pt x="426" y="4848"/>
                  <a:pt x="426" y="4804"/>
                </a:cubicBezTo>
                <a:cubicBezTo>
                  <a:pt x="426" y="4760"/>
                  <a:pt x="426" y="4738"/>
                  <a:pt x="426" y="4694"/>
                </a:cubicBezTo>
                <a:cubicBezTo>
                  <a:pt x="426" y="4650"/>
                  <a:pt x="422" y="4632"/>
                  <a:pt x="426" y="4585"/>
                </a:cubicBezTo>
                <a:cubicBezTo>
                  <a:pt x="430" y="4538"/>
                  <a:pt x="440" y="4509"/>
                  <a:pt x="444" y="4458"/>
                </a:cubicBezTo>
                <a:cubicBezTo>
                  <a:pt x="448" y="4407"/>
                  <a:pt x="444" y="4378"/>
                  <a:pt x="444" y="4331"/>
                </a:cubicBezTo>
                <a:cubicBezTo>
                  <a:pt x="444" y="4284"/>
                  <a:pt x="444" y="4266"/>
                  <a:pt x="444" y="4222"/>
                </a:cubicBezTo>
                <a:cubicBezTo>
                  <a:pt x="444" y="4178"/>
                  <a:pt x="448" y="4160"/>
                  <a:pt x="444" y="4113"/>
                </a:cubicBezTo>
                <a:cubicBezTo>
                  <a:pt x="440" y="4066"/>
                  <a:pt x="433" y="4032"/>
                  <a:pt x="426" y="3985"/>
                </a:cubicBezTo>
                <a:cubicBezTo>
                  <a:pt x="419" y="3938"/>
                  <a:pt x="414" y="3920"/>
                  <a:pt x="407" y="3876"/>
                </a:cubicBezTo>
                <a:cubicBezTo>
                  <a:pt x="400" y="3832"/>
                  <a:pt x="400" y="3811"/>
                  <a:pt x="389" y="3767"/>
                </a:cubicBezTo>
                <a:cubicBezTo>
                  <a:pt x="378" y="3723"/>
                  <a:pt x="364" y="3705"/>
                  <a:pt x="353" y="3658"/>
                </a:cubicBezTo>
                <a:cubicBezTo>
                  <a:pt x="342" y="3611"/>
                  <a:pt x="342" y="3578"/>
                  <a:pt x="335" y="3531"/>
                </a:cubicBezTo>
                <a:cubicBezTo>
                  <a:pt x="328" y="3484"/>
                  <a:pt x="317" y="3473"/>
                  <a:pt x="317" y="3422"/>
                </a:cubicBezTo>
                <a:cubicBezTo>
                  <a:pt x="317" y="3371"/>
                  <a:pt x="324" y="3327"/>
                  <a:pt x="335" y="3276"/>
                </a:cubicBezTo>
                <a:cubicBezTo>
                  <a:pt x="346" y="3225"/>
                  <a:pt x="364" y="3211"/>
                  <a:pt x="371" y="3167"/>
                </a:cubicBezTo>
                <a:cubicBezTo>
                  <a:pt x="378" y="3123"/>
                  <a:pt x="371" y="3102"/>
                  <a:pt x="371" y="3058"/>
                </a:cubicBezTo>
                <a:cubicBezTo>
                  <a:pt x="371" y="3014"/>
                  <a:pt x="371" y="2993"/>
                  <a:pt x="371" y="2949"/>
                </a:cubicBezTo>
                <a:cubicBezTo>
                  <a:pt x="371" y="2905"/>
                  <a:pt x="371" y="2884"/>
                  <a:pt x="371" y="2840"/>
                </a:cubicBezTo>
                <a:cubicBezTo>
                  <a:pt x="371" y="2796"/>
                  <a:pt x="371" y="2775"/>
                  <a:pt x="371" y="2731"/>
                </a:cubicBezTo>
                <a:cubicBezTo>
                  <a:pt x="371" y="2687"/>
                  <a:pt x="375" y="2666"/>
                  <a:pt x="371" y="2622"/>
                </a:cubicBezTo>
                <a:cubicBezTo>
                  <a:pt x="367" y="2578"/>
                  <a:pt x="357" y="2557"/>
                  <a:pt x="353" y="2513"/>
                </a:cubicBezTo>
                <a:cubicBezTo>
                  <a:pt x="349" y="2469"/>
                  <a:pt x="346" y="2447"/>
                  <a:pt x="353" y="2403"/>
                </a:cubicBezTo>
                <a:cubicBezTo>
                  <a:pt x="360" y="2359"/>
                  <a:pt x="356" y="2330"/>
                  <a:pt x="389" y="2294"/>
                </a:cubicBezTo>
                <a:cubicBezTo>
                  <a:pt x="422" y="2258"/>
                  <a:pt x="470" y="2240"/>
                  <a:pt x="517" y="2222"/>
                </a:cubicBezTo>
                <a:cubicBezTo>
                  <a:pt x="564" y="2204"/>
                  <a:pt x="582" y="2207"/>
                  <a:pt x="626" y="2203"/>
                </a:cubicBezTo>
                <a:cubicBezTo>
                  <a:pt x="670" y="2199"/>
                  <a:pt x="684" y="2203"/>
                  <a:pt x="735" y="2203"/>
                </a:cubicBezTo>
                <a:cubicBezTo>
                  <a:pt x="786" y="2203"/>
                  <a:pt x="822" y="2203"/>
                  <a:pt x="880" y="2203"/>
                </a:cubicBezTo>
                <a:cubicBezTo>
                  <a:pt x="938" y="2203"/>
                  <a:pt x="968" y="2203"/>
                  <a:pt x="1026" y="2203"/>
                </a:cubicBezTo>
                <a:cubicBezTo>
                  <a:pt x="1084" y="2203"/>
                  <a:pt x="1117" y="2203"/>
                  <a:pt x="1171" y="2203"/>
                </a:cubicBezTo>
                <a:cubicBezTo>
                  <a:pt x="1225" y="2203"/>
                  <a:pt x="1243" y="2203"/>
                  <a:pt x="1298" y="2203"/>
                </a:cubicBezTo>
                <a:cubicBezTo>
                  <a:pt x="1353" y="2203"/>
                  <a:pt x="1393" y="2203"/>
                  <a:pt x="1444" y="2203"/>
                </a:cubicBezTo>
                <a:cubicBezTo>
                  <a:pt x="1495" y="2203"/>
                  <a:pt x="1509" y="2203"/>
                  <a:pt x="1553" y="2203"/>
                </a:cubicBezTo>
                <a:cubicBezTo>
                  <a:pt x="1597" y="2203"/>
                  <a:pt x="1618" y="2199"/>
                  <a:pt x="1662" y="2203"/>
                </a:cubicBezTo>
                <a:cubicBezTo>
                  <a:pt x="1706" y="2207"/>
                  <a:pt x="1727" y="2218"/>
                  <a:pt x="1771" y="2222"/>
                </a:cubicBezTo>
                <a:cubicBezTo>
                  <a:pt x="1815" y="2226"/>
                  <a:pt x="1836" y="2222"/>
                  <a:pt x="1880" y="2222"/>
                </a:cubicBezTo>
                <a:cubicBezTo>
                  <a:pt x="1924" y="2222"/>
                  <a:pt x="1945" y="2222"/>
                  <a:pt x="1989" y="2222"/>
                </a:cubicBezTo>
                <a:cubicBezTo>
                  <a:pt x="2033" y="2222"/>
                  <a:pt x="2054" y="2222"/>
                  <a:pt x="2098" y="2222"/>
                </a:cubicBezTo>
                <a:cubicBezTo>
                  <a:pt x="2142" y="2222"/>
                  <a:pt x="2164" y="2222"/>
                  <a:pt x="2208" y="2222"/>
                </a:cubicBezTo>
                <a:cubicBezTo>
                  <a:pt x="2252" y="2222"/>
                  <a:pt x="2273" y="2222"/>
                  <a:pt x="2317" y="2222"/>
                </a:cubicBezTo>
                <a:cubicBezTo>
                  <a:pt x="2361" y="2222"/>
                  <a:pt x="2382" y="2222"/>
                  <a:pt x="2426" y="2222"/>
                </a:cubicBezTo>
                <a:cubicBezTo>
                  <a:pt x="2470" y="2222"/>
                  <a:pt x="2488" y="2222"/>
                  <a:pt x="2535" y="2222"/>
                </a:cubicBezTo>
                <a:cubicBezTo>
                  <a:pt x="2582" y="2222"/>
                  <a:pt x="2615" y="2240"/>
                  <a:pt x="2662" y="2222"/>
                </a:cubicBezTo>
                <a:cubicBezTo>
                  <a:pt x="2709" y="2204"/>
                  <a:pt x="2742" y="2175"/>
                  <a:pt x="2771" y="2131"/>
                </a:cubicBezTo>
                <a:cubicBezTo>
                  <a:pt x="2800" y="2087"/>
                  <a:pt x="2797" y="2050"/>
                  <a:pt x="2808" y="2003"/>
                </a:cubicBezTo>
                <a:cubicBezTo>
                  <a:pt x="2819" y="1956"/>
                  <a:pt x="2837" y="1938"/>
                  <a:pt x="2826" y="1894"/>
                </a:cubicBezTo>
                <a:cubicBezTo>
                  <a:pt x="2815" y="1850"/>
                  <a:pt x="2779" y="1829"/>
                  <a:pt x="2753" y="1785"/>
                </a:cubicBezTo>
                <a:cubicBezTo>
                  <a:pt x="2727" y="1741"/>
                  <a:pt x="2708" y="1696"/>
                  <a:pt x="2698" y="1676"/>
                </a:cubicBezTo>
                <a:lnTo>
                  <a:pt x="2735" y="1913"/>
                </a:ln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5"/>
          <p:cNvSpPr txBox="1"/>
          <p:nvPr/>
        </p:nvSpPr>
        <p:spPr>
          <a:xfrm>
            <a:off x="152400" y="362585"/>
            <a:ext cx="53130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（2）估计一下，两种动物18分钟各跑多少千米？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" y="2609850"/>
            <a:ext cx="47326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（3）从图象上看，斑马跑得快还是长颈鹿跑得快？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1620" y="3562985"/>
            <a:ext cx="47790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buClrTx/>
              <a:buSzTx/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从图象上看，相同的时间斑马跑的路程更远。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所以斑马跑得快。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" y="1276985"/>
            <a:ext cx="45116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从图象上看，斑马18分钟大约跑22千米，长颈鹿18分钟大约跑14千米。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179" t="760" r="1184"/>
          <a:stretch>
            <a:fillRect/>
          </a:stretch>
        </p:blipFill>
        <p:spPr>
          <a:xfrm>
            <a:off x="5040630" y="285750"/>
            <a:ext cx="4103370" cy="43954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94" h="7705">
                <a:moveTo>
                  <a:pt x="2735" y="1913"/>
                </a:moveTo>
                <a:cubicBezTo>
                  <a:pt x="2735" y="1890"/>
                  <a:pt x="2739" y="1832"/>
                  <a:pt x="2735" y="1785"/>
                </a:cubicBezTo>
                <a:cubicBezTo>
                  <a:pt x="2731" y="1738"/>
                  <a:pt x="2721" y="1723"/>
                  <a:pt x="2717" y="1676"/>
                </a:cubicBezTo>
                <a:cubicBezTo>
                  <a:pt x="2713" y="1629"/>
                  <a:pt x="2717" y="1596"/>
                  <a:pt x="2717" y="1549"/>
                </a:cubicBezTo>
                <a:cubicBezTo>
                  <a:pt x="2717" y="1502"/>
                  <a:pt x="2717" y="1484"/>
                  <a:pt x="2717" y="1440"/>
                </a:cubicBezTo>
                <a:cubicBezTo>
                  <a:pt x="2717" y="1396"/>
                  <a:pt x="2710" y="1382"/>
                  <a:pt x="2717" y="1331"/>
                </a:cubicBezTo>
                <a:cubicBezTo>
                  <a:pt x="2724" y="1280"/>
                  <a:pt x="2742" y="1236"/>
                  <a:pt x="2753" y="1185"/>
                </a:cubicBezTo>
                <a:cubicBezTo>
                  <a:pt x="2764" y="1134"/>
                  <a:pt x="2756" y="1120"/>
                  <a:pt x="2771" y="1076"/>
                </a:cubicBezTo>
                <a:cubicBezTo>
                  <a:pt x="2786" y="1032"/>
                  <a:pt x="2801" y="1011"/>
                  <a:pt x="2826" y="967"/>
                </a:cubicBezTo>
                <a:cubicBezTo>
                  <a:pt x="2851" y="923"/>
                  <a:pt x="2865" y="902"/>
                  <a:pt x="2898" y="858"/>
                </a:cubicBezTo>
                <a:cubicBezTo>
                  <a:pt x="2931" y="814"/>
                  <a:pt x="2953" y="793"/>
                  <a:pt x="2989" y="749"/>
                </a:cubicBezTo>
                <a:cubicBezTo>
                  <a:pt x="3025" y="705"/>
                  <a:pt x="3040" y="662"/>
                  <a:pt x="3080" y="640"/>
                </a:cubicBezTo>
                <a:cubicBezTo>
                  <a:pt x="3120" y="618"/>
                  <a:pt x="3145" y="640"/>
                  <a:pt x="3189" y="640"/>
                </a:cubicBezTo>
                <a:cubicBezTo>
                  <a:pt x="3233" y="640"/>
                  <a:pt x="3254" y="644"/>
                  <a:pt x="3298" y="640"/>
                </a:cubicBezTo>
                <a:cubicBezTo>
                  <a:pt x="3342" y="636"/>
                  <a:pt x="3361" y="640"/>
                  <a:pt x="3408" y="622"/>
                </a:cubicBezTo>
                <a:cubicBezTo>
                  <a:pt x="3455" y="604"/>
                  <a:pt x="3484" y="575"/>
                  <a:pt x="3535" y="549"/>
                </a:cubicBezTo>
                <a:cubicBezTo>
                  <a:pt x="3586" y="523"/>
                  <a:pt x="3615" y="509"/>
                  <a:pt x="3662" y="494"/>
                </a:cubicBezTo>
                <a:cubicBezTo>
                  <a:pt x="3709" y="479"/>
                  <a:pt x="3727" y="490"/>
                  <a:pt x="3771" y="476"/>
                </a:cubicBezTo>
                <a:cubicBezTo>
                  <a:pt x="3815" y="462"/>
                  <a:pt x="3833" y="447"/>
                  <a:pt x="3880" y="422"/>
                </a:cubicBezTo>
                <a:cubicBezTo>
                  <a:pt x="3927" y="397"/>
                  <a:pt x="3961" y="378"/>
                  <a:pt x="4008" y="349"/>
                </a:cubicBezTo>
                <a:cubicBezTo>
                  <a:pt x="4055" y="320"/>
                  <a:pt x="4070" y="309"/>
                  <a:pt x="4117" y="276"/>
                </a:cubicBezTo>
                <a:cubicBezTo>
                  <a:pt x="4164" y="243"/>
                  <a:pt x="4197" y="218"/>
                  <a:pt x="4244" y="185"/>
                </a:cubicBezTo>
                <a:cubicBezTo>
                  <a:pt x="4291" y="152"/>
                  <a:pt x="4309" y="135"/>
                  <a:pt x="4353" y="113"/>
                </a:cubicBezTo>
                <a:cubicBezTo>
                  <a:pt x="4397" y="91"/>
                  <a:pt x="4418" y="83"/>
                  <a:pt x="4462" y="76"/>
                </a:cubicBezTo>
                <a:cubicBezTo>
                  <a:pt x="4506" y="69"/>
                  <a:pt x="4527" y="80"/>
                  <a:pt x="4571" y="76"/>
                </a:cubicBezTo>
                <a:cubicBezTo>
                  <a:pt x="4615" y="72"/>
                  <a:pt x="4636" y="65"/>
                  <a:pt x="4680" y="58"/>
                </a:cubicBezTo>
                <a:cubicBezTo>
                  <a:pt x="4724" y="51"/>
                  <a:pt x="4745" y="51"/>
                  <a:pt x="4789" y="40"/>
                </a:cubicBezTo>
                <a:cubicBezTo>
                  <a:pt x="4833" y="29"/>
                  <a:pt x="4854" y="11"/>
                  <a:pt x="4898" y="4"/>
                </a:cubicBezTo>
                <a:cubicBezTo>
                  <a:pt x="4942" y="-3"/>
                  <a:pt x="4964" y="0"/>
                  <a:pt x="5008" y="4"/>
                </a:cubicBezTo>
                <a:cubicBezTo>
                  <a:pt x="5052" y="8"/>
                  <a:pt x="5073" y="8"/>
                  <a:pt x="5117" y="22"/>
                </a:cubicBezTo>
                <a:cubicBezTo>
                  <a:pt x="5161" y="36"/>
                  <a:pt x="5182" y="47"/>
                  <a:pt x="5226" y="76"/>
                </a:cubicBezTo>
                <a:cubicBezTo>
                  <a:pt x="5270" y="105"/>
                  <a:pt x="5302" y="127"/>
                  <a:pt x="5335" y="167"/>
                </a:cubicBezTo>
                <a:cubicBezTo>
                  <a:pt x="5368" y="207"/>
                  <a:pt x="5375" y="232"/>
                  <a:pt x="5389" y="276"/>
                </a:cubicBezTo>
                <a:cubicBezTo>
                  <a:pt x="5403" y="320"/>
                  <a:pt x="5403" y="341"/>
                  <a:pt x="5407" y="385"/>
                </a:cubicBezTo>
                <a:cubicBezTo>
                  <a:pt x="5411" y="429"/>
                  <a:pt x="5396" y="447"/>
                  <a:pt x="5407" y="494"/>
                </a:cubicBezTo>
                <a:cubicBezTo>
                  <a:pt x="5418" y="541"/>
                  <a:pt x="5440" y="575"/>
                  <a:pt x="5462" y="622"/>
                </a:cubicBezTo>
                <a:cubicBezTo>
                  <a:pt x="5484" y="669"/>
                  <a:pt x="5462" y="633"/>
                  <a:pt x="5517" y="731"/>
                </a:cubicBezTo>
                <a:cubicBezTo>
                  <a:pt x="5572" y="829"/>
                  <a:pt x="5677" y="1015"/>
                  <a:pt x="5735" y="1113"/>
                </a:cubicBezTo>
                <a:cubicBezTo>
                  <a:pt x="5793" y="1211"/>
                  <a:pt x="5785" y="1178"/>
                  <a:pt x="5807" y="1222"/>
                </a:cubicBezTo>
                <a:cubicBezTo>
                  <a:pt x="5829" y="1266"/>
                  <a:pt x="5818" y="1287"/>
                  <a:pt x="5844" y="1331"/>
                </a:cubicBezTo>
                <a:cubicBezTo>
                  <a:pt x="5870" y="1375"/>
                  <a:pt x="5891" y="1396"/>
                  <a:pt x="5935" y="1440"/>
                </a:cubicBezTo>
                <a:cubicBezTo>
                  <a:pt x="5979" y="1484"/>
                  <a:pt x="6018" y="1502"/>
                  <a:pt x="6062" y="1549"/>
                </a:cubicBezTo>
                <a:cubicBezTo>
                  <a:pt x="6106" y="1596"/>
                  <a:pt x="6113" y="1632"/>
                  <a:pt x="6153" y="1676"/>
                </a:cubicBezTo>
                <a:cubicBezTo>
                  <a:pt x="6193" y="1720"/>
                  <a:pt x="6218" y="1727"/>
                  <a:pt x="6262" y="1767"/>
                </a:cubicBezTo>
                <a:cubicBezTo>
                  <a:pt x="6306" y="1807"/>
                  <a:pt x="6335" y="1832"/>
                  <a:pt x="6371" y="1876"/>
                </a:cubicBezTo>
                <a:cubicBezTo>
                  <a:pt x="6407" y="1920"/>
                  <a:pt x="6408" y="1938"/>
                  <a:pt x="6444" y="1985"/>
                </a:cubicBezTo>
                <a:cubicBezTo>
                  <a:pt x="6480" y="2032"/>
                  <a:pt x="6517" y="2066"/>
                  <a:pt x="6553" y="2113"/>
                </a:cubicBezTo>
                <a:cubicBezTo>
                  <a:pt x="6589" y="2160"/>
                  <a:pt x="6601" y="2178"/>
                  <a:pt x="6626" y="2222"/>
                </a:cubicBezTo>
                <a:cubicBezTo>
                  <a:pt x="6651" y="2266"/>
                  <a:pt x="6658" y="2287"/>
                  <a:pt x="6680" y="2331"/>
                </a:cubicBezTo>
                <a:cubicBezTo>
                  <a:pt x="6702" y="2375"/>
                  <a:pt x="6713" y="2393"/>
                  <a:pt x="6735" y="2440"/>
                </a:cubicBezTo>
                <a:cubicBezTo>
                  <a:pt x="6757" y="2487"/>
                  <a:pt x="6767" y="2520"/>
                  <a:pt x="6789" y="2567"/>
                </a:cubicBezTo>
                <a:cubicBezTo>
                  <a:pt x="6811" y="2614"/>
                  <a:pt x="6826" y="2632"/>
                  <a:pt x="6844" y="2676"/>
                </a:cubicBezTo>
                <a:cubicBezTo>
                  <a:pt x="6862" y="2720"/>
                  <a:pt x="6862" y="2741"/>
                  <a:pt x="6880" y="2785"/>
                </a:cubicBezTo>
                <a:cubicBezTo>
                  <a:pt x="6898" y="2829"/>
                  <a:pt x="6917" y="2850"/>
                  <a:pt x="6935" y="2894"/>
                </a:cubicBezTo>
                <a:cubicBezTo>
                  <a:pt x="6953" y="2938"/>
                  <a:pt x="6953" y="2960"/>
                  <a:pt x="6971" y="3004"/>
                </a:cubicBezTo>
                <a:cubicBezTo>
                  <a:pt x="6989" y="3048"/>
                  <a:pt x="7011" y="3069"/>
                  <a:pt x="7026" y="3113"/>
                </a:cubicBezTo>
                <a:cubicBezTo>
                  <a:pt x="7041" y="3157"/>
                  <a:pt x="7033" y="3178"/>
                  <a:pt x="7044" y="3222"/>
                </a:cubicBezTo>
                <a:cubicBezTo>
                  <a:pt x="7055" y="3266"/>
                  <a:pt x="7069" y="3287"/>
                  <a:pt x="7080" y="3331"/>
                </a:cubicBezTo>
                <a:cubicBezTo>
                  <a:pt x="7091" y="3375"/>
                  <a:pt x="7091" y="3396"/>
                  <a:pt x="7098" y="3440"/>
                </a:cubicBezTo>
                <a:cubicBezTo>
                  <a:pt x="7105" y="3484"/>
                  <a:pt x="7110" y="3505"/>
                  <a:pt x="7117" y="3549"/>
                </a:cubicBezTo>
                <a:cubicBezTo>
                  <a:pt x="7124" y="3593"/>
                  <a:pt x="7131" y="3614"/>
                  <a:pt x="7135" y="3658"/>
                </a:cubicBezTo>
                <a:cubicBezTo>
                  <a:pt x="7139" y="3702"/>
                  <a:pt x="7124" y="3720"/>
                  <a:pt x="7135" y="3767"/>
                </a:cubicBezTo>
                <a:cubicBezTo>
                  <a:pt x="7146" y="3814"/>
                  <a:pt x="7178" y="3839"/>
                  <a:pt x="7189" y="3894"/>
                </a:cubicBezTo>
                <a:cubicBezTo>
                  <a:pt x="7200" y="3949"/>
                  <a:pt x="7189" y="3989"/>
                  <a:pt x="7189" y="4040"/>
                </a:cubicBezTo>
                <a:cubicBezTo>
                  <a:pt x="7189" y="4091"/>
                  <a:pt x="7189" y="4105"/>
                  <a:pt x="7189" y="4149"/>
                </a:cubicBezTo>
                <a:cubicBezTo>
                  <a:pt x="7189" y="4193"/>
                  <a:pt x="7189" y="4211"/>
                  <a:pt x="7189" y="4258"/>
                </a:cubicBezTo>
                <a:cubicBezTo>
                  <a:pt x="7189" y="4305"/>
                  <a:pt x="7189" y="4334"/>
                  <a:pt x="7189" y="4385"/>
                </a:cubicBezTo>
                <a:cubicBezTo>
                  <a:pt x="7189" y="4436"/>
                  <a:pt x="7189" y="4466"/>
                  <a:pt x="7189" y="4513"/>
                </a:cubicBezTo>
                <a:cubicBezTo>
                  <a:pt x="7189" y="4560"/>
                  <a:pt x="7189" y="4575"/>
                  <a:pt x="7189" y="4622"/>
                </a:cubicBezTo>
                <a:cubicBezTo>
                  <a:pt x="7189" y="4669"/>
                  <a:pt x="7189" y="4698"/>
                  <a:pt x="7189" y="4749"/>
                </a:cubicBezTo>
                <a:cubicBezTo>
                  <a:pt x="7189" y="4800"/>
                  <a:pt x="7189" y="4829"/>
                  <a:pt x="7189" y="4876"/>
                </a:cubicBezTo>
                <a:cubicBezTo>
                  <a:pt x="7189" y="4923"/>
                  <a:pt x="7189" y="4938"/>
                  <a:pt x="7189" y="4985"/>
                </a:cubicBezTo>
                <a:cubicBezTo>
                  <a:pt x="7189" y="5032"/>
                  <a:pt x="7189" y="5062"/>
                  <a:pt x="7189" y="5113"/>
                </a:cubicBezTo>
                <a:cubicBezTo>
                  <a:pt x="7189" y="5164"/>
                  <a:pt x="7189" y="5193"/>
                  <a:pt x="7189" y="5240"/>
                </a:cubicBezTo>
                <a:cubicBezTo>
                  <a:pt x="7189" y="5287"/>
                  <a:pt x="7193" y="5302"/>
                  <a:pt x="7189" y="5349"/>
                </a:cubicBezTo>
                <a:cubicBezTo>
                  <a:pt x="7185" y="5396"/>
                  <a:pt x="7178" y="5429"/>
                  <a:pt x="7171" y="5476"/>
                </a:cubicBezTo>
                <a:cubicBezTo>
                  <a:pt x="7164" y="5523"/>
                  <a:pt x="7164" y="5541"/>
                  <a:pt x="7153" y="5585"/>
                </a:cubicBezTo>
                <a:cubicBezTo>
                  <a:pt x="7142" y="5629"/>
                  <a:pt x="7128" y="5647"/>
                  <a:pt x="7117" y="5694"/>
                </a:cubicBezTo>
                <a:cubicBezTo>
                  <a:pt x="7106" y="5741"/>
                  <a:pt x="7105" y="5775"/>
                  <a:pt x="7098" y="5822"/>
                </a:cubicBezTo>
                <a:cubicBezTo>
                  <a:pt x="7091" y="5869"/>
                  <a:pt x="7091" y="5880"/>
                  <a:pt x="7080" y="5931"/>
                </a:cubicBezTo>
                <a:cubicBezTo>
                  <a:pt x="7069" y="5982"/>
                  <a:pt x="7066" y="6021"/>
                  <a:pt x="7044" y="6076"/>
                </a:cubicBezTo>
                <a:cubicBezTo>
                  <a:pt x="7022" y="6131"/>
                  <a:pt x="6993" y="6157"/>
                  <a:pt x="6971" y="6204"/>
                </a:cubicBezTo>
                <a:cubicBezTo>
                  <a:pt x="6949" y="6251"/>
                  <a:pt x="6946" y="6266"/>
                  <a:pt x="6935" y="6313"/>
                </a:cubicBezTo>
                <a:cubicBezTo>
                  <a:pt x="6924" y="6360"/>
                  <a:pt x="6935" y="6382"/>
                  <a:pt x="6917" y="6440"/>
                </a:cubicBezTo>
                <a:cubicBezTo>
                  <a:pt x="6899" y="6498"/>
                  <a:pt x="6870" y="6546"/>
                  <a:pt x="6844" y="6604"/>
                </a:cubicBezTo>
                <a:cubicBezTo>
                  <a:pt x="6818" y="6662"/>
                  <a:pt x="6811" y="6680"/>
                  <a:pt x="6789" y="6731"/>
                </a:cubicBezTo>
                <a:cubicBezTo>
                  <a:pt x="6767" y="6782"/>
                  <a:pt x="6757" y="6811"/>
                  <a:pt x="6735" y="6858"/>
                </a:cubicBezTo>
                <a:cubicBezTo>
                  <a:pt x="6713" y="6905"/>
                  <a:pt x="6702" y="6923"/>
                  <a:pt x="6680" y="6967"/>
                </a:cubicBezTo>
                <a:cubicBezTo>
                  <a:pt x="6658" y="7011"/>
                  <a:pt x="6648" y="7029"/>
                  <a:pt x="6626" y="7076"/>
                </a:cubicBezTo>
                <a:cubicBezTo>
                  <a:pt x="6604" y="7123"/>
                  <a:pt x="6597" y="7152"/>
                  <a:pt x="6571" y="7203"/>
                </a:cubicBezTo>
                <a:cubicBezTo>
                  <a:pt x="6545" y="7254"/>
                  <a:pt x="6527" y="7284"/>
                  <a:pt x="6498" y="7331"/>
                </a:cubicBezTo>
                <a:cubicBezTo>
                  <a:pt x="6469" y="7378"/>
                  <a:pt x="6455" y="7396"/>
                  <a:pt x="6426" y="7440"/>
                </a:cubicBezTo>
                <a:cubicBezTo>
                  <a:pt x="6397" y="7484"/>
                  <a:pt x="6389" y="7513"/>
                  <a:pt x="6353" y="7549"/>
                </a:cubicBezTo>
                <a:cubicBezTo>
                  <a:pt x="6317" y="7585"/>
                  <a:pt x="6288" y="7597"/>
                  <a:pt x="6244" y="7622"/>
                </a:cubicBezTo>
                <a:cubicBezTo>
                  <a:pt x="6200" y="7647"/>
                  <a:pt x="6179" y="7662"/>
                  <a:pt x="6135" y="7676"/>
                </a:cubicBezTo>
                <a:cubicBezTo>
                  <a:pt x="6091" y="7690"/>
                  <a:pt x="6070" y="7687"/>
                  <a:pt x="6026" y="7694"/>
                </a:cubicBezTo>
                <a:cubicBezTo>
                  <a:pt x="6003" y="7698"/>
                  <a:pt x="5986" y="7702"/>
                  <a:pt x="5969" y="7705"/>
                </a:cubicBezTo>
                <a:lnTo>
                  <a:pt x="1214" y="7705"/>
                </a:lnTo>
                <a:cubicBezTo>
                  <a:pt x="1195" y="7701"/>
                  <a:pt x="1175" y="7698"/>
                  <a:pt x="1153" y="7694"/>
                </a:cubicBezTo>
                <a:cubicBezTo>
                  <a:pt x="1095" y="7683"/>
                  <a:pt x="1073" y="7690"/>
                  <a:pt x="1026" y="7676"/>
                </a:cubicBezTo>
                <a:cubicBezTo>
                  <a:pt x="979" y="7662"/>
                  <a:pt x="961" y="7647"/>
                  <a:pt x="917" y="7622"/>
                </a:cubicBezTo>
                <a:cubicBezTo>
                  <a:pt x="873" y="7597"/>
                  <a:pt x="854" y="7575"/>
                  <a:pt x="807" y="7549"/>
                </a:cubicBezTo>
                <a:cubicBezTo>
                  <a:pt x="760" y="7523"/>
                  <a:pt x="727" y="7512"/>
                  <a:pt x="680" y="7494"/>
                </a:cubicBezTo>
                <a:cubicBezTo>
                  <a:pt x="633" y="7476"/>
                  <a:pt x="615" y="7476"/>
                  <a:pt x="571" y="7458"/>
                </a:cubicBezTo>
                <a:cubicBezTo>
                  <a:pt x="527" y="7440"/>
                  <a:pt x="509" y="7436"/>
                  <a:pt x="462" y="7403"/>
                </a:cubicBezTo>
                <a:cubicBezTo>
                  <a:pt x="415" y="7370"/>
                  <a:pt x="386" y="7330"/>
                  <a:pt x="335" y="7294"/>
                </a:cubicBezTo>
                <a:cubicBezTo>
                  <a:pt x="284" y="7258"/>
                  <a:pt x="251" y="7262"/>
                  <a:pt x="207" y="7222"/>
                </a:cubicBezTo>
                <a:cubicBezTo>
                  <a:pt x="163" y="7182"/>
                  <a:pt x="142" y="7141"/>
                  <a:pt x="117" y="7094"/>
                </a:cubicBezTo>
                <a:cubicBezTo>
                  <a:pt x="92" y="7047"/>
                  <a:pt x="102" y="7036"/>
                  <a:pt x="80" y="6985"/>
                </a:cubicBezTo>
                <a:cubicBezTo>
                  <a:pt x="58" y="6934"/>
                  <a:pt x="22" y="6891"/>
                  <a:pt x="7" y="6840"/>
                </a:cubicBezTo>
                <a:cubicBezTo>
                  <a:pt x="-8" y="6789"/>
                  <a:pt x="7" y="6778"/>
                  <a:pt x="7" y="6731"/>
                </a:cubicBezTo>
                <a:cubicBezTo>
                  <a:pt x="7" y="6684"/>
                  <a:pt x="7" y="6651"/>
                  <a:pt x="7" y="6604"/>
                </a:cubicBezTo>
                <a:cubicBezTo>
                  <a:pt x="7" y="6557"/>
                  <a:pt x="7" y="6538"/>
                  <a:pt x="7" y="6494"/>
                </a:cubicBezTo>
                <a:cubicBezTo>
                  <a:pt x="7" y="6450"/>
                  <a:pt x="-4" y="6436"/>
                  <a:pt x="7" y="6385"/>
                </a:cubicBezTo>
                <a:cubicBezTo>
                  <a:pt x="18" y="6334"/>
                  <a:pt x="40" y="6291"/>
                  <a:pt x="62" y="6240"/>
                </a:cubicBezTo>
                <a:cubicBezTo>
                  <a:pt x="84" y="6189"/>
                  <a:pt x="99" y="6182"/>
                  <a:pt x="117" y="6131"/>
                </a:cubicBezTo>
                <a:cubicBezTo>
                  <a:pt x="135" y="6080"/>
                  <a:pt x="135" y="6036"/>
                  <a:pt x="153" y="5985"/>
                </a:cubicBezTo>
                <a:cubicBezTo>
                  <a:pt x="171" y="5934"/>
                  <a:pt x="185" y="5927"/>
                  <a:pt x="207" y="5876"/>
                </a:cubicBezTo>
                <a:cubicBezTo>
                  <a:pt x="229" y="5825"/>
                  <a:pt x="240" y="5785"/>
                  <a:pt x="262" y="5731"/>
                </a:cubicBezTo>
                <a:cubicBezTo>
                  <a:pt x="284" y="5677"/>
                  <a:pt x="299" y="5651"/>
                  <a:pt x="317" y="5604"/>
                </a:cubicBezTo>
                <a:cubicBezTo>
                  <a:pt x="335" y="5557"/>
                  <a:pt x="342" y="5541"/>
                  <a:pt x="353" y="5494"/>
                </a:cubicBezTo>
                <a:cubicBezTo>
                  <a:pt x="364" y="5447"/>
                  <a:pt x="360" y="5414"/>
                  <a:pt x="371" y="5367"/>
                </a:cubicBezTo>
                <a:cubicBezTo>
                  <a:pt x="382" y="5320"/>
                  <a:pt x="396" y="5302"/>
                  <a:pt x="407" y="5258"/>
                </a:cubicBezTo>
                <a:cubicBezTo>
                  <a:pt x="418" y="5214"/>
                  <a:pt x="422" y="5196"/>
                  <a:pt x="426" y="5149"/>
                </a:cubicBezTo>
                <a:cubicBezTo>
                  <a:pt x="430" y="5102"/>
                  <a:pt x="426" y="5069"/>
                  <a:pt x="426" y="5022"/>
                </a:cubicBezTo>
                <a:cubicBezTo>
                  <a:pt x="426" y="4975"/>
                  <a:pt x="426" y="4957"/>
                  <a:pt x="426" y="4913"/>
                </a:cubicBezTo>
                <a:cubicBezTo>
                  <a:pt x="426" y="4869"/>
                  <a:pt x="426" y="4848"/>
                  <a:pt x="426" y="4804"/>
                </a:cubicBezTo>
                <a:cubicBezTo>
                  <a:pt x="426" y="4760"/>
                  <a:pt x="426" y="4738"/>
                  <a:pt x="426" y="4694"/>
                </a:cubicBezTo>
                <a:cubicBezTo>
                  <a:pt x="426" y="4650"/>
                  <a:pt x="422" y="4632"/>
                  <a:pt x="426" y="4585"/>
                </a:cubicBezTo>
                <a:cubicBezTo>
                  <a:pt x="430" y="4538"/>
                  <a:pt x="440" y="4509"/>
                  <a:pt x="444" y="4458"/>
                </a:cubicBezTo>
                <a:cubicBezTo>
                  <a:pt x="448" y="4407"/>
                  <a:pt x="444" y="4378"/>
                  <a:pt x="444" y="4331"/>
                </a:cubicBezTo>
                <a:cubicBezTo>
                  <a:pt x="444" y="4284"/>
                  <a:pt x="444" y="4266"/>
                  <a:pt x="444" y="4222"/>
                </a:cubicBezTo>
                <a:cubicBezTo>
                  <a:pt x="444" y="4178"/>
                  <a:pt x="448" y="4160"/>
                  <a:pt x="444" y="4113"/>
                </a:cubicBezTo>
                <a:cubicBezTo>
                  <a:pt x="440" y="4066"/>
                  <a:pt x="433" y="4032"/>
                  <a:pt x="426" y="3985"/>
                </a:cubicBezTo>
                <a:cubicBezTo>
                  <a:pt x="419" y="3938"/>
                  <a:pt x="414" y="3920"/>
                  <a:pt x="407" y="3876"/>
                </a:cubicBezTo>
                <a:cubicBezTo>
                  <a:pt x="400" y="3832"/>
                  <a:pt x="400" y="3811"/>
                  <a:pt x="389" y="3767"/>
                </a:cubicBezTo>
                <a:cubicBezTo>
                  <a:pt x="378" y="3723"/>
                  <a:pt x="364" y="3705"/>
                  <a:pt x="353" y="3658"/>
                </a:cubicBezTo>
                <a:cubicBezTo>
                  <a:pt x="342" y="3611"/>
                  <a:pt x="342" y="3578"/>
                  <a:pt x="335" y="3531"/>
                </a:cubicBezTo>
                <a:cubicBezTo>
                  <a:pt x="328" y="3484"/>
                  <a:pt x="317" y="3473"/>
                  <a:pt x="317" y="3422"/>
                </a:cubicBezTo>
                <a:cubicBezTo>
                  <a:pt x="317" y="3371"/>
                  <a:pt x="324" y="3327"/>
                  <a:pt x="335" y="3276"/>
                </a:cubicBezTo>
                <a:cubicBezTo>
                  <a:pt x="346" y="3225"/>
                  <a:pt x="364" y="3211"/>
                  <a:pt x="371" y="3167"/>
                </a:cubicBezTo>
                <a:cubicBezTo>
                  <a:pt x="378" y="3123"/>
                  <a:pt x="371" y="3102"/>
                  <a:pt x="371" y="3058"/>
                </a:cubicBezTo>
                <a:cubicBezTo>
                  <a:pt x="371" y="3014"/>
                  <a:pt x="371" y="2993"/>
                  <a:pt x="371" y="2949"/>
                </a:cubicBezTo>
                <a:cubicBezTo>
                  <a:pt x="371" y="2905"/>
                  <a:pt x="371" y="2884"/>
                  <a:pt x="371" y="2840"/>
                </a:cubicBezTo>
                <a:cubicBezTo>
                  <a:pt x="371" y="2796"/>
                  <a:pt x="371" y="2775"/>
                  <a:pt x="371" y="2731"/>
                </a:cubicBezTo>
                <a:cubicBezTo>
                  <a:pt x="371" y="2687"/>
                  <a:pt x="375" y="2666"/>
                  <a:pt x="371" y="2622"/>
                </a:cubicBezTo>
                <a:cubicBezTo>
                  <a:pt x="367" y="2578"/>
                  <a:pt x="357" y="2557"/>
                  <a:pt x="353" y="2513"/>
                </a:cubicBezTo>
                <a:cubicBezTo>
                  <a:pt x="349" y="2469"/>
                  <a:pt x="346" y="2447"/>
                  <a:pt x="353" y="2403"/>
                </a:cubicBezTo>
                <a:cubicBezTo>
                  <a:pt x="360" y="2359"/>
                  <a:pt x="356" y="2330"/>
                  <a:pt x="389" y="2294"/>
                </a:cubicBezTo>
                <a:cubicBezTo>
                  <a:pt x="422" y="2258"/>
                  <a:pt x="470" y="2240"/>
                  <a:pt x="517" y="2222"/>
                </a:cubicBezTo>
                <a:cubicBezTo>
                  <a:pt x="564" y="2204"/>
                  <a:pt x="582" y="2207"/>
                  <a:pt x="626" y="2203"/>
                </a:cubicBezTo>
                <a:cubicBezTo>
                  <a:pt x="670" y="2199"/>
                  <a:pt x="684" y="2203"/>
                  <a:pt x="735" y="2203"/>
                </a:cubicBezTo>
                <a:cubicBezTo>
                  <a:pt x="786" y="2203"/>
                  <a:pt x="822" y="2203"/>
                  <a:pt x="880" y="2203"/>
                </a:cubicBezTo>
                <a:cubicBezTo>
                  <a:pt x="938" y="2203"/>
                  <a:pt x="968" y="2203"/>
                  <a:pt x="1026" y="2203"/>
                </a:cubicBezTo>
                <a:cubicBezTo>
                  <a:pt x="1084" y="2203"/>
                  <a:pt x="1117" y="2203"/>
                  <a:pt x="1171" y="2203"/>
                </a:cubicBezTo>
                <a:cubicBezTo>
                  <a:pt x="1225" y="2203"/>
                  <a:pt x="1243" y="2203"/>
                  <a:pt x="1298" y="2203"/>
                </a:cubicBezTo>
                <a:cubicBezTo>
                  <a:pt x="1353" y="2203"/>
                  <a:pt x="1393" y="2203"/>
                  <a:pt x="1444" y="2203"/>
                </a:cubicBezTo>
                <a:cubicBezTo>
                  <a:pt x="1495" y="2203"/>
                  <a:pt x="1509" y="2203"/>
                  <a:pt x="1553" y="2203"/>
                </a:cubicBezTo>
                <a:cubicBezTo>
                  <a:pt x="1597" y="2203"/>
                  <a:pt x="1618" y="2199"/>
                  <a:pt x="1662" y="2203"/>
                </a:cubicBezTo>
                <a:cubicBezTo>
                  <a:pt x="1706" y="2207"/>
                  <a:pt x="1727" y="2218"/>
                  <a:pt x="1771" y="2222"/>
                </a:cubicBezTo>
                <a:cubicBezTo>
                  <a:pt x="1815" y="2226"/>
                  <a:pt x="1836" y="2222"/>
                  <a:pt x="1880" y="2222"/>
                </a:cubicBezTo>
                <a:cubicBezTo>
                  <a:pt x="1924" y="2222"/>
                  <a:pt x="1945" y="2222"/>
                  <a:pt x="1989" y="2222"/>
                </a:cubicBezTo>
                <a:cubicBezTo>
                  <a:pt x="2033" y="2222"/>
                  <a:pt x="2054" y="2222"/>
                  <a:pt x="2098" y="2222"/>
                </a:cubicBezTo>
                <a:cubicBezTo>
                  <a:pt x="2142" y="2222"/>
                  <a:pt x="2164" y="2222"/>
                  <a:pt x="2208" y="2222"/>
                </a:cubicBezTo>
                <a:cubicBezTo>
                  <a:pt x="2252" y="2222"/>
                  <a:pt x="2273" y="2222"/>
                  <a:pt x="2317" y="2222"/>
                </a:cubicBezTo>
                <a:cubicBezTo>
                  <a:pt x="2361" y="2222"/>
                  <a:pt x="2382" y="2222"/>
                  <a:pt x="2426" y="2222"/>
                </a:cubicBezTo>
                <a:cubicBezTo>
                  <a:pt x="2470" y="2222"/>
                  <a:pt x="2488" y="2222"/>
                  <a:pt x="2535" y="2222"/>
                </a:cubicBezTo>
                <a:cubicBezTo>
                  <a:pt x="2582" y="2222"/>
                  <a:pt x="2615" y="2240"/>
                  <a:pt x="2662" y="2222"/>
                </a:cubicBezTo>
                <a:cubicBezTo>
                  <a:pt x="2709" y="2204"/>
                  <a:pt x="2742" y="2175"/>
                  <a:pt x="2771" y="2131"/>
                </a:cubicBezTo>
                <a:cubicBezTo>
                  <a:pt x="2800" y="2087"/>
                  <a:pt x="2797" y="2050"/>
                  <a:pt x="2808" y="2003"/>
                </a:cubicBezTo>
                <a:cubicBezTo>
                  <a:pt x="2819" y="1956"/>
                  <a:pt x="2837" y="1938"/>
                  <a:pt x="2826" y="1894"/>
                </a:cubicBezTo>
                <a:cubicBezTo>
                  <a:pt x="2815" y="1850"/>
                  <a:pt x="2779" y="1829"/>
                  <a:pt x="2753" y="1785"/>
                </a:cubicBezTo>
                <a:cubicBezTo>
                  <a:pt x="2727" y="1741"/>
                  <a:pt x="2708" y="1696"/>
                  <a:pt x="2698" y="1676"/>
                </a:cubicBezTo>
                <a:lnTo>
                  <a:pt x="2735" y="1913"/>
                </a:lnTo>
                <a:close/>
              </a:path>
            </a:pathLst>
          </a:custGeom>
        </p:spPr>
      </p:pic>
      <p:cxnSp>
        <p:nvCxnSpPr>
          <p:cNvPr id="2" name="直接连接符 1"/>
          <p:cNvCxnSpPr/>
          <p:nvPr/>
        </p:nvCxnSpPr>
        <p:spPr>
          <a:xfrm flipV="1">
            <a:off x="6915150" y="2386330"/>
            <a:ext cx="0" cy="1872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87060" y="2386350"/>
            <a:ext cx="12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683250" y="3003570"/>
            <a:ext cx="12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0" name="文本框 1"/>
          <p:cNvSpPr txBox="1"/>
          <p:nvPr/>
        </p:nvSpPr>
        <p:spPr>
          <a:xfrm>
            <a:off x="332105" y="655955"/>
            <a:ext cx="69405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有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三个相关联的量，并有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xy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771" name="文本框 3"/>
          <p:cNvSpPr txBox="1"/>
          <p:nvPr/>
        </p:nvSpPr>
        <p:spPr>
          <a:xfrm>
            <a:off x="217170" y="1275715"/>
            <a:ext cx="671893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（1）当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一定时，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与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成</a:t>
            </a:r>
            <a:r>
              <a:rPr lang="zh-CN" altLang="en-US" sz="2800" b="1" u="sng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比例关系；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（2）当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一定时，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与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成</a:t>
            </a:r>
            <a:r>
              <a:rPr lang="zh-CN" altLang="en-US" sz="2800" b="1" u="sng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比例关系；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（3）当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一定时，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与</a:t>
            </a:r>
            <a:r>
              <a:rPr lang="zh-CN" altLang="en-US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成</a:t>
            </a:r>
            <a:r>
              <a:rPr lang="zh-CN" altLang="en-US" sz="2800" b="1" u="sng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比例关系。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115" y="1925320"/>
            <a:ext cx="1187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z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12135" y="1925320"/>
            <a:ext cx="23355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xy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的积一定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48155" y="1925320"/>
            <a:ext cx="1555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宋体" panose="02010600030101010101" pitchFamily="2" charset="-122"/>
              </a:rPr>
              <a:t>（一定）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7800" y="1925320"/>
            <a:ext cx="314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则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成反比例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6800" y="3104833"/>
            <a:ext cx="1187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xy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＝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z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10" name="燕尾形箭头"/>
          <p:cNvSpPr/>
          <p:nvPr/>
        </p:nvSpPr>
        <p:spPr>
          <a:xfrm>
            <a:off x="2133600" y="3321050"/>
            <a:ext cx="683895" cy="181610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0858" y="1222375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反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75280" y="2952750"/>
          <a:ext cx="959485" cy="98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419100" imgH="431800" progId="Equation.KSEE3">
                  <p:embed/>
                </p:oleObj>
              </mc:Choice>
              <mc:Fallback>
                <p:oleObj name="" r:id="rId2" imgW="419100" imgH="4318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5280" y="2952750"/>
                        <a:ext cx="959485" cy="988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634740" y="3194685"/>
            <a:ext cx="1356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宋体" panose="02010600030101010101" pitchFamily="2" charset="-122"/>
              </a:rPr>
              <a:t>（一定）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1735" y="3194685"/>
            <a:ext cx="32791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则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z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成正比例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43083" y="2517775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正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19200" y="4400550"/>
            <a:ext cx="4911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方法同（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z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成正比例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43083" y="3826193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正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5280" y="14732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P50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复习回顾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105" y="540385"/>
            <a:ext cx="818515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827405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两种相关联的量，一种量变化，另一种量也随着变化，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如果这两种量中相对应的两个数的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比值一定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，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这两种量就叫作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成正比例的量</a:t>
            </a:r>
            <a:r>
              <a:rPr lang="en-US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它们的关系叫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作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正比例关系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800"/>
          </a:p>
        </p:txBody>
      </p:sp>
      <p:grpSp>
        <p:nvGrpSpPr>
          <p:cNvPr id="6" name="组合 5"/>
          <p:cNvGrpSpPr/>
          <p:nvPr/>
        </p:nvGrpSpPr>
        <p:grpSpPr>
          <a:xfrm>
            <a:off x="1986915" y="2677795"/>
            <a:ext cx="4445000" cy="953135"/>
            <a:chOff x="2574" y="6056"/>
            <a:chExt cx="7000" cy="1501"/>
          </a:xfrm>
        </p:grpSpPr>
        <p:sp>
          <p:nvSpPr>
            <p:cNvPr id="25" name="矩形 24"/>
            <p:cNvSpPr/>
            <p:nvPr/>
          </p:nvSpPr>
          <p:spPr>
            <a:xfrm>
              <a:off x="2574" y="6488"/>
              <a:ext cx="229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正比例：</a:t>
              </a:r>
              <a:endPara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83" y="6056"/>
              <a:ext cx="568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rPr>
                <a:t>y</a:t>
              </a:r>
              <a:endParaRPr lang="en-US" altLang="zh-CN" sz="2800" b="1" i="1" dirty="0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rPr>
                <a:t>x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51" y="6474"/>
              <a:ext cx="35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 b="1" dirty="0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rPr>
                <a:t>＝</a:t>
              </a:r>
              <a:r>
                <a:rPr lang="en-US" altLang="zh-CN" sz="2800" b="1" i="1" dirty="0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rPr>
                <a:t> k</a:t>
              </a:r>
              <a:r>
                <a:rPr lang="zh-CN" altLang="en-US" sz="2800" b="1" dirty="0">
                  <a:latin typeface="宋体" panose="02010600030101010101" pitchFamily="2" charset="-122"/>
                  <a:cs typeface="黑体" panose="02010609060101010101" pitchFamily="2" charset="-122"/>
                  <a:sym typeface="+mn-ea"/>
                </a:rPr>
                <a:t>（一定）</a:t>
              </a:r>
              <a:endParaRPr lang="zh-CN" altLang="en-US" sz="2800" b="1" dirty="0">
                <a:latin typeface="宋体" panose="02010600030101010101" pitchFamily="2" charset="-122"/>
                <a:cs typeface="黑体" panose="02010609060101010101" pitchFamily="2" charset="-122"/>
                <a:sym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239" y="6910"/>
              <a:ext cx="100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书本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737610"/>
            <a:ext cx="911225" cy="114681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2891790" y="3737610"/>
            <a:ext cx="3145790" cy="1019175"/>
          </a:xfrm>
          <a:prstGeom prst="wedgeRoundRectCallout">
            <a:avLst>
              <a:gd name="adj1" fmla="val 61344"/>
              <a:gd name="adj2" fmla="val 12429"/>
              <a:gd name="adj3" fmla="val 16667"/>
            </a:avLst>
          </a:prstGeom>
          <a:noFill/>
          <a:ln w="19050" cmpd="sng">
            <a:solidFill>
              <a:srgbClr val="0787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正比例关系的图象有什么特点？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842" name="文本框 1"/>
          <p:cNvSpPr txBox="1"/>
          <p:nvPr/>
        </p:nvSpPr>
        <p:spPr>
          <a:xfrm>
            <a:off x="228600" y="469900"/>
            <a:ext cx="8673465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一个长方形的面积是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36cm</a:t>
            </a:r>
            <a:r>
              <a:rPr lang="en-US" altLang="zh-CN" sz="2800" b="1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，用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表示它的长和宽。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与</a:t>
            </a:r>
            <a:r>
              <a:rPr lang="en-US" altLang="zh-CN" sz="28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成什么比例关系？如果把它们的关系用图象表示出来，图象是一条直线吗？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6120" y="2227263"/>
          <a:ext cx="3470275" cy="10364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6950"/>
                <a:gridCol w="655320"/>
                <a:gridCol w="603250"/>
                <a:gridCol w="626110"/>
                <a:gridCol w="588645"/>
              </a:tblGrid>
              <a:tr h="518160">
                <a:tc>
                  <a:txBody>
                    <a:bodyPr/>
                    <a:p>
                      <a:pPr algn="ctr"/>
                      <a:r>
                        <a:rPr lang="en-US" altLang="zh-CN" sz="2800" b="1" i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x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/cm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9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12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18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36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518318">
                <a:tc>
                  <a:txBody>
                    <a:bodyPr/>
                    <a:p>
                      <a:pPr algn="ctr"/>
                      <a:r>
                        <a:rPr lang="en-US" altLang="zh-CN" sz="2800" b="1" i="1" dirty="0"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y</a:t>
                      </a:r>
                      <a:r>
                        <a:rPr lang="en-US" altLang="zh-CN" sz="2800" b="1" dirty="0"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/cm</a:t>
                      </a:r>
                      <a:endParaRPr lang="zh-CN" altLang="en-US" sz="2800" b="1" dirty="0"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4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3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2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j-ea"/>
                          <a:cs typeface="Times New Roman" panose="02020603050405020304" charset="0"/>
                        </a:rPr>
                        <a:t>1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j-ea"/>
                        <a:cs typeface="Times New Roman" panose="02020603050405020304" charset="0"/>
                      </a:endParaRPr>
                    </a:p>
                  </a:txBody>
                  <a:tcPr marT="45688" marB="45688" anchor="ctr"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5364163" y="2506980"/>
          <a:ext cx="2439988" cy="23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3"/>
                <a:gridCol w="203541"/>
                <a:gridCol w="203183"/>
                <a:gridCol w="203541"/>
                <a:gridCol w="203183"/>
                <a:gridCol w="203541"/>
                <a:gridCol w="203183"/>
                <a:gridCol w="203183"/>
                <a:gridCol w="203541"/>
                <a:gridCol w="203183"/>
                <a:gridCol w="198444"/>
                <a:gridCol w="208280"/>
              </a:tblGrid>
              <a:tr h="19939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9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9364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648200" y="1824990"/>
            <a:ext cx="4045498" cy="2835275"/>
            <a:chOff x="6690" y="2878"/>
            <a:chExt cx="6371" cy="4465"/>
          </a:xfrm>
        </p:grpSpPr>
        <p:sp>
          <p:nvSpPr>
            <p:cNvPr id="21" name="文本框 20"/>
            <p:cNvSpPr txBox="1"/>
            <p:nvPr/>
          </p:nvSpPr>
          <p:spPr>
            <a:xfrm>
              <a:off x="8200" y="6638"/>
              <a:ext cx="2898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8  12  16  20  24 28  32 36 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grpSp>
          <p:nvGrpSpPr>
            <p:cNvPr id="37059" name="组合 11"/>
            <p:cNvGrpSpPr/>
            <p:nvPr/>
          </p:nvGrpSpPr>
          <p:grpSpPr>
            <a:xfrm>
              <a:off x="6690" y="2878"/>
              <a:ext cx="6371" cy="4465"/>
              <a:chOff x="3907" y="930"/>
              <a:chExt cx="11288" cy="8701"/>
            </a:xfrm>
          </p:grpSpPr>
          <p:cxnSp>
            <p:nvCxnSpPr>
              <p:cNvPr id="13" name="直接箭头连接符 12"/>
              <p:cNvCxnSpPr/>
              <p:nvPr/>
            </p:nvCxnSpPr>
            <p:spPr>
              <a:xfrm>
                <a:off x="5205" y="8510"/>
                <a:ext cx="7921" cy="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5892" y="1227"/>
                <a:ext cx="27" cy="84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79" name="文本框 14"/>
              <p:cNvSpPr txBox="1"/>
              <p:nvPr/>
            </p:nvSpPr>
            <p:spPr>
              <a:xfrm>
                <a:off x="4904" y="8394"/>
                <a:ext cx="1108" cy="12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b="1" i="1" dirty="0">
                    <a:latin typeface="Times New Roman" panose="02020603050405020304" charset="0"/>
                  </a:rPr>
                  <a:t>O</a:t>
                </a:r>
                <a:endParaRPr lang="en-US" altLang="zh-CN" sz="2000" b="1" i="1" dirty="0">
                  <a:latin typeface="Times New Roman" panose="02020603050405020304" charset="0"/>
                </a:endParaRPr>
              </a:p>
            </p:txBody>
          </p:sp>
          <p:sp>
            <p:nvSpPr>
              <p:cNvPr id="37080" name="文本框 15"/>
              <p:cNvSpPr txBox="1"/>
              <p:nvPr/>
            </p:nvSpPr>
            <p:spPr>
              <a:xfrm>
                <a:off x="13117" y="7996"/>
                <a:ext cx="2078" cy="1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en-US" altLang="zh-CN" sz="2000" b="1" i="1" dirty="0">
                    <a:latin typeface="Times New Roman" panose="02020603050405020304" charset="0"/>
                  </a:rPr>
                  <a:t>x</a:t>
                </a:r>
                <a:r>
                  <a:rPr lang="en-US" altLang="zh-CN" sz="2000" b="1" dirty="0">
                    <a:latin typeface="Times New Roman" panose="02020603050405020304" charset="0"/>
                  </a:rPr>
                  <a:t>/cm</a:t>
                </a:r>
                <a:endParaRPr lang="en-US" altLang="zh-CN" sz="2000" b="1" dirty="0">
                  <a:latin typeface="Times New Roman" panose="02020603050405020304" charset="0"/>
                </a:endParaRPr>
              </a:p>
            </p:txBody>
          </p:sp>
          <p:sp>
            <p:nvSpPr>
              <p:cNvPr id="37081" name="文本框 16"/>
              <p:cNvSpPr txBox="1"/>
              <p:nvPr/>
            </p:nvSpPr>
            <p:spPr>
              <a:xfrm>
                <a:off x="3907" y="930"/>
                <a:ext cx="2160" cy="12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b="1" i="1" dirty="0">
                    <a:latin typeface="Times New Roman" panose="02020603050405020304" charset="0"/>
                  </a:rPr>
                  <a:t>y</a:t>
                </a:r>
                <a:r>
                  <a:rPr lang="en-US" altLang="zh-CN" sz="2000" b="1" dirty="0">
                    <a:latin typeface="Times New Roman" panose="02020603050405020304" charset="0"/>
                  </a:rPr>
                  <a:t>/cm</a:t>
                </a:r>
                <a:endParaRPr lang="en-US" altLang="zh-CN" sz="2000" b="1" dirty="0">
                  <a:latin typeface="Times New Roman" panose="02020603050405020304" charset="0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 bwMode="auto">
            <a:xfrm>
              <a:off x="10979" y="6660"/>
              <a:ext cx="70" cy="73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18" y="6638"/>
              <a:ext cx="413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4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75" y="6150"/>
              <a:ext cx="410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4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75" y="5825"/>
              <a:ext cx="410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8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3" y="5208"/>
              <a:ext cx="560" cy="530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16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313" y="5505"/>
              <a:ext cx="535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12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" y="4868"/>
              <a:ext cx="535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20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00" y="4540"/>
              <a:ext cx="535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28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88" y="4223"/>
              <a:ext cx="535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32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288" y="3918"/>
              <a:ext cx="535" cy="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1200" b="1" kern="1200" cap="none" spc="0" normalizeH="0" baseline="0" noProof="0" dirty="0">
                  <a:latin typeface="+mj-lt"/>
                  <a:ea typeface="+mj-ea"/>
                  <a:cs typeface="+mn-cs"/>
                </a:rPr>
                <a:t>36</a:t>
              </a:r>
              <a:endParaRPr kumimoji="0" lang="zh-CN" altLang="en-US" sz="1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9203" y="6595"/>
              <a:ext cx="73" cy="73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8740" y="6533"/>
              <a:ext cx="70" cy="73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8508" y="6420"/>
              <a:ext cx="73" cy="70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907" y="5485"/>
              <a:ext cx="3171" cy="1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589" y="531232"/>
                </a:cxn>
                <a:cxn ang="0">
                  <a:pos x="286589" y="531232"/>
                </a:cxn>
                <a:cxn ang="0">
                  <a:pos x="418267" y="685213"/>
                </a:cxn>
                <a:cxn ang="0">
                  <a:pos x="728100" y="731407"/>
                </a:cxn>
                <a:cxn ang="0">
                  <a:pos x="1649842" y="769902"/>
                </a:cxn>
                <a:cxn ang="0">
                  <a:pos x="1626605" y="762204"/>
                </a:cxn>
              </a:cxnLst>
              <a:pathLst>
                <a:path w="1732039" h="776792">
                  <a:moveTo>
                    <a:pt x="0" y="0"/>
                  </a:moveTo>
                  <a:lnTo>
                    <a:pt x="286719" y="534691"/>
                  </a:lnTo>
                  <a:cubicBezTo>
                    <a:pt x="308675" y="560521"/>
                    <a:pt x="344837" y="656094"/>
                    <a:pt x="418454" y="689674"/>
                  </a:cubicBezTo>
                  <a:cubicBezTo>
                    <a:pt x="492071" y="723254"/>
                    <a:pt x="523068" y="721962"/>
                    <a:pt x="728420" y="736169"/>
                  </a:cubicBezTo>
                  <a:cubicBezTo>
                    <a:pt x="933772" y="750376"/>
                    <a:pt x="1500752" y="769749"/>
                    <a:pt x="1650569" y="774915"/>
                  </a:cubicBezTo>
                  <a:cubicBezTo>
                    <a:pt x="1800386" y="780081"/>
                    <a:pt x="1713854" y="773623"/>
                    <a:pt x="1627322" y="767166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704215" y="4073843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不是一条直线，是曲线。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4400" y="3508693"/>
            <a:ext cx="33985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成反比例关系。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875280" y="14732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P50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T16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235" y="763905"/>
            <a:ext cx="793813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27405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两种相关联的量，一种量变化，另一种量也随着变化，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如果这两种量中相对应的两个数的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乘积一定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，这两种量就叫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作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成反比例的量</a:t>
            </a:r>
            <a:r>
              <a:rPr lang="zh-CN" altLang="zh-CN" sz="28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它们的关系叫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作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Times New Roman" panose="02020603050405020304" charset="0"/>
                <a:sym typeface="+mn-ea"/>
              </a:rPr>
              <a:t>反比例关系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51075" y="345090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反比例：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矩形 9"/>
          <p:cNvSpPr/>
          <p:nvPr/>
        </p:nvSpPr>
        <p:spPr>
          <a:xfrm>
            <a:off x="3878580" y="3235960"/>
            <a:ext cx="266192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xy 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 k</a:t>
            </a:r>
            <a:r>
              <a:rPr lang="zh-CN" altLang="en-US" sz="2800" b="1" dirty="0">
                <a:latin typeface="宋体" panose="02010600030101010101" pitchFamily="2" charset="-122"/>
                <a:cs typeface="黑体" panose="02010609060101010101" pitchFamily="2" charset="-122"/>
              </a:rPr>
              <a:t>（一定）</a:t>
            </a:r>
            <a:endParaRPr lang="zh-CN" altLang="en-US" sz="2800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5595" y="606425"/>
            <a:ext cx="83915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lang="en-US" altLang="zh-CN" sz="28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8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判断下面每题中的两种量是否成正比例关系，并说明理由。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735" y="1534795"/>
            <a:ext cx="8558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lang="zh-CN" altLang="en-US" sz="2800" b="1" noProof="0" dirty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 noProof="0" dirty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）某杂志的单价一定，订阅的费用与订阅的数量。</a:t>
            </a:r>
            <a:endParaRPr lang="zh-CN" altLang="en-US" sz="2800" b="1" noProof="0" dirty="0"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6995" y="2266950"/>
            <a:ext cx="6338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订阅的费用与订阅的数量成正比例关系。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" y="2876550"/>
            <a:ext cx="8141335" cy="129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理由：费用÷数量＝单价，杂志的单价是一定的，所以订阅的费用与订阅的数量成正比例关系。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07665" y="1447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P47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78" name="矩形 1"/>
          <p:cNvSpPr/>
          <p:nvPr/>
        </p:nvSpPr>
        <p:spPr>
          <a:xfrm>
            <a:off x="296545" y="817880"/>
            <a:ext cx="632523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313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）正方体的表面积与它的棱长。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6930" y="1610360"/>
            <a:ext cx="7579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正方体的表面积与它的棱长不成正比例关系。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945" y="2303780"/>
            <a:ext cx="7266940" cy="189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理由：正方体的表面积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²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，则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</a:t>
            </a:r>
            <a:r>
              <a:rPr lang="en-US" alt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是一个变量，所以正方体的表面积与它的棱长的比值不是定值，因此不成正比例关系。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1"/>
          <p:cNvSpPr txBox="1"/>
          <p:nvPr/>
        </p:nvSpPr>
        <p:spPr>
          <a:xfrm>
            <a:off x="342265" y="888365"/>
            <a:ext cx="564451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）一个人的身高与他的年龄。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8545" y="1685290"/>
            <a:ext cx="6793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一个人的身高与他的年龄不成正比例关系。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070" y="2313940"/>
            <a:ext cx="726694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理由：</a:t>
            </a:r>
            <a:r>
              <a:rPr 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一个人的身高与他的年龄没有直接关系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，它们的比值不一定，所以一个人的身高与他的年龄不成正比例关系。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1"/>
          <p:cNvSpPr txBox="1"/>
          <p:nvPr/>
        </p:nvSpPr>
        <p:spPr>
          <a:xfrm>
            <a:off x="243205" y="856615"/>
            <a:ext cx="88131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）小麦每公顷产量一定，小麦的总产量与公顷数。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8855" y="1639570"/>
            <a:ext cx="6228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小麦的总产量与公顷数成正比例关系。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520" y="2275205"/>
            <a:ext cx="726694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理由：</a:t>
            </a:r>
            <a:r>
              <a:rPr 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小麦的总产量÷公顷数＝小麦每公顷产量，小麦每公顷产量是定值，所以小麦的总产量与公顷数成正比例关系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1"/>
          <p:cNvSpPr txBox="1"/>
          <p:nvPr/>
        </p:nvSpPr>
        <p:spPr>
          <a:xfrm>
            <a:off x="331470" y="741045"/>
            <a:ext cx="86556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）一本书的总页数一定，未读的页数与已读的页数。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1560" y="1457325"/>
            <a:ext cx="7033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未读的页数与已读的页数不成正比例关系。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200" y="2130425"/>
            <a:ext cx="754761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理由：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未读的页数＋已读的页数＝书的总页数，书的总页数是一定的，但是二者的比值不是一定的，所以不成正比例关系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1"/>
          <p:cNvSpPr txBox="1"/>
          <p:nvPr/>
        </p:nvSpPr>
        <p:spPr>
          <a:xfrm>
            <a:off x="76200" y="753110"/>
            <a:ext cx="89166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同一时间、同一地点测得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棵树的树高及其影长如下表。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057400" y="1657350"/>
          <a:ext cx="4275138" cy="976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181"/>
                <a:gridCol w="902652"/>
                <a:gridCol w="902652"/>
                <a:gridCol w="902652"/>
              </a:tblGrid>
              <a:tr h="488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树高</a:t>
                      </a: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/m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6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</a:tr>
              <a:tr h="488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影长</a:t>
                      </a: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/m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1.6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2.4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4.8</a:t>
                      </a:r>
                      <a:endParaRPr lang="en-US" altLang="zh-CN" sz="2600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T="45639" marB="45639" anchor="ctr">
                    <a:solidFill>
                      <a:srgbClr val="FFFF00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03" name="文本框 3"/>
          <p:cNvSpPr txBox="1"/>
          <p:nvPr/>
        </p:nvSpPr>
        <p:spPr>
          <a:xfrm>
            <a:off x="229870" y="2800350"/>
            <a:ext cx="867537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）在下图中描出表示树高与对应影长的点，然后把它们连起来并向两边延长，观察图象的特点。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95600" y="571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P48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TABLE_BEAUTIFY" val="smartTable{db2f15ad-ec1a-42ff-9241-b081f62a1867}"/>
</p:tagLst>
</file>

<file path=ppt/tags/tag12.xml><?xml version="1.0" encoding="utf-8"?>
<p:tagLst xmlns:p="http://schemas.openxmlformats.org/presentationml/2006/main">
  <p:tag name="KSO_WM_UNIT_TABLE_BEAUTIFY" val="smartTable{8e964862-a67c-4b07-a53a-83102374f4ee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24d1dc43-0fd1-4af7-a03c-d204b32b5fb2"/>
  <p:tag name="COMMONDATA" val="eyJoZGlkIjoiMGIwODFkOTgzNTQzYjU1NzhjOTQ2MTRiZjFlNDExYTMifQ=="/>
</p:tagLst>
</file>

<file path=ppt/tags/tag2.xml><?xml version="1.0" encoding="utf-8"?>
<p:tagLst xmlns:p="http://schemas.openxmlformats.org/presentationml/2006/main">
  <p:tag name="KSO_WM_UNIT_TABLE_BEAUTIFY" val="smartTable{86077f63-d143-4810-9af8-273152dfe1ee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86077f63-d143-4810-9af8-273152dfe1ee}"/>
</p:tagLst>
</file>

<file path=ppt/tags/tag5.xml><?xml version="1.0" encoding="utf-8"?>
<p:tagLst xmlns:p="http://schemas.openxmlformats.org/presentationml/2006/main">
  <p:tag name="KSO_WM_UNIT_TABLE_BEAUTIFY" val="smartTable{86077f63-d143-4810-9af8-273152dfe1ee}"/>
  <p:tag name="KSO_WM_BEAUTIFY_FLAG" val=""/>
</p:tagLst>
</file>

<file path=ppt/tags/tag6.xml><?xml version="1.0" encoding="utf-8"?>
<p:tagLst xmlns:p="http://schemas.openxmlformats.org/presentationml/2006/main">
  <p:tag name="KSO_WM_UNIT_TABLE_BEAUTIFY" val="smartTable{0455f667-7af3-4295-a9c6-2d06405f36ca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WPS 演示</Application>
  <PresentationFormat>在屏幕上显示</PresentationFormat>
  <Paragraphs>318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Calibri</vt:lpstr>
      <vt:lpstr>Arial Unicode MS</vt:lpstr>
      <vt:lpstr>迷你简艺黑</vt:lpstr>
      <vt:lpstr>Calibri</vt:lpstr>
      <vt:lpstr>Office 主题​​</vt:lpstr>
      <vt:lpstr>6_默认设计模板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269</cp:revision>
  <dcterms:created xsi:type="dcterms:W3CDTF">2015-05-29T07:51:00Z</dcterms:created>
  <dcterms:modified xsi:type="dcterms:W3CDTF">2024-01-23T04:20:53Z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2F08AE9C99724B929DB0ED241DD715AD</vt:lpwstr>
  </property>
</Properties>
</file>