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8"/>
  </p:notesMasterIdLst>
  <p:sldIdLst>
    <p:sldId id="356" r:id="rId2"/>
    <p:sldId id="354" r:id="rId3"/>
    <p:sldId id="355" r:id="rId4"/>
    <p:sldId id="368" r:id="rId5"/>
    <p:sldId id="357" r:id="rId6"/>
    <p:sldId id="366" r:id="rId7"/>
    <p:sldId id="367" r:id="rId8"/>
    <p:sldId id="359" r:id="rId9"/>
    <p:sldId id="360" r:id="rId10"/>
    <p:sldId id="361" r:id="rId11"/>
    <p:sldId id="371" r:id="rId12"/>
    <p:sldId id="363" r:id="rId13"/>
    <p:sldId id="364" r:id="rId14"/>
    <p:sldId id="369" r:id="rId15"/>
    <p:sldId id="370" r:id="rId16"/>
    <p:sldId id="328" r:id="rId1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DFF"/>
    <a:srgbClr val="D5A6D2"/>
    <a:srgbClr val="E46C0A"/>
    <a:srgbClr val="E9893A"/>
    <a:srgbClr val="E7F8FF"/>
    <a:srgbClr val="01A0E9"/>
    <a:srgbClr val="ECFBFE"/>
    <a:srgbClr val="6AD0FE"/>
    <a:srgbClr val="3FC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6349" autoAdjust="0"/>
  </p:normalViewPr>
  <p:slideViewPr>
    <p:cSldViewPr snapToGrid="0">
      <p:cViewPr varScale="1">
        <p:scale>
          <a:sx n="114" d="100"/>
          <a:sy n="114" d="100"/>
        </p:scale>
        <p:origin x="504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7689AE7-323B-465A-9F13-84AC660EDA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3FBA62B-064F-403F-A666-6E1D58158F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6D60731F-1156-4E57-9ED0-907A33BAD519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1FE0B5F1-B02F-40CF-B41F-0CFC0F0A78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658A136A-4BDA-4DBF-873C-BFA203799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2F14E1-8BC8-4146-988B-50D137346D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7A10CB-4486-4B7B-AF99-9707076B6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0CE1196-39A0-4C07-A2EB-906566B17E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E1196-39A0-4C07-A2EB-906566B17EA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33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7BAEEB1E-77D0-4D8D-95A5-29F850FA7E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DA7D63A6-4911-4217-979D-485538C45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D7CE9013-4BB9-4C08-BE17-B9866591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87B20C6-1449-4203-9EDA-8AA3BBAF4934}" type="slidenum">
              <a:rPr lang="zh-CN" altLang="en-US" smtClean="0">
                <a:ea typeface="黑体" panose="02010609060101010101" pitchFamily="49" charset="-122"/>
              </a:rPr>
              <a:pPr/>
              <a:t>14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>
            <a:extLst>
              <a:ext uri="{FF2B5EF4-FFF2-40B4-BE49-F238E27FC236}">
                <a16:creationId xmlns:a16="http://schemas.microsoft.com/office/drawing/2014/main" id="{2901FF23-14E2-44FE-AC28-E7B32563C6A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85063" y="4683125"/>
            <a:ext cx="1160462" cy="341313"/>
            <a:chOff x="6551346" y="541440"/>
            <a:chExt cx="1596956" cy="4699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AE5152-78CF-4D1D-B9DD-89BC566E6F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8052" y="541440"/>
              <a:ext cx="730250" cy="4699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5E9D64B-9D2E-446E-8747-3FA064D9DC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89455" y="541440"/>
              <a:ext cx="730250" cy="4699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FE23E9F-3BCD-44E6-A0F0-F08341FA752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51346" y="541440"/>
              <a:ext cx="730250" cy="469900"/>
            </a:xfrm>
            <a:prstGeom prst="rect">
              <a:avLst/>
            </a:prstGeom>
          </p:spPr>
        </p:pic>
      </p:grpSp>
      <p:grpSp>
        <p:nvGrpSpPr>
          <p:cNvPr id="6" name="组合 8">
            <a:extLst>
              <a:ext uri="{FF2B5EF4-FFF2-40B4-BE49-F238E27FC236}">
                <a16:creationId xmlns:a16="http://schemas.microsoft.com/office/drawing/2014/main" id="{046549D4-3BA0-4CC9-99F8-758D577F7A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7788" y="-1588"/>
            <a:ext cx="1192213" cy="350838"/>
            <a:chOff x="6551346" y="541440"/>
            <a:chExt cx="1596956" cy="469900"/>
          </a:xfrm>
        </p:grpSpPr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C1152B31-859E-45D9-958D-402FAF087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052" y="541440"/>
              <a:ext cx="73025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26812EE6-13CE-4BD2-9E22-FF956774F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455" y="541440"/>
              <a:ext cx="73025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id="{5D3578AF-9EB5-45A9-AB81-A1CD1B4F6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346" y="541440"/>
              <a:ext cx="73025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12">
            <a:extLst>
              <a:ext uri="{FF2B5EF4-FFF2-40B4-BE49-F238E27FC236}">
                <a16:creationId xmlns:a16="http://schemas.microsoft.com/office/drawing/2014/main" id="{C4AC19B2-917E-45A9-9F78-B6BB7E60ED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18" b="80156"/>
          <a:stretch>
            <a:fillRect/>
          </a:stretch>
        </p:blipFill>
        <p:spPr bwMode="auto">
          <a:xfrm>
            <a:off x="7923213" y="165100"/>
            <a:ext cx="8255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G:\PPT素材库\5c169929f23673c6cd9f1d84c7b83c61.jpg">
            <a:extLst>
              <a:ext uri="{FF2B5EF4-FFF2-40B4-BE49-F238E27FC236}">
                <a16:creationId xmlns:a16="http://schemas.microsoft.com/office/drawing/2014/main" id="{2DD03168-A393-4F99-8596-B811CACEE3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5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C9762F8-632A-4B8D-9E80-33244C900FD2}"/>
              </a:ext>
            </a:extLst>
          </p:cNvPr>
          <p:cNvSpPr/>
          <p:nvPr userDrawn="1"/>
        </p:nvSpPr>
        <p:spPr>
          <a:xfrm>
            <a:off x="688975" y="969963"/>
            <a:ext cx="7766050" cy="3216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2391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>
            <a:extLst>
              <a:ext uri="{FF2B5EF4-FFF2-40B4-BE49-F238E27FC236}">
                <a16:creationId xmlns:a16="http://schemas.microsoft.com/office/drawing/2014/main" id="{C78D13B9-4F7A-49D6-88D4-954F21AD468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85063" y="4683125"/>
            <a:ext cx="1160462" cy="341313"/>
            <a:chOff x="6551346" y="541440"/>
            <a:chExt cx="1596956" cy="4699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B44D9C6-7E8D-49B1-84FC-8D8BC51471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8052" y="541440"/>
              <a:ext cx="730250" cy="4699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F72248C-BE1D-4653-98C0-A302A813500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89455" y="541440"/>
              <a:ext cx="730250" cy="4699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77F6C6-42EA-4D76-8424-B38A87CD7E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51346" y="541440"/>
              <a:ext cx="730250" cy="469900"/>
            </a:xfrm>
            <a:prstGeom prst="rect">
              <a:avLst/>
            </a:prstGeom>
          </p:spPr>
        </p:pic>
      </p:grpSp>
      <p:grpSp>
        <p:nvGrpSpPr>
          <p:cNvPr id="6" name="组合 8">
            <a:extLst>
              <a:ext uri="{FF2B5EF4-FFF2-40B4-BE49-F238E27FC236}">
                <a16:creationId xmlns:a16="http://schemas.microsoft.com/office/drawing/2014/main" id="{0BD2EAF0-6AC6-42E5-B957-B5D695FD3A3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7788" y="-1588"/>
            <a:ext cx="1192213" cy="350838"/>
            <a:chOff x="6551346" y="541440"/>
            <a:chExt cx="1596956" cy="469900"/>
          </a:xfrm>
        </p:grpSpPr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796BBE68-240A-4FAA-B143-AA5932CE5F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052" y="541440"/>
              <a:ext cx="73025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E173A5A4-0142-4FC7-AE5D-265BEE1B06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455" y="541440"/>
              <a:ext cx="73025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id="{661C8EDD-D3E0-4A9E-8EBA-A128A3F2D8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346" y="541440"/>
              <a:ext cx="73025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12">
            <a:extLst>
              <a:ext uri="{FF2B5EF4-FFF2-40B4-BE49-F238E27FC236}">
                <a16:creationId xmlns:a16="http://schemas.microsoft.com/office/drawing/2014/main" id="{E6BAFFD4-152A-4870-ACE0-7DA34F8B9B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18" b="80156"/>
          <a:stretch>
            <a:fillRect/>
          </a:stretch>
        </p:blipFill>
        <p:spPr bwMode="auto">
          <a:xfrm>
            <a:off x="7923213" y="165100"/>
            <a:ext cx="8255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G:\PPT素材库\5c169929f23673c6cd9f1d84c7b83c61.jpg">
            <a:extLst>
              <a:ext uri="{FF2B5EF4-FFF2-40B4-BE49-F238E27FC236}">
                <a16:creationId xmlns:a16="http://schemas.microsoft.com/office/drawing/2014/main" id="{DC85A012-9B38-4894-A065-0F2FE99FB7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5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14">
            <a:extLst>
              <a:ext uri="{FF2B5EF4-FFF2-40B4-BE49-F238E27FC236}">
                <a16:creationId xmlns:a16="http://schemas.microsoft.com/office/drawing/2014/main" id="{C03AF9A3-03E6-4DB0-B5A6-91E3A05DEB22}"/>
              </a:ext>
            </a:extLst>
          </p:cNvPr>
          <p:cNvSpPr/>
          <p:nvPr userDrawn="1"/>
        </p:nvSpPr>
        <p:spPr>
          <a:xfrm>
            <a:off x="225425" y="219075"/>
            <a:ext cx="8693150" cy="4718050"/>
          </a:xfrm>
          <a:prstGeom prst="roundRect">
            <a:avLst>
              <a:gd name="adj" fmla="val 617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8000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>
            <a:extLst>
              <a:ext uri="{FF2B5EF4-FFF2-40B4-BE49-F238E27FC236}">
                <a16:creationId xmlns:a16="http://schemas.microsoft.com/office/drawing/2014/main" id="{A6EE143D-3A1B-4285-A8EC-6C392A4163C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485063" y="4683125"/>
            <a:ext cx="1160462" cy="341313"/>
            <a:chOff x="6551346" y="541440"/>
            <a:chExt cx="1596956" cy="4699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D97E406-FEC4-41BA-A241-F15BCF6EF5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8052" y="541440"/>
              <a:ext cx="730250" cy="4699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6A9D522-1679-4DF8-BB7F-3A8168B8FD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89455" y="541440"/>
              <a:ext cx="730250" cy="4699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F1C3FFB-4199-4530-8748-7566092FC2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51346" y="541440"/>
              <a:ext cx="730250" cy="469900"/>
            </a:xfrm>
            <a:prstGeom prst="rect">
              <a:avLst/>
            </a:prstGeom>
          </p:spPr>
        </p:pic>
      </p:grpSp>
      <p:grpSp>
        <p:nvGrpSpPr>
          <p:cNvPr id="6" name="组合 8">
            <a:extLst>
              <a:ext uri="{FF2B5EF4-FFF2-40B4-BE49-F238E27FC236}">
                <a16:creationId xmlns:a16="http://schemas.microsoft.com/office/drawing/2014/main" id="{6A635334-60AB-4CB3-9880-3CB8488ED51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7788" y="-1588"/>
            <a:ext cx="1192213" cy="350838"/>
            <a:chOff x="6551346" y="541440"/>
            <a:chExt cx="1596956" cy="469900"/>
          </a:xfrm>
        </p:grpSpPr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160660AD-4FBF-4910-A1FF-17DA8FD19A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052" y="541440"/>
              <a:ext cx="73025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24141038-1C2E-49D5-8BA9-D15828D930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455" y="541440"/>
              <a:ext cx="73025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id="{E87F73BB-5089-478E-8D69-2217AD430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346" y="541440"/>
              <a:ext cx="73025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12">
            <a:extLst>
              <a:ext uri="{FF2B5EF4-FFF2-40B4-BE49-F238E27FC236}">
                <a16:creationId xmlns:a16="http://schemas.microsoft.com/office/drawing/2014/main" id="{8837406C-2924-4CA3-B5B8-5184EA8025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18" b="80156"/>
          <a:stretch>
            <a:fillRect/>
          </a:stretch>
        </p:blipFill>
        <p:spPr bwMode="auto">
          <a:xfrm>
            <a:off x="7923213" y="165100"/>
            <a:ext cx="8255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G:\PPT素材库\5c169929f23673c6cd9f1d84c7b83c61.jpg">
            <a:extLst>
              <a:ext uri="{FF2B5EF4-FFF2-40B4-BE49-F238E27FC236}">
                <a16:creationId xmlns:a16="http://schemas.microsoft.com/office/drawing/2014/main" id="{7D80DE3E-80F5-44BC-B40A-0EB2BCDE36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5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A36CF28-E0E1-4BC4-A81C-AF21A32D8C69}"/>
              </a:ext>
            </a:extLst>
          </p:cNvPr>
          <p:cNvSpPr/>
          <p:nvPr userDrawn="1"/>
        </p:nvSpPr>
        <p:spPr>
          <a:xfrm>
            <a:off x="0" y="463550"/>
            <a:ext cx="9144000" cy="422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8017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016E3A35-5BE3-4AA7-9CE9-AEA10F24B7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88C68639-FD0A-41D7-BD05-DB9D1C761C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502ECA01-76B8-4B40-AD81-0E1EC110C5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33258;&#34892;&#36710;&#40831;&#36718;&#30340;&#36716;&#21160;&#21407;&#29702;.mp4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>
            <a:extLst>
              <a:ext uri="{FF2B5EF4-FFF2-40B4-BE49-F238E27FC236}">
                <a16:creationId xmlns:a16="http://schemas.microsoft.com/office/drawing/2014/main" id="{A4715929-BE3D-47C5-864D-EFA4E207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1654" y="1361837"/>
            <a:ext cx="3165218" cy="316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2">
            <a:extLst>
              <a:ext uri="{FF2B5EF4-FFF2-40B4-BE49-F238E27FC236}">
                <a16:creationId xmlns:a16="http://schemas.microsoft.com/office/drawing/2014/main" id="{F058126E-02F2-4C78-9BC9-EE736CA98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788" y="1801257"/>
            <a:ext cx="3143250" cy="209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>
            <a:extLst>
              <a:ext uri="{FF2B5EF4-FFF2-40B4-BE49-F238E27FC236}">
                <a16:creationId xmlns:a16="http://schemas.microsoft.com/office/drawing/2014/main" id="{299AF340-4B76-465B-BB3C-27A81485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957638"/>
            <a:ext cx="25336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普通自行车</a:t>
            </a:r>
          </a:p>
        </p:txBody>
      </p:sp>
      <p:sp>
        <p:nvSpPr>
          <p:cNvPr id="9221" name="TextBox 16">
            <a:extLst>
              <a:ext uri="{FF2B5EF4-FFF2-40B4-BE49-F238E27FC236}">
                <a16:creationId xmlns:a16="http://schemas.microsoft.com/office/drawing/2014/main" id="{81E58E79-55E0-4546-A186-0E3FE6A61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957638"/>
            <a:ext cx="25336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C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变速自行车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F69886-8767-4074-8BA6-ACF1402E0FC0}"/>
              </a:ext>
            </a:extLst>
          </p:cNvPr>
          <p:cNvSpPr txBox="1"/>
          <p:nvPr/>
        </p:nvSpPr>
        <p:spPr>
          <a:xfrm>
            <a:off x="1755775" y="1187450"/>
            <a:ext cx="5127625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自行车里有哪些数学知识？</a:t>
            </a:r>
          </a:p>
        </p:txBody>
      </p:sp>
      <p:grpSp>
        <p:nvGrpSpPr>
          <p:cNvPr id="9223" name="组合 1">
            <a:extLst>
              <a:ext uri="{FF2B5EF4-FFF2-40B4-BE49-F238E27FC236}">
                <a16:creationId xmlns:a16="http://schemas.microsoft.com/office/drawing/2014/main" id="{9E665C37-2143-46B7-88CE-C479F1277CA1}"/>
              </a:ext>
            </a:extLst>
          </p:cNvPr>
          <p:cNvGrpSpPr>
            <a:grpSpLocks/>
          </p:cNvGrpSpPr>
          <p:nvPr/>
        </p:nvGrpSpPr>
        <p:grpSpPr bwMode="auto">
          <a:xfrm>
            <a:off x="100013" y="612775"/>
            <a:ext cx="2047875" cy="584200"/>
            <a:chOff x="100526" y="612180"/>
            <a:chExt cx="2046850" cy="584201"/>
          </a:xfrm>
        </p:grpSpPr>
        <p:sp>
          <p:nvSpPr>
            <p:cNvPr id="12" name="矩形: 圆角 8">
              <a:extLst>
                <a:ext uri="{FF2B5EF4-FFF2-40B4-BE49-F238E27FC236}">
                  <a16:creationId xmlns:a16="http://schemas.microsoft.com/office/drawing/2014/main" id="{4F838A94-305A-427D-9F0D-D25DD1969888}"/>
                </a:ext>
              </a:extLst>
            </p:cNvPr>
            <p:cNvSpPr/>
            <p:nvPr/>
          </p:nvSpPr>
          <p:spPr>
            <a:xfrm>
              <a:off x="100526" y="640755"/>
              <a:ext cx="2046850" cy="522289"/>
            </a:xfrm>
            <a:prstGeom prst="roundRect">
              <a:avLst>
                <a:gd name="adj" fmla="val 40532"/>
              </a:avLst>
            </a:prstGeom>
            <a:gradFill>
              <a:gsLst>
                <a:gs pos="0">
                  <a:srgbClr val="D5A6D2"/>
                </a:gs>
                <a:gs pos="53000">
                  <a:schemeClr val="accent1">
                    <a:tint val="44500"/>
                    <a:satMod val="160000"/>
                  </a:schemeClr>
                </a:gs>
                <a:gs pos="85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字魂58号-创中黑-Regular"/>
                <a:ea typeface="字魂58号-创中黑-Regular"/>
              </a:endParaRPr>
            </a:p>
          </p:txBody>
        </p:sp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10A8715A-D986-4BDB-974F-524727D20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44" y="612180"/>
              <a:ext cx="187381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新课导入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11">
            <a:extLst>
              <a:ext uri="{FF2B5EF4-FFF2-40B4-BE49-F238E27FC236}">
                <a16:creationId xmlns:a16="http://schemas.microsoft.com/office/drawing/2014/main" id="{A648EC9D-2FA4-41A9-819E-C0907B12827F}"/>
              </a:ext>
            </a:extLst>
          </p:cNvPr>
          <p:cNvSpPr/>
          <p:nvPr/>
        </p:nvSpPr>
        <p:spPr>
          <a:xfrm>
            <a:off x="442913" y="2826410"/>
            <a:ext cx="8181975" cy="1695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20000"/>
              </a:lnSpc>
              <a:defRPr/>
            </a:pPr>
            <a:r>
              <a:rPr lang="en-US" altLang="zh-CN" sz="2800" b="1" noProof="1">
                <a:solidFill>
                  <a:schemeClr val="tx1"/>
                </a:solidFill>
                <a:ea typeface="+mj-ea"/>
              </a:rPr>
              <a:t>        </a:t>
            </a:r>
            <a:r>
              <a:rPr lang="zh-CN" altLang="zh-CN" sz="2800" b="1" noProof="1">
                <a:solidFill>
                  <a:schemeClr val="tx1"/>
                </a:solidFill>
                <a:ea typeface="+mj-ea"/>
              </a:rPr>
              <a:t>变速自行车的主要结构图：有</a:t>
            </a:r>
            <a:r>
              <a:rPr lang="en-US" altLang="zh-CN" sz="2800" b="1" noProof="1">
                <a:solidFill>
                  <a:schemeClr val="tx1"/>
                </a:solidFill>
                <a:ea typeface="+mj-ea"/>
              </a:rPr>
              <a:t>2</a:t>
            </a:r>
            <a:r>
              <a:rPr lang="zh-CN" altLang="zh-CN" sz="2800" b="1" noProof="1">
                <a:solidFill>
                  <a:schemeClr val="tx1"/>
                </a:solidFill>
                <a:ea typeface="+mj-ea"/>
              </a:rPr>
              <a:t>个前齿轮（齿数分别是</a:t>
            </a:r>
            <a:r>
              <a:rPr lang="en-US" altLang="zh-CN" sz="2800" b="1" noProof="1">
                <a:solidFill>
                  <a:schemeClr val="tx1"/>
                </a:solidFill>
                <a:ea typeface="+mj-ea"/>
              </a:rPr>
              <a:t>48</a:t>
            </a:r>
            <a:r>
              <a:rPr lang="zh-CN" altLang="zh-CN" sz="2800" b="1" noProof="1">
                <a:solidFill>
                  <a:schemeClr val="tx1"/>
                </a:solidFill>
                <a:ea typeface="+mj-ea"/>
              </a:rPr>
              <a:t>和</a:t>
            </a:r>
            <a:r>
              <a:rPr lang="en-US" altLang="zh-CN" sz="2800" b="1" noProof="1">
                <a:solidFill>
                  <a:schemeClr val="tx1"/>
                </a:solidFill>
                <a:ea typeface="+mj-ea"/>
              </a:rPr>
              <a:t>40</a:t>
            </a:r>
            <a:r>
              <a:rPr lang="zh-CN" altLang="zh-CN" sz="2800" b="1" noProof="1">
                <a:solidFill>
                  <a:schemeClr val="tx1"/>
                </a:solidFill>
                <a:ea typeface="+mj-ea"/>
              </a:rPr>
              <a:t>），</a:t>
            </a:r>
            <a:r>
              <a:rPr lang="en-US" altLang="zh-CN" sz="2800" b="1" noProof="1">
                <a:solidFill>
                  <a:schemeClr val="tx1"/>
                </a:solidFill>
                <a:ea typeface="+mj-ea"/>
              </a:rPr>
              <a:t>6</a:t>
            </a:r>
            <a:r>
              <a:rPr lang="zh-CN" altLang="zh-CN" sz="2800" b="1" noProof="1">
                <a:solidFill>
                  <a:schemeClr val="tx1"/>
                </a:solidFill>
                <a:ea typeface="+mj-ea"/>
              </a:rPr>
              <a:t>个后齿轮（齿数分别是</a:t>
            </a:r>
            <a:r>
              <a:rPr lang="en-US" altLang="zh-CN" sz="2800" b="1" noProof="1">
                <a:solidFill>
                  <a:schemeClr val="tx1"/>
                </a:solidFill>
                <a:ea typeface="+mj-ea"/>
              </a:rPr>
              <a:t>28</a:t>
            </a:r>
            <a:r>
              <a:rPr lang="zh-CN" altLang="zh-CN" sz="2800" b="1" noProof="1">
                <a:solidFill>
                  <a:schemeClr val="tx1"/>
                </a:solidFill>
                <a:ea typeface="+mj-ea"/>
              </a:rPr>
              <a:t>，</a:t>
            </a:r>
            <a:r>
              <a:rPr lang="en-US" altLang="zh-CN" sz="2800" b="1" noProof="1">
                <a:solidFill>
                  <a:schemeClr val="tx1"/>
                </a:solidFill>
                <a:ea typeface="+mj-ea"/>
              </a:rPr>
              <a:t>24</a:t>
            </a:r>
            <a:r>
              <a:rPr lang="zh-CN" altLang="zh-CN" sz="2800" b="1" noProof="1">
                <a:solidFill>
                  <a:schemeClr val="tx1"/>
                </a:solidFill>
                <a:ea typeface="+mj-ea"/>
              </a:rPr>
              <a:t>，</a:t>
            </a:r>
            <a:r>
              <a:rPr lang="en-US" altLang="zh-CN" sz="2800" b="1" noProof="1">
                <a:solidFill>
                  <a:schemeClr val="tx1"/>
                </a:solidFill>
                <a:ea typeface="+mj-ea"/>
              </a:rPr>
              <a:t>20</a:t>
            </a:r>
            <a:r>
              <a:rPr lang="zh-CN" altLang="zh-CN" sz="2800" b="1" noProof="1">
                <a:solidFill>
                  <a:schemeClr val="tx1"/>
                </a:solidFill>
                <a:ea typeface="+mj-ea"/>
              </a:rPr>
              <a:t>，</a:t>
            </a:r>
            <a:r>
              <a:rPr lang="en-US" altLang="zh-CN" sz="2800" b="1" noProof="1">
                <a:solidFill>
                  <a:schemeClr val="tx1"/>
                </a:solidFill>
                <a:ea typeface="+mj-ea"/>
              </a:rPr>
              <a:t>18</a:t>
            </a:r>
            <a:r>
              <a:rPr lang="zh-CN" altLang="zh-CN" sz="2800" b="1" noProof="1">
                <a:solidFill>
                  <a:schemeClr val="tx1"/>
                </a:solidFill>
                <a:ea typeface="+mj-ea"/>
              </a:rPr>
              <a:t>，</a:t>
            </a:r>
            <a:r>
              <a:rPr lang="en-US" altLang="zh-CN" sz="2800" b="1" noProof="1">
                <a:solidFill>
                  <a:schemeClr val="tx1"/>
                </a:solidFill>
                <a:ea typeface="+mj-ea"/>
              </a:rPr>
              <a:t>16</a:t>
            </a:r>
            <a:r>
              <a:rPr lang="zh-CN" altLang="zh-CN" sz="2800" b="1" noProof="1">
                <a:solidFill>
                  <a:schemeClr val="tx1"/>
                </a:solidFill>
                <a:ea typeface="+mj-ea"/>
              </a:rPr>
              <a:t>，</a:t>
            </a:r>
            <a:r>
              <a:rPr lang="en-US" altLang="zh-CN" sz="2800" b="1" noProof="1">
                <a:solidFill>
                  <a:schemeClr val="tx1"/>
                </a:solidFill>
                <a:ea typeface="+mj-ea"/>
              </a:rPr>
              <a:t>14</a:t>
            </a:r>
            <a:r>
              <a:rPr lang="zh-CN" altLang="zh-CN" sz="2800" b="1" noProof="1">
                <a:solidFill>
                  <a:schemeClr val="tx1"/>
                </a:solidFill>
                <a:ea typeface="+mj-ea"/>
              </a:rPr>
              <a:t>）</a:t>
            </a:r>
            <a:r>
              <a:rPr lang="zh-CN" altLang="en-US" sz="2800" b="1" noProof="1">
                <a:solidFill>
                  <a:schemeClr val="tx1"/>
                </a:solidFill>
                <a:ea typeface="+mj-ea"/>
              </a:rPr>
              <a:t>。</a:t>
            </a:r>
          </a:p>
        </p:txBody>
      </p:sp>
      <p:grpSp>
        <p:nvGrpSpPr>
          <p:cNvPr id="18436" name="组合 2">
            <a:extLst>
              <a:ext uri="{FF2B5EF4-FFF2-40B4-BE49-F238E27FC236}">
                <a16:creationId xmlns:a16="http://schemas.microsoft.com/office/drawing/2014/main" id="{D2913722-3166-47FE-9098-2FF10216FBD9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571500"/>
            <a:ext cx="2693987" cy="736600"/>
            <a:chOff x="226536" y="571500"/>
            <a:chExt cx="2694464" cy="736600"/>
          </a:xfrm>
        </p:grpSpPr>
        <p:pic>
          <p:nvPicPr>
            <p:cNvPr id="18437" name="图片 1">
              <a:extLst>
                <a:ext uri="{FF2B5EF4-FFF2-40B4-BE49-F238E27FC236}">
                  <a16:creationId xmlns:a16="http://schemas.microsoft.com/office/drawing/2014/main" id="{98E75E9C-BEE9-43F5-92C8-7D033792D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1" t="34322" r="9999" b="43457"/>
            <a:stretch>
              <a:fillRect/>
            </a:stretch>
          </p:blipFill>
          <p:spPr bwMode="auto">
            <a:xfrm>
              <a:off x="226536" y="584200"/>
              <a:ext cx="2694464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内容占位符 2">
              <a:extLst>
                <a:ext uri="{FF2B5EF4-FFF2-40B4-BE49-F238E27FC236}">
                  <a16:creationId xmlns:a16="http://schemas.microsoft.com/office/drawing/2014/main" id="{2A19952B-23A4-4F92-BBC9-A14149350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13" y="571500"/>
              <a:ext cx="2579687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5143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8572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001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543050" indent="-1714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00250" indent="-17145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457450" indent="-17145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2914650" indent="-17145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371850" indent="-17145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宋体" panose="02010600030101010101" pitchFamily="2" charset="-122"/>
                  <a:ea typeface="黑体" panose="02010609060101010101" pitchFamily="49" charset="-122"/>
                </a:rPr>
                <a:t>变速自行车</a:t>
              </a:r>
            </a:p>
          </p:txBody>
        </p:sp>
      </p:grpSp>
      <p:pic>
        <p:nvPicPr>
          <p:cNvPr id="7" name="Picture 15">
            <a:extLst>
              <a:ext uri="{FF2B5EF4-FFF2-40B4-BE49-F238E27FC236}">
                <a16:creationId xmlns:a16="http://schemas.microsoft.com/office/drawing/2014/main" id="{0FBEBC7A-0C49-46EE-BD94-332652E12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9391" y="730116"/>
            <a:ext cx="3165218" cy="198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4FA2595A-2EB8-56EC-366E-2D4603599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870391"/>
              </p:ext>
            </p:extLst>
          </p:nvPr>
        </p:nvGraphicFramePr>
        <p:xfrm>
          <a:off x="3875010" y="619570"/>
          <a:ext cx="3919772" cy="390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5862">
                  <a:extLst>
                    <a:ext uri="{9D8B030D-6E8A-4147-A177-3AD203B41FA5}">
                      <a16:colId xmlns:a16="http://schemas.microsoft.com/office/drawing/2014/main" val="722592790"/>
                    </a:ext>
                  </a:extLst>
                </a:gridCol>
                <a:gridCol w="1031955">
                  <a:extLst>
                    <a:ext uri="{9D8B030D-6E8A-4147-A177-3AD203B41FA5}">
                      <a16:colId xmlns:a16="http://schemas.microsoft.com/office/drawing/2014/main" val="2523020029"/>
                    </a:ext>
                  </a:extLst>
                </a:gridCol>
                <a:gridCol w="1031955">
                  <a:extLst>
                    <a:ext uri="{9D8B030D-6E8A-4147-A177-3AD203B41FA5}">
                      <a16:colId xmlns:a16="http://schemas.microsoft.com/office/drawing/2014/main" val="2178597208"/>
                    </a:ext>
                  </a:extLst>
                </a:gridCol>
              </a:tblGrid>
              <a:tr h="48804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b="1"/>
                        <a:t>后齿轮齿数</a:t>
                      </a:r>
                    </a:p>
                  </a:txBody>
                  <a:tcPr anchor="ctr">
                    <a:solidFill>
                      <a:srgbClr val="F3F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b="1"/>
                        <a:t>前齿轮齿数</a:t>
                      </a:r>
                    </a:p>
                  </a:txBody>
                  <a:tcPr anchor="ctr">
                    <a:solidFill>
                      <a:srgbClr val="F3F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927544"/>
                  </a:ext>
                </a:extLst>
              </a:tr>
              <a:tr h="488045">
                <a:tc vMerge="1"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/>
                        <a:t>48</a:t>
                      </a:r>
                      <a:endParaRPr lang="zh-CN" altLang="en-US" sz="2400" b="1"/>
                    </a:p>
                  </a:txBody>
                  <a:tcPr anchor="ctr">
                    <a:solidFill>
                      <a:srgbClr val="F3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/>
                        <a:t>40</a:t>
                      </a:r>
                      <a:endParaRPr lang="zh-CN" altLang="en-US" sz="2400" b="1"/>
                    </a:p>
                  </a:txBody>
                  <a:tcPr anchor="ctr">
                    <a:solidFill>
                      <a:srgbClr val="F3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730825"/>
                  </a:ext>
                </a:extLst>
              </a:tr>
              <a:tr h="4880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/>
                        <a:t>28</a:t>
                      </a:r>
                      <a:endParaRPr lang="zh-CN" altLang="en-US" sz="2400" b="1"/>
                    </a:p>
                  </a:txBody>
                  <a:tcPr anchor="ctr">
                    <a:solidFill>
                      <a:srgbClr val="F3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9617573"/>
                  </a:ext>
                </a:extLst>
              </a:tr>
              <a:tr h="4880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/>
                        <a:t>24</a:t>
                      </a:r>
                      <a:endParaRPr lang="zh-CN" altLang="en-US" sz="2400" b="1"/>
                    </a:p>
                  </a:txBody>
                  <a:tcPr anchor="ctr">
                    <a:solidFill>
                      <a:srgbClr val="F3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7883749"/>
                  </a:ext>
                </a:extLst>
              </a:tr>
              <a:tr h="4880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/>
                        <a:t>20</a:t>
                      </a:r>
                      <a:endParaRPr lang="zh-CN" altLang="en-US" sz="2400" b="1"/>
                    </a:p>
                  </a:txBody>
                  <a:tcPr anchor="ctr">
                    <a:solidFill>
                      <a:srgbClr val="F3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0634974"/>
                  </a:ext>
                </a:extLst>
              </a:tr>
              <a:tr h="4880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/>
                        <a:t>18</a:t>
                      </a:r>
                      <a:endParaRPr lang="zh-CN" altLang="en-US" sz="2400" b="1"/>
                    </a:p>
                  </a:txBody>
                  <a:tcPr anchor="ctr">
                    <a:solidFill>
                      <a:srgbClr val="F3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518982"/>
                  </a:ext>
                </a:extLst>
              </a:tr>
              <a:tr h="4880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/>
                        <a:t>16</a:t>
                      </a:r>
                      <a:endParaRPr lang="zh-CN" altLang="en-US" sz="2400" b="1"/>
                    </a:p>
                  </a:txBody>
                  <a:tcPr anchor="ctr">
                    <a:solidFill>
                      <a:srgbClr val="F3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448468"/>
                  </a:ext>
                </a:extLst>
              </a:tr>
              <a:tr h="4880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/>
                        <a:t>14</a:t>
                      </a:r>
                      <a:endParaRPr lang="zh-CN" altLang="en-US" sz="2400" b="1"/>
                    </a:p>
                  </a:txBody>
                  <a:tcPr anchor="ctr">
                    <a:solidFill>
                      <a:srgbClr val="F3F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3835229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3677A1A0-1852-4F75-9211-EE58ED2EB35E}"/>
              </a:ext>
            </a:extLst>
          </p:cNvPr>
          <p:cNvSpPr txBox="1"/>
          <p:nvPr/>
        </p:nvSpPr>
        <p:spPr>
          <a:xfrm>
            <a:off x="284550" y="1000069"/>
            <a:ext cx="3494544" cy="3143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右表是一种变速自行车前后齿轮的齿数。算出这种自行车前、后齿轮的齿数比，填在表格中，看看有多少种不同的组合。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21828E0-38B1-69B1-021C-7E6996FD7EC1}"/>
              </a:ext>
            </a:extLst>
          </p:cNvPr>
          <p:cNvSpPr/>
          <p:nvPr/>
        </p:nvSpPr>
        <p:spPr>
          <a:xfrm>
            <a:off x="5761215" y="1611788"/>
            <a:ext cx="955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7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B62A947-2998-E6B7-5AEE-424108278E52}"/>
              </a:ext>
            </a:extLst>
          </p:cNvPr>
          <p:cNvSpPr/>
          <p:nvPr/>
        </p:nvSpPr>
        <p:spPr>
          <a:xfrm>
            <a:off x="6799837" y="1611788"/>
            <a:ext cx="955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7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C6EAEFC-1A8B-5736-7E2B-D6D1F4B5C9EE}"/>
              </a:ext>
            </a:extLst>
          </p:cNvPr>
          <p:cNvSpPr/>
          <p:nvPr/>
        </p:nvSpPr>
        <p:spPr>
          <a:xfrm>
            <a:off x="5837415" y="2100527"/>
            <a:ext cx="803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929F786-4972-7D02-E1E2-419316F7E1DD}"/>
              </a:ext>
            </a:extLst>
          </p:cNvPr>
          <p:cNvSpPr/>
          <p:nvPr/>
        </p:nvSpPr>
        <p:spPr>
          <a:xfrm>
            <a:off x="6876831" y="2097661"/>
            <a:ext cx="8016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8D84D5B-0E9A-B726-0433-A8E6E40989D2}"/>
              </a:ext>
            </a:extLst>
          </p:cNvPr>
          <p:cNvSpPr/>
          <p:nvPr/>
        </p:nvSpPr>
        <p:spPr>
          <a:xfrm>
            <a:off x="5761215" y="2588967"/>
            <a:ext cx="9556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5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17B5A6C-E32C-6A96-C547-BA25EB091DE3}"/>
              </a:ext>
            </a:extLst>
          </p:cNvPr>
          <p:cNvSpPr/>
          <p:nvPr/>
        </p:nvSpPr>
        <p:spPr>
          <a:xfrm>
            <a:off x="6876037" y="2583533"/>
            <a:ext cx="803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F86FA9A-85A9-476C-597B-B594F956BEFB}"/>
              </a:ext>
            </a:extLst>
          </p:cNvPr>
          <p:cNvSpPr/>
          <p:nvPr/>
        </p:nvSpPr>
        <p:spPr>
          <a:xfrm>
            <a:off x="5838209" y="3073918"/>
            <a:ext cx="8016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F657172-395F-EFD2-B397-2630353197B9}"/>
              </a:ext>
            </a:extLst>
          </p:cNvPr>
          <p:cNvSpPr/>
          <p:nvPr/>
        </p:nvSpPr>
        <p:spPr>
          <a:xfrm>
            <a:off x="6799837" y="3073918"/>
            <a:ext cx="955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20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9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D03F275-62B1-1236-6B2F-34AFB032BE0C}"/>
              </a:ext>
            </a:extLst>
          </p:cNvPr>
          <p:cNvSpPr/>
          <p:nvPr/>
        </p:nvSpPr>
        <p:spPr>
          <a:xfrm>
            <a:off x="5837415" y="3563326"/>
            <a:ext cx="803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D373299-2C03-13C5-9666-632C2BF64C51}"/>
              </a:ext>
            </a:extLst>
          </p:cNvPr>
          <p:cNvSpPr/>
          <p:nvPr/>
        </p:nvSpPr>
        <p:spPr>
          <a:xfrm>
            <a:off x="6799837" y="3563326"/>
            <a:ext cx="955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8F97B06-3D47-929B-5741-4D015A461711}"/>
              </a:ext>
            </a:extLst>
          </p:cNvPr>
          <p:cNvSpPr/>
          <p:nvPr/>
        </p:nvSpPr>
        <p:spPr>
          <a:xfrm>
            <a:off x="5761215" y="4047813"/>
            <a:ext cx="9556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24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7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7950F05-CF39-B9F7-F2F2-0E456262439C}"/>
              </a:ext>
            </a:extLst>
          </p:cNvPr>
          <p:cNvSpPr/>
          <p:nvPr/>
        </p:nvSpPr>
        <p:spPr>
          <a:xfrm>
            <a:off x="6803574" y="4047813"/>
            <a:ext cx="9556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20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∶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7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705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C292F89F-B4CD-4FB1-A031-3F832A015894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717550"/>
            <a:ext cx="2608262" cy="744538"/>
            <a:chOff x="630237" y="756028"/>
            <a:chExt cx="2608263" cy="744159"/>
          </a:xfrm>
        </p:grpSpPr>
        <p:pic>
          <p:nvPicPr>
            <p:cNvPr id="20495" name="图片 12">
              <a:extLst>
                <a:ext uri="{FF2B5EF4-FFF2-40B4-BE49-F238E27FC236}">
                  <a16:creationId xmlns:a16="http://schemas.microsoft.com/office/drawing/2014/main" id="{C2F8778B-F44F-4DE6-8D73-176B5DA25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42" b="28889"/>
            <a:stretch>
              <a:fillRect/>
            </a:stretch>
          </p:blipFill>
          <p:spPr bwMode="auto">
            <a:xfrm>
              <a:off x="630237" y="756028"/>
              <a:ext cx="2608263" cy="744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矩形 1">
              <a:extLst>
                <a:ext uri="{FF2B5EF4-FFF2-40B4-BE49-F238E27FC236}">
                  <a16:creationId xmlns:a16="http://schemas.microsoft.com/office/drawing/2014/main" id="{655C6C26-D3E5-4071-923D-52FF92504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817562"/>
              <a:ext cx="22447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00B0F0"/>
                  </a:solidFill>
                  <a:ea typeface="黑体" panose="02010609060101010101" pitchFamily="49" charset="-122"/>
                </a:rPr>
                <a:t>变速自行车</a:t>
              </a:r>
              <a:endParaRPr lang="zh-CN" altLang="en-US" sz="3200"/>
            </a:p>
          </p:txBody>
        </p:sp>
      </p:grpSp>
      <p:sp>
        <p:nvSpPr>
          <p:cNvPr id="3" name="下箭头 10">
            <a:extLst>
              <a:ext uri="{FF2B5EF4-FFF2-40B4-BE49-F238E27FC236}">
                <a16:creationId xmlns:a16="http://schemas.microsoft.com/office/drawing/2014/main" id="{80190198-F125-4E8C-9A1D-01BF28E7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1489075"/>
            <a:ext cx="412750" cy="487363"/>
          </a:xfrm>
          <a:prstGeom prst="down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8922AE9-D8B5-45CC-8F79-7C1FECF93A34}"/>
              </a:ext>
            </a:extLst>
          </p:cNvPr>
          <p:cNvGrpSpPr>
            <a:grpSpLocks/>
          </p:cNvGrpSpPr>
          <p:nvPr/>
        </p:nvGrpSpPr>
        <p:grpSpPr bwMode="auto">
          <a:xfrm>
            <a:off x="77788" y="1987550"/>
            <a:ext cx="3698875" cy="1189038"/>
            <a:chOff x="78581" y="1988307"/>
            <a:chExt cx="3698082" cy="1188280"/>
          </a:xfrm>
        </p:grpSpPr>
        <p:pic>
          <p:nvPicPr>
            <p:cNvPr id="20493" name="图片 14">
              <a:extLst>
                <a:ext uri="{FF2B5EF4-FFF2-40B4-BE49-F238E27FC236}">
                  <a16:creationId xmlns:a16="http://schemas.microsoft.com/office/drawing/2014/main" id="{D8FC939A-C3A2-4776-849B-92EAFCF2B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42" b="28889"/>
            <a:stretch>
              <a:fillRect/>
            </a:stretch>
          </p:blipFill>
          <p:spPr bwMode="auto">
            <a:xfrm>
              <a:off x="78581" y="1988307"/>
              <a:ext cx="3698082" cy="118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1843ADD-1245-4302-B1FC-8B71F84ED9DA}"/>
                </a:ext>
              </a:extLst>
            </p:cNvPr>
            <p:cNvSpPr/>
            <p:nvPr/>
          </p:nvSpPr>
          <p:spPr>
            <a:xfrm>
              <a:off x="142067" y="2012105"/>
              <a:ext cx="3540953" cy="1077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>
                  <a:solidFill>
                    <a:schemeClr val="accent6">
                      <a:lumMod val="75000"/>
                    </a:schemeClr>
                  </a:solidFill>
                  <a:latin typeface="黑体" pitchFamily="2" charset="-122"/>
                  <a:ea typeface="黑体" pitchFamily="2" charset="-122"/>
                </a:rPr>
                <a:t>前齿轮</a:t>
              </a:r>
              <a:r>
                <a:rPr lang="zh-CN" altLang="en-US" sz="3200" b="1" dirty="0">
                  <a:latin typeface="黑体" pitchFamily="2" charset="-122"/>
                  <a:ea typeface="黑体" pitchFamily="2" charset="-122"/>
                </a:rPr>
                <a:t>个数和</a:t>
              </a:r>
              <a:r>
                <a:rPr lang="zh-CN" altLang="en-US" sz="3200" b="1" dirty="0">
                  <a:solidFill>
                    <a:schemeClr val="accent5">
                      <a:lumMod val="75000"/>
                    </a:schemeClr>
                  </a:solidFill>
                  <a:latin typeface="黑体" pitchFamily="2" charset="-122"/>
                  <a:ea typeface="黑体" pitchFamily="2" charset="-122"/>
                </a:rPr>
                <a:t>后齿轮</a:t>
              </a:r>
              <a:r>
                <a:rPr lang="zh-CN" altLang="en-US" sz="3200" b="1" dirty="0">
                  <a:latin typeface="黑体" pitchFamily="2" charset="-122"/>
                  <a:ea typeface="黑体" pitchFamily="2" charset="-122"/>
                </a:rPr>
                <a:t>个数不同的组合</a:t>
              </a:r>
            </a:p>
          </p:txBody>
        </p:sp>
      </p:grpSp>
      <p:sp>
        <p:nvSpPr>
          <p:cNvPr id="5" name="下箭头 12">
            <a:extLst>
              <a:ext uri="{FF2B5EF4-FFF2-40B4-BE49-F238E27FC236}">
                <a16:creationId xmlns:a16="http://schemas.microsoft.com/office/drawing/2014/main" id="{06F91622-6068-484E-AC3E-99C84CDEB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3213100"/>
            <a:ext cx="412750" cy="487363"/>
          </a:xfrm>
          <a:prstGeom prst="down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D546AC1-A530-4203-86B8-DB2606002972}"/>
              </a:ext>
            </a:extLst>
          </p:cNvPr>
          <p:cNvGrpSpPr>
            <a:grpSpLocks/>
          </p:cNvGrpSpPr>
          <p:nvPr/>
        </p:nvGrpSpPr>
        <p:grpSpPr bwMode="auto">
          <a:xfrm>
            <a:off x="1220788" y="3751263"/>
            <a:ext cx="1384300" cy="685800"/>
            <a:chOff x="1244600" y="3676650"/>
            <a:chExt cx="1384300" cy="685800"/>
          </a:xfrm>
        </p:grpSpPr>
        <p:pic>
          <p:nvPicPr>
            <p:cNvPr id="20491" name="图片 15">
              <a:extLst>
                <a:ext uri="{FF2B5EF4-FFF2-40B4-BE49-F238E27FC236}">
                  <a16:creationId xmlns:a16="http://schemas.microsoft.com/office/drawing/2014/main" id="{28F115A0-3820-4FA3-8ED1-D711A5498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42" b="28889"/>
            <a:stretch>
              <a:fillRect/>
            </a:stretch>
          </p:blipFill>
          <p:spPr bwMode="auto">
            <a:xfrm>
              <a:off x="1244600" y="3676650"/>
              <a:ext cx="13843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矩形 5">
              <a:extLst>
                <a:ext uri="{FF2B5EF4-FFF2-40B4-BE49-F238E27FC236}">
                  <a16:creationId xmlns:a16="http://schemas.microsoft.com/office/drawing/2014/main" id="{BEF29982-A1B3-4325-980B-46BB5DBDF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932" y="3727162"/>
              <a:ext cx="112242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00B0F0"/>
                  </a:solidFill>
                  <a:ea typeface="黑体" panose="02010609060101010101" pitchFamily="49" charset="-122"/>
                </a:rPr>
                <a:t>变 速</a:t>
              </a:r>
              <a:endParaRPr lang="zh-CN" altLang="en-US" sz="3200"/>
            </a:p>
          </p:txBody>
        </p:sp>
      </p:grpSp>
      <p:pic>
        <p:nvPicPr>
          <p:cNvPr id="7" name="图片 1" descr="图形1">
            <a:extLst>
              <a:ext uri="{FF2B5EF4-FFF2-40B4-BE49-F238E27FC236}">
                <a16:creationId xmlns:a16="http://schemas.microsoft.com/office/drawing/2014/main" id="{232E304F-2540-424C-9547-25D7318C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754063"/>
            <a:ext cx="1568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1BAFDBD-A2FF-4956-879D-8F427BA75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588" y="1477963"/>
            <a:ext cx="4464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蹬同样的圈数，哪种组合使自行车走得最远？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3A61195-9630-4C9A-8555-0B855BC46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588" y="2990850"/>
            <a:ext cx="44640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前、后齿轮齿数的比值最大时，自行车走得最远。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98DA2A7-8EE3-4230-B841-7EFF6CF2FAF8}"/>
              </a:ext>
            </a:extLst>
          </p:cNvPr>
          <p:cNvCxnSpPr>
            <a:cxnSpLocks/>
          </p:cNvCxnSpPr>
          <p:nvPr/>
        </p:nvCxnSpPr>
        <p:spPr>
          <a:xfrm>
            <a:off x="3984625" y="657225"/>
            <a:ext cx="0" cy="38608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>
            <a:extLst>
              <a:ext uri="{FF2B5EF4-FFF2-40B4-BE49-F238E27FC236}">
                <a16:creationId xmlns:a16="http://schemas.microsoft.com/office/drawing/2014/main" id="{49E0A041-69B4-4061-BE18-E885BCD57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1111250"/>
            <a:ext cx="715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E9667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上坡时应怎样搭配前、后齿轮才省力？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6F26141-A7D2-4148-B78D-E0FD7A5C9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2738" y="1963738"/>
            <a:ext cx="35607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上坡时应选择齿轮数较小的前轮与齿轮数较大的后轮组合才省力。</a:t>
            </a:r>
          </a:p>
        </p:txBody>
      </p:sp>
      <p:pic>
        <p:nvPicPr>
          <p:cNvPr id="21508" name="图片 7">
            <a:extLst>
              <a:ext uri="{FF2B5EF4-FFF2-40B4-BE49-F238E27FC236}">
                <a16:creationId xmlns:a16="http://schemas.microsoft.com/office/drawing/2014/main" id="{8A1DC631-D31A-41A2-8A0F-8E247A7F5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28"/>
          <a:stretch>
            <a:fillRect/>
          </a:stretch>
        </p:blipFill>
        <p:spPr bwMode="auto">
          <a:xfrm>
            <a:off x="982663" y="1963738"/>
            <a:ext cx="300355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911F014-59FF-4956-8A91-F4E7DBEF57C4}"/>
              </a:ext>
            </a:extLst>
          </p:cNvPr>
          <p:cNvSpPr/>
          <p:nvPr/>
        </p:nvSpPr>
        <p:spPr>
          <a:xfrm>
            <a:off x="238125" y="1225550"/>
            <a:ext cx="85629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sz="3200" b="1" dirty="0">
                <a:latin typeface="+mn-lt"/>
                <a:ea typeface="+mn-ea"/>
              </a:rPr>
              <a:t>1.</a:t>
            </a:r>
            <a:r>
              <a:rPr lang="zh-CN" altLang="en-US" sz="3200" b="1" dirty="0">
                <a:latin typeface="+mn-lt"/>
                <a:ea typeface="+mn-ea"/>
              </a:rPr>
              <a:t>状状有一辆自行车，前齿轮齿数为48，后齿轮齿数为18，当前齿轮转6转时，后齿轮转了多少转？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A8F14A2-521D-4674-847D-7EE61FC37C38}"/>
              </a:ext>
            </a:extLst>
          </p:cNvPr>
          <p:cNvSpPr/>
          <p:nvPr/>
        </p:nvSpPr>
        <p:spPr>
          <a:xfrm>
            <a:off x="2452688" y="2681288"/>
            <a:ext cx="4583112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解：设后齿轮转了</a:t>
            </a:r>
            <a:r>
              <a:rPr lang="zh-CN" altLang="en-US" sz="32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转。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         18</a:t>
            </a:r>
            <a:r>
              <a:rPr lang="zh-CN" altLang="en-US" sz="32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=48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6</a:t>
            </a:r>
          </a:p>
          <a:p>
            <a:pPr>
              <a:defRPr/>
            </a:pPr>
            <a:r>
              <a:rPr lang="zh-CN" altLang="en-US" sz="32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             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=16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13AC78-D04D-4BC5-821F-930FB4FCD87B}"/>
              </a:ext>
            </a:extLst>
          </p:cNvPr>
          <p:cNvSpPr/>
          <p:nvPr/>
        </p:nvSpPr>
        <p:spPr>
          <a:xfrm>
            <a:off x="1731963" y="4475163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22533" name="组合 1">
            <a:extLst>
              <a:ext uri="{FF2B5EF4-FFF2-40B4-BE49-F238E27FC236}">
                <a16:creationId xmlns:a16="http://schemas.microsoft.com/office/drawing/2014/main" id="{F07668B1-473B-46C0-A783-DB7B26372F6F}"/>
              </a:ext>
            </a:extLst>
          </p:cNvPr>
          <p:cNvGrpSpPr>
            <a:grpSpLocks/>
          </p:cNvGrpSpPr>
          <p:nvPr/>
        </p:nvGrpSpPr>
        <p:grpSpPr bwMode="auto">
          <a:xfrm>
            <a:off x="100013" y="611188"/>
            <a:ext cx="2047875" cy="584200"/>
            <a:chOff x="100526" y="611188"/>
            <a:chExt cx="2046850" cy="584201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4F838A94-305A-427D-9F0D-D25DD1969888}"/>
                </a:ext>
              </a:extLst>
            </p:cNvPr>
            <p:cNvSpPr/>
            <p:nvPr/>
          </p:nvSpPr>
          <p:spPr>
            <a:xfrm>
              <a:off x="100526" y="641350"/>
              <a:ext cx="2046850" cy="522289"/>
            </a:xfrm>
            <a:prstGeom prst="roundRect">
              <a:avLst>
                <a:gd name="adj" fmla="val 40532"/>
              </a:avLst>
            </a:prstGeom>
            <a:gradFill>
              <a:gsLst>
                <a:gs pos="0">
                  <a:srgbClr val="D5A6D2"/>
                </a:gs>
                <a:gs pos="53000">
                  <a:schemeClr val="accent1">
                    <a:tint val="44500"/>
                    <a:satMod val="160000"/>
                  </a:schemeClr>
                </a:gs>
                <a:gs pos="85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字魂58号-创中黑-Regular"/>
                <a:ea typeface="字魂58号-创中黑-Regular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3A520087-A38C-4436-B699-6F53B2F23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44" y="611188"/>
              <a:ext cx="187381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008F4F1-E506-43F7-876A-9FB7A006727F}"/>
              </a:ext>
            </a:extLst>
          </p:cNvPr>
          <p:cNvSpPr/>
          <p:nvPr/>
        </p:nvSpPr>
        <p:spPr>
          <a:xfrm>
            <a:off x="201613" y="1136650"/>
            <a:ext cx="86677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.元元有一辆自行车，前齿轮48个齿，后齿轮16个齿，车轮的直径是80 cm。元元蹬一圈，自行车能走多少米？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40BF042F-AD96-42D3-B509-FB48185E94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9150" y="2532063"/>
          <a:ext cx="48926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500" imgH="393700" progId="Equation.DSMT4">
                  <p:embed/>
                </p:oleObj>
              </mc:Choice>
              <mc:Fallback>
                <p:oleObj name="Equation" r:id="rId2" imgW="1714500" imgH="3937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2532063"/>
                        <a:ext cx="489267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59242F4F-D3EC-4017-86AA-BE619B89E0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7200" y="3638550"/>
          <a:ext cx="32607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2504" imgH="177723" progId="Equation.DSMT4">
                  <p:embed/>
                </p:oleObj>
              </mc:Choice>
              <mc:Fallback>
                <p:oleObj name="Equation" r:id="rId4" imgW="1142504" imgH="177723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638550"/>
                        <a:ext cx="32607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A6DCE35F-AF0F-4408-8830-F206AED9A167}"/>
              </a:ext>
            </a:extLst>
          </p:cNvPr>
          <p:cNvSpPr/>
          <p:nvPr/>
        </p:nvSpPr>
        <p:spPr>
          <a:xfrm>
            <a:off x="1731963" y="4475163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5">
            <a:extLst>
              <a:ext uri="{FF2B5EF4-FFF2-40B4-BE49-F238E27FC236}">
                <a16:creationId xmlns:a16="http://schemas.microsoft.com/office/drawing/2014/main" id="{B63678B6-D325-46B9-A0A4-416797FDB414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25607" name="图片 6">
              <a:extLst>
                <a:ext uri="{FF2B5EF4-FFF2-40B4-BE49-F238E27FC236}">
                  <a16:creationId xmlns:a16="http://schemas.microsoft.com/office/drawing/2014/main" id="{65BCFDF9-1AE1-43A2-BE79-DB73004E2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矩形 2">
              <a:extLst>
                <a:ext uri="{FF2B5EF4-FFF2-40B4-BE49-F238E27FC236}">
                  <a16:creationId xmlns:a16="http://schemas.microsoft.com/office/drawing/2014/main" id="{FCC2FBF2-783F-4C53-B5BE-9D0DDCDA4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pic>
        <p:nvPicPr>
          <p:cNvPr id="25603" name="图片 1">
            <a:extLst>
              <a:ext uri="{FF2B5EF4-FFF2-40B4-BE49-F238E27FC236}">
                <a16:creationId xmlns:a16="http://schemas.microsoft.com/office/drawing/2014/main" id="{6E410191-B21E-496B-BE7C-52BEB8EAA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87" y="2873992"/>
            <a:ext cx="1021281" cy="19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组合 1">
            <a:extLst>
              <a:ext uri="{FF2B5EF4-FFF2-40B4-BE49-F238E27FC236}">
                <a16:creationId xmlns:a16="http://schemas.microsoft.com/office/drawing/2014/main" id="{246919FB-2855-470D-B792-C3187AD91BCA}"/>
              </a:ext>
            </a:extLst>
          </p:cNvPr>
          <p:cNvGrpSpPr>
            <a:grpSpLocks/>
          </p:cNvGrpSpPr>
          <p:nvPr/>
        </p:nvGrpSpPr>
        <p:grpSpPr bwMode="auto">
          <a:xfrm>
            <a:off x="100013" y="611188"/>
            <a:ext cx="2047875" cy="584200"/>
            <a:chOff x="100526" y="610394"/>
            <a:chExt cx="2046850" cy="584201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4F838A94-305A-427D-9F0D-D25DD1969888}"/>
                </a:ext>
              </a:extLst>
            </p:cNvPr>
            <p:cNvSpPr/>
            <p:nvPr/>
          </p:nvSpPr>
          <p:spPr>
            <a:xfrm>
              <a:off x="100526" y="640556"/>
              <a:ext cx="2046850" cy="523876"/>
            </a:xfrm>
            <a:prstGeom prst="roundRect">
              <a:avLst>
                <a:gd name="adj" fmla="val 40532"/>
              </a:avLst>
            </a:prstGeom>
            <a:gradFill>
              <a:gsLst>
                <a:gs pos="0">
                  <a:srgbClr val="D5A6D2"/>
                </a:gs>
                <a:gs pos="53000">
                  <a:schemeClr val="accent1">
                    <a:tint val="44500"/>
                    <a:satMod val="160000"/>
                  </a:schemeClr>
                </a:gs>
                <a:gs pos="85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字魂58号-创中黑-Regular"/>
                <a:ea typeface="字魂58号-创中黑-Regular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CA122B4A-62C2-4C4F-8CB0-35BD0E1A0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44" y="610394"/>
              <a:ext cx="187381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CD21BBA-6ED1-471F-B307-13B8CFFEEC55}"/>
              </a:ext>
            </a:extLst>
          </p:cNvPr>
          <p:cNvCxnSpPr/>
          <p:nvPr/>
        </p:nvCxnSpPr>
        <p:spPr>
          <a:xfrm>
            <a:off x="2455863" y="2509838"/>
            <a:ext cx="51133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副标题 6">
            <a:extLst>
              <a:ext uri="{FF2B5EF4-FFF2-40B4-BE49-F238E27FC236}">
                <a16:creationId xmlns:a16="http://schemas.microsoft.com/office/drawing/2014/main" id="{58B9C665-95D9-450A-9C54-434481C3949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836988" y="2598738"/>
            <a:ext cx="2349500" cy="5000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CN" dirty="0">
                <a:ea typeface="楷体" panose="02010609060101010101" pitchFamily="49" charset="-122"/>
              </a:rPr>
              <a:t>R</a:t>
            </a:r>
            <a:r>
              <a:rPr lang="zh-CN" altLang="en-US" dirty="0">
                <a:latin typeface="+mn-ea"/>
              </a:rPr>
              <a:t>·</a:t>
            </a:r>
            <a:r>
              <a:rPr lang="zh-CN" altLang="en-US" dirty="0">
                <a:ea typeface="楷体" panose="02010609060101010101" pitchFamily="49" charset="-122"/>
              </a:rPr>
              <a:t>六年级下册</a:t>
            </a:r>
          </a:p>
        </p:txBody>
      </p:sp>
      <p:sp>
        <p:nvSpPr>
          <p:cNvPr id="10244" name="标题 5">
            <a:extLst>
              <a:ext uri="{FF2B5EF4-FFF2-40B4-BE49-F238E27FC236}">
                <a16:creationId xmlns:a16="http://schemas.microsoft.com/office/drawing/2014/main" id="{615D150A-B4BE-41BE-B58F-66D38E38C2A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262188" y="1885950"/>
            <a:ext cx="5459412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3200"/>
              <a:t>综合与实践  自行车里的数学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34C56F4-3448-40D4-A386-CA092ABCF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664" y="2095127"/>
            <a:ext cx="975794" cy="9532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>
            <a:extLst>
              <a:ext uri="{FF2B5EF4-FFF2-40B4-BE49-F238E27FC236}">
                <a16:creationId xmlns:a16="http://schemas.microsoft.com/office/drawing/2014/main" id="{D2A18BDB-E9A9-40B0-8874-A35A60DF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06575"/>
            <a:ext cx="3581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合 2">
            <a:extLst>
              <a:ext uri="{FF2B5EF4-FFF2-40B4-BE49-F238E27FC236}">
                <a16:creationId xmlns:a16="http://schemas.microsoft.com/office/drawing/2014/main" id="{C1B76C20-E10C-4F48-BC6E-73DB7C5B374B}"/>
              </a:ext>
            </a:extLst>
          </p:cNvPr>
          <p:cNvGrpSpPr>
            <a:grpSpLocks/>
          </p:cNvGrpSpPr>
          <p:nvPr/>
        </p:nvGrpSpPr>
        <p:grpSpPr bwMode="auto">
          <a:xfrm>
            <a:off x="3411538" y="1601788"/>
            <a:ext cx="5287962" cy="1203325"/>
            <a:chOff x="2853331" y="1639888"/>
            <a:chExt cx="5287369" cy="1202711"/>
          </a:xfrm>
        </p:grpSpPr>
        <p:pic>
          <p:nvPicPr>
            <p:cNvPr id="11268" name="图片 1">
              <a:extLst>
                <a:ext uri="{FF2B5EF4-FFF2-40B4-BE49-F238E27FC236}">
                  <a16:creationId xmlns:a16="http://schemas.microsoft.com/office/drawing/2014/main" id="{6946C53C-2255-41B9-A829-D0DD165B6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53331" y="1639888"/>
              <a:ext cx="5189938" cy="120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ADE409D-F50F-4478-9B7B-A09338815B7C}"/>
                </a:ext>
              </a:extLst>
            </p:cNvPr>
            <p:cNvSpPr txBox="1"/>
            <p:nvPr/>
          </p:nvSpPr>
          <p:spPr>
            <a:xfrm>
              <a:off x="3042222" y="1725569"/>
              <a:ext cx="5098478" cy="8298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3200" b="1" dirty="0">
                  <a:latin typeface="+mj-lt"/>
                  <a:ea typeface="+mj-ea"/>
                </a:rPr>
                <a:t>自行车蹬一圈可以走多远？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1">
            <a:extLst>
              <a:ext uri="{FF2B5EF4-FFF2-40B4-BE49-F238E27FC236}">
                <a16:creationId xmlns:a16="http://schemas.microsoft.com/office/drawing/2014/main" id="{218C4D53-11C0-4C02-9E29-B67C13D6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717550"/>
            <a:ext cx="1568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六边形 2">
            <a:extLst>
              <a:ext uri="{FF2B5EF4-FFF2-40B4-BE49-F238E27FC236}">
                <a16:creationId xmlns:a16="http://schemas.microsoft.com/office/drawing/2014/main" id="{C69C8450-E69D-4C6E-9F93-324B951BB8E4}"/>
              </a:ext>
            </a:extLst>
          </p:cNvPr>
          <p:cNvSpPr/>
          <p:nvPr/>
        </p:nvSpPr>
        <p:spPr>
          <a:xfrm>
            <a:off x="246063" y="1797050"/>
            <a:ext cx="496887" cy="461963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800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六边形 3">
            <a:extLst>
              <a:ext uri="{FF2B5EF4-FFF2-40B4-BE49-F238E27FC236}">
                <a16:creationId xmlns:a16="http://schemas.microsoft.com/office/drawing/2014/main" id="{FC28C40E-9EB4-4533-99AB-6938B138BD8D}"/>
              </a:ext>
            </a:extLst>
          </p:cNvPr>
          <p:cNvSpPr/>
          <p:nvPr/>
        </p:nvSpPr>
        <p:spPr>
          <a:xfrm>
            <a:off x="244475" y="2968625"/>
            <a:ext cx="496888" cy="461963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800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A87C392-D8FF-4FEB-AE3C-509BFAF34A84}"/>
              </a:ext>
            </a:extLst>
          </p:cNvPr>
          <p:cNvSpPr/>
          <p:nvPr/>
        </p:nvSpPr>
        <p:spPr bwMode="auto">
          <a:xfrm>
            <a:off x="836613" y="1685573"/>
            <a:ext cx="8205787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蹬一圈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是谁</a:t>
            </a:r>
            <a:r>
              <a:rPr lang="zh-CN" altLang="en-US" sz="3200" b="1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转动了一周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？后齿轮转动的圈数实际是谁转动的圈数？</a:t>
            </a: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2EBE254-FA67-465D-9EF5-9E54D13F4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3" y="2882900"/>
            <a:ext cx="8015287" cy="107632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E46C0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怎样才能知道“前齿轮转一圈，后齿轮转几圈”？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0">
            <a:extLst>
              <a:ext uri="{FF2B5EF4-FFF2-40B4-BE49-F238E27FC236}">
                <a16:creationId xmlns:a16="http://schemas.microsoft.com/office/drawing/2014/main" id="{BA5E665C-AA14-4C06-8221-A2E06BAB4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050" y="1290638"/>
            <a:ext cx="4489450" cy="2554287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链条间的孔与前后两个齿轮的每一个齿一一对应，前齿轮转动一个齿，后齿轮也一定转动一个齿。</a:t>
            </a:r>
          </a:p>
        </p:txBody>
      </p:sp>
      <p:pic>
        <p:nvPicPr>
          <p:cNvPr id="13315" name="图片 2">
            <a:hlinkClick r:id="rId2" action="ppaction://hlinkfile"/>
            <a:extLst>
              <a:ext uri="{FF2B5EF4-FFF2-40B4-BE49-F238E27FC236}">
                <a16:creationId xmlns:a16="http://schemas.microsoft.com/office/drawing/2014/main" id="{7B0A2159-72E8-4C6B-B89C-80008C35A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114425"/>
            <a:ext cx="394493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hlinkClick r:id="rId2" action="ppaction://hlinkfile"/>
            <a:extLst>
              <a:ext uri="{FF2B5EF4-FFF2-40B4-BE49-F238E27FC236}">
                <a16:creationId xmlns:a16="http://schemas.microsoft.com/office/drawing/2014/main" id="{1C163DAC-63D7-47C8-B34B-1FE3F74A4A0C}"/>
              </a:ext>
            </a:extLst>
          </p:cNvPr>
          <p:cNvSpPr txBox="1"/>
          <p:nvPr/>
        </p:nvSpPr>
        <p:spPr>
          <a:xfrm>
            <a:off x="444500" y="3948113"/>
            <a:ext cx="3481388" cy="58420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  <a:ea typeface="+mj-ea"/>
              </a:rPr>
              <a:t>点击图片播放视频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495F45-C022-4D2E-99B7-3C64618B2EB0}"/>
              </a:ext>
            </a:extLst>
          </p:cNvPr>
          <p:cNvSpPr/>
          <p:nvPr/>
        </p:nvSpPr>
        <p:spPr>
          <a:xfrm>
            <a:off x="1453140" y="1750497"/>
            <a:ext cx="623772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后齿轮</a:t>
            </a:r>
            <a:r>
              <a:rPr lang="zh-CN" altLang="en-US" sz="28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齿数</a:t>
            </a:r>
            <a:r>
              <a:rPr lang="en-US" altLang="zh-CN" sz="28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×</a:t>
            </a:r>
            <a:r>
              <a:rPr lang="zh-CN" altLang="en-US" sz="28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后齿轮转动圈数</a:t>
            </a:r>
            <a:endParaRPr lang="zh-CN" altLang="en-US" sz="28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6A737DF-AEE2-4696-89F4-70C19553530D}"/>
              </a:ext>
            </a:extLst>
          </p:cNvPr>
          <p:cNvSpPr/>
          <p:nvPr/>
        </p:nvSpPr>
        <p:spPr>
          <a:xfrm>
            <a:off x="1453140" y="786159"/>
            <a:ext cx="623772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itchFamily="2" charset="-122"/>
              </a:rPr>
              <a:t>前齿轮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黑体" pitchFamily="2" charset="-122"/>
              </a:rPr>
              <a:t>齿数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黑体" pitchFamily="2" charset="-122"/>
              </a:rPr>
              <a:t>×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黑体" pitchFamily="2" charset="-122"/>
              </a:rPr>
              <a:t>前齿轮转动圈数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itchFamily="2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CB8337F-62B5-49E4-AD53-EC39462EB3F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30240" y="1237838"/>
            <a:ext cx="59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</a:rPr>
              <a:t>＝</a:t>
            </a:r>
          </a:p>
        </p:txBody>
      </p:sp>
      <p:sp>
        <p:nvSpPr>
          <p:cNvPr id="5" name="矩形 11">
            <a:extLst>
              <a:ext uri="{FF2B5EF4-FFF2-40B4-BE49-F238E27FC236}">
                <a16:creationId xmlns:a16="http://schemas.microsoft.com/office/drawing/2014/main" id="{CE5C4E96-251D-4DC0-8833-4CA83C22F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496" y="2444785"/>
            <a:ext cx="636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前齿轮转一圈，后齿轮转的圈数：</a:t>
            </a:r>
          </a:p>
        </p:txBody>
      </p:sp>
      <p:grpSp>
        <p:nvGrpSpPr>
          <p:cNvPr id="6" name="组合 16">
            <a:extLst>
              <a:ext uri="{FF2B5EF4-FFF2-40B4-BE49-F238E27FC236}">
                <a16:creationId xmlns:a16="http://schemas.microsoft.com/office/drawing/2014/main" id="{FC52206A-CFA5-4F42-85A0-EA6F91D243BD}"/>
              </a:ext>
            </a:extLst>
          </p:cNvPr>
          <p:cNvGrpSpPr>
            <a:grpSpLocks/>
          </p:cNvGrpSpPr>
          <p:nvPr/>
        </p:nvGrpSpPr>
        <p:grpSpPr bwMode="auto">
          <a:xfrm>
            <a:off x="4697413" y="3200053"/>
            <a:ext cx="2893648" cy="1203325"/>
            <a:chOff x="1504428" y="1409489"/>
            <a:chExt cx="2893928" cy="120372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FC68A80-0D68-42FD-B092-0B80BC5C5437}"/>
                </a:ext>
              </a:extLst>
            </p:cNvPr>
            <p:cNvSpPr/>
            <p:nvPr/>
          </p:nvSpPr>
          <p:spPr>
            <a:xfrm>
              <a:off x="1513954" y="1409489"/>
              <a:ext cx="2884402" cy="584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>
                  <a:solidFill>
                    <a:schemeClr val="accent6">
                      <a:lumMod val="75000"/>
                    </a:schemeClr>
                  </a:solidFill>
                  <a:ea typeface="黑体" pitchFamily="2" charset="-122"/>
                </a:rPr>
                <a:t>前</a:t>
              </a:r>
              <a:r>
                <a:rPr lang="zh-CN" altLang="en-US" sz="3200" b="1">
                  <a:solidFill>
                    <a:schemeClr val="accent6">
                      <a:lumMod val="75000"/>
                    </a:schemeClr>
                  </a:solidFill>
                  <a:ea typeface="黑体" pitchFamily="2" charset="-122"/>
                </a:rPr>
                <a:t>齿轮齿数</a:t>
              </a:r>
              <a:r>
                <a:rPr lang="en-US" altLang="zh-CN" sz="3200" b="1">
                  <a:solidFill>
                    <a:schemeClr val="accent6">
                      <a:lumMod val="75000"/>
                    </a:schemeClr>
                  </a:solidFill>
                  <a:ea typeface="黑体" pitchFamily="2" charset="-122"/>
                </a:rPr>
                <a:t>×1</a:t>
              </a:r>
              <a:endParaRPr lang="zh-CN" altLang="en-US" sz="3200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4077FB2-EE15-43A0-AB5C-24E553EDD4F2}"/>
                </a:ext>
              </a:extLst>
            </p:cNvPr>
            <p:cNvSpPr/>
            <p:nvPr/>
          </p:nvSpPr>
          <p:spPr>
            <a:xfrm>
              <a:off x="1747207" y="2028821"/>
              <a:ext cx="2244943" cy="5843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>
                  <a:solidFill>
                    <a:schemeClr val="accent5">
                      <a:lumMod val="75000"/>
                    </a:schemeClr>
                  </a:solidFill>
                  <a:latin typeface="黑体" pitchFamily="2" charset="-122"/>
                  <a:ea typeface="黑体" pitchFamily="2" charset="-122"/>
                </a:rPr>
                <a:t>后齿轮齿数</a:t>
              </a:r>
              <a:endParaRPr lang="zh-CN" altLang="en-US" sz="3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C9B06C0-E0B5-47A3-83C0-79A426231C0E}"/>
                </a:ext>
              </a:extLst>
            </p:cNvPr>
            <p:cNvCxnSpPr>
              <a:cxnSpLocks/>
            </p:cNvCxnSpPr>
            <p:nvPr/>
          </p:nvCxnSpPr>
          <p:spPr>
            <a:xfrm>
              <a:off x="1504428" y="2012941"/>
              <a:ext cx="288663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3F92B93E-2BF0-4154-9B7E-92CF3959A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496" y="3492153"/>
            <a:ext cx="3480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后齿轮转动圈数＝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1D9FC03-FC8F-4D43-8FA0-FC9243045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2757188"/>
            <a:ext cx="415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自行车蹬一圈走的距离＝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9FF44E8-C51A-400C-B8CC-893783628A15}"/>
              </a:ext>
            </a:extLst>
          </p:cNvPr>
          <p:cNvGrpSpPr>
            <a:grpSpLocks/>
          </p:cNvGrpSpPr>
          <p:nvPr/>
        </p:nvGrpSpPr>
        <p:grpSpPr bwMode="auto">
          <a:xfrm>
            <a:off x="4354727" y="2461913"/>
            <a:ext cx="4789273" cy="1112837"/>
            <a:chOff x="3297287" y="1739383"/>
            <a:chExt cx="4789438" cy="111431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5A873A9-0B38-49CD-A35E-4E3CA4B2AB92}"/>
                </a:ext>
              </a:extLst>
            </p:cNvPr>
            <p:cNvSpPr/>
            <p:nvPr/>
          </p:nvSpPr>
          <p:spPr>
            <a:xfrm>
              <a:off x="3297287" y="1739383"/>
              <a:ext cx="2549184" cy="52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chemeClr val="accent6">
                      <a:lumMod val="75000"/>
                    </a:schemeClr>
                  </a:solidFill>
                  <a:ea typeface="黑体" pitchFamily="2" charset="-122"/>
                </a:rPr>
                <a:t>前</a:t>
              </a:r>
              <a:r>
                <a:rPr lang="zh-CN" altLang="en-US" sz="2800" b="1">
                  <a:solidFill>
                    <a:schemeClr val="accent6">
                      <a:lumMod val="75000"/>
                    </a:schemeClr>
                  </a:solidFill>
                  <a:ea typeface="黑体" pitchFamily="2" charset="-122"/>
                </a:rPr>
                <a:t>齿轮齿数</a:t>
              </a:r>
              <a:r>
                <a:rPr lang="en-US" altLang="zh-CN" sz="2800" b="1">
                  <a:solidFill>
                    <a:schemeClr val="accent6">
                      <a:lumMod val="75000"/>
                    </a:schemeClr>
                  </a:solidFill>
                  <a:ea typeface="黑体" pitchFamily="2" charset="-122"/>
                </a:rPr>
                <a:t>×1</a:t>
              </a:r>
              <a:endParaRPr lang="zh-CN" altLang="en-US" sz="2800" dirty="0"/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EB2140F-673C-4933-9732-E9D848FB9113}"/>
                </a:ext>
              </a:extLst>
            </p:cNvPr>
            <p:cNvCxnSpPr/>
            <p:nvPr/>
          </p:nvCxnSpPr>
          <p:spPr>
            <a:xfrm>
              <a:off x="3416139" y="2324360"/>
              <a:ext cx="23114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1CC452E-D1B5-412A-ADB9-B2E33CB83B04}"/>
                </a:ext>
              </a:extLst>
            </p:cNvPr>
            <p:cNvSpPr/>
            <p:nvPr/>
          </p:nvSpPr>
          <p:spPr>
            <a:xfrm>
              <a:off x="3451065" y="2330718"/>
              <a:ext cx="1987619" cy="522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黑体" pitchFamily="2" charset="-122"/>
                  <a:ea typeface="黑体" pitchFamily="2" charset="-122"/>
                </a:rPr>
                <a:t>后齿轮齿数</a:t>
              </a:r>
              <a:endParaRPr lang="zh-CN" altLang="en-US" sz="2800" dirty="0"/>
            </a:p>
          </p:txBody>
        </p:sp>
        <p:sp>
          <p:nvSpPr>
            <p:cNvPr id="15367" name="TextBox 7">
              <a:extLst>
                <a:ext uri="{FF2B5EF4-FFF2-40B4-BE49-F238E27FC236}">
                  <a16:creationId xmlns:a16="http://schemas.microsoft.com/office/drawing/2014/main" id="{BE47D1C8-994B-4A52-BFA4-F70B8760E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1175" y="1993670"/>
              <a:ext cx="2495550" cy="540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×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车轮周长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01A24A6E-E491-9EC5-4D6F-D83B0338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626175"/>
            <a:ext cx="6676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后齿轮转动的圈数就是车轮转动的圈数。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0">
            <a:extLst>
              <a:ext uri="{FF2B5EF4-FFF2-40B4-BE49-F238E27FC236}">
                <a16:creationId xmlns:a16="http://schemas.microsoft.com/office/drawing/2014/main" id="{6888B5EB-3EF5-4D57-9285-685F70BA7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0218" y="2721229"/>
            <a:ext cx="2420303" cy="193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A57B90F-22D7-4979-B29A-DD6573B2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2657475"/>
            <a:ext cx="6858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kern="0" dirty="0">
                <a:solidFill>
                  <a:srgbClr val="C00000"/>
                </a:solidFill>
                <a:latin typeface="+mn-lt"/>
              </a:rPr>
              <a:t>A</a:t>
            </a:r>
            <a:endParaRPr lang="zh-CN" altLang="en-US" sz="5400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6E3E11A-13A3-4A81-9ADD-7F7915594310}"/>
              </a:ext>
            </a:extLst>
          </p:cNvPr>
          <p:cNvSpPr/>
          <p:nvPr/>
        </p:nvSpPr>
        <p:spPr>
          <a:xfrm>
            <a:off x="427038" y="1446213"/>
            <a:ext cx="8208962" cy="1223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zh-CN" sz="3200" b="1" kern="100" noProof="1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1.A</a:t>
            </a:r>
            <a:r>
              <a:rPr lang="zh-CN" altLang="zh-CN" sz="3200" b="1" kern="100" noProof="1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车轮直径是</a:t>
            </a:r>
            <a:r>
              <a:rPr lang="en-US" altLang="zh-CN" sz="3200" b="1" kern="100" noProof="1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0.8</a:t>
            </a:r>
            <a:r>
              <a:rPr lang="zh-CN" altLang="zh-CN" sz="3200" b="1" kern="100" noProof="1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米，前轮是</a:t>
            </a:r>
            <a:r>
              <a:rPr lang="en-US" altLang="zh-CN" sz="3200" b="1" kern="100" noProof="1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48</a:t>
            </a:r>
            <a:r>
              <a:rPr lang="zh-CN" altLang="zh-CN" sz="3200" b="1" kern="100" noProof="1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个齿，后轮是</a:t>
            </a:r>
            <a:r>
              <a:rPr lang="en-US" altLang="zh-CN" sz="3200" b="1" kern="100" noProof="1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12</a:t>
            </a:r>
            <a:r>
              <a:rPr lang="zh-CN" altLang="zh-CN" sz="3200" b="1" kern="100" noProof="1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个齿，蹬一圈</a:t>
            </a:r>
            <a:r>
              <a:rPr lang="en-US" altLang="zh-CN" sz="3200" b="1" kern="100" noProof="1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A</a:t>
            </a:r>
            <a:r>
              <a:rPr lang="zh-CN" altLang="zh-CN" sz="3200" b="1" kern="100" noProof="1">
                <a:solidFill>
                  <a:prstClr val="black"/>
                </a:solidFill>
                <a:latin typeface="+mn-lt"/>
                <a:ea typeface="+mn-ea"/>
                <a:cs typeface="Times New Roman" pitchFamily="18" charset="0"/>
              </a:rPr>
              <a:t>车跑多少米？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3367DE0-A3C4-43DE-931E-21AA78EE1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325813"/>
            <a:ext cx="592137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C00000"/>
                </a:solidFill>
                <a:latin typeface="+mj-lt"/>
              </a:rPr>
              <a:t>0.8π× </a:t>
            </a:r>
            <a:r>
              <a:rPr lang="zh-CN" altLang="en-US" sz="3600" kern="0" dirty="0">
                <a:solidFill>
                  <a:srgbClr val="C00000"/>
                </a:solidFill>
                <a:latin typeface="+mj-lt"/>
              </a:rPr>
              <a:t>   </a:t>
            </a:r>
            <a:r>
              <a:rPr lang="zh-CN" altLang="en-US" sz="3600" b="1" kern="0" dirty="0">
                <a:solidFill>
                  <a:srgbClr val="C00000"/>
                </a:solidFill>
                <a:latin typeface="+mj-lt"/>
              </a:rPr>
              <a:t>  </a:t>
            </a:r>
            <a:r>
              <a:rPr lang="en-US" altLang="zh-CN" sz="3600" b="1" kern="0" dirty="0">
                <a:solidFill>
                  <a:srgbClr val="C00000"/>
                </a:solidFill>
                <a:latin typeface="+mj-lt"/>
              </a:rPr>
              <a:t>=</a:t>
            </a:r>
            <a:r>
              <a:rPr lang="zh-CN" altLang="en-US" sz="3600" b="1" kern="0" dirty="0">
                <a:solidFill>
                  <a:srgbClr val="C00000"/>
                </a:solidFill>
                <a:latin typeface="+mj-lt"/>
              </a:rPr>
              <a:t>10.048（</a:t>
            </a:r>
            <a:r>
              <a:rPr lang="zh-CN" altLang="en-US" sz="3600" b="1" kern="0" dirty="0">
                <a:solidFill>
                  <a:srgbClr val="C00000"/>
                </a:solidFill>
                <a:latin typeface="+mj-ea"/>
                <a:ea typeface="+mj-ea"/>
              </a:rPr>
              <a:t>米</a:t>
            </a:r>
            <a:r>
              <a:rPr lang="zh-CN" altLang="en-US" sz="3600" b="1" kern="0" dirty="0">
                <a:solidFill>
                  <a:srgbClr val="C00000"/>
                </a:solidFill>
                <a:latin typeface="+mj-lt"/>
              </a:rPr>
              <a:t>）</a:t>
            </a:r>
            <a:endParaRPr lang="zh-CN" altLang="zh-CN" sz="3600" b="1" kern="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E0846C04-AA1E-421D-AFBF-C687B62444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5500" y="3071813"/>
          <a:ext cx="5588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713" imgH="393359" progId="Equation.DSMT4">
                  <p:embed/>
                </p:oleObj>
              </mc:Choice>
              <mc:Fallback>
                <p:oleObj name="Equation" r:id="rId3" imgW="215713" imgH="393359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071813"/>
                        <a:ext cx="5588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1" name="组合 1">
            <a:extLst>
              <a:ext uri="{FF2B5EF4-FFF2-40B4-BE49-F238E27FC236}">
                <a16:creationId xmlns:a16="http://schemas.microsoft.com/office/drawing/2014/main" id="{FFF5EFCA-5F1B-4122-BA5F-CCCA860874A7}"/>
              </a:ext>
            </a:extLst>
          </p:cNvPr>
          <p:cNvGrpSpPr>
            <a:grpSpLocks/>
          </p:cNvGrpSpPr>
          <p:nvPr/>
        </p:nvGrpSpPr>
        <p:grpSpPr bwMode="auto">
          <a:xfrm>
            <a:off x="100013" y="611188"/>
            <a:ext cx="2047875" cy="584200"/>
            <a:chOff x="100526" y="610394"/>
            <a:chExt cx="2046850" cy="584201"/>
          </a:xfrm>
        </p:grpSpPr>
        <p:sp>
          <p:nvSpPr>
            <p:cNvPr id="13" name="矩形: 圆角 8">
              <a:extLst>
                <a:ext uri="{FF2B5EF4-FFF2-40B4-BE49-F238E27FC236}">
                  <a16:creationId xmlns:a16="http://schemas.microsoft.com/office/drawing/2014/main" id="{4F838A94-305A-427D-9F0D-D25DD1969888}"/>
                </a:ext>
              </a:extLst>
            </p:cNvPr>
            <p:cNvSpPr/>
            <p:nvPr/>
          </p:nvSpPr>
          <p:spPr>
            <a:xfrm>
              <a:off x="100526" y="640556"/>
              <a:ext cx="2046850" cy="523876"/>
            </a:xfrm>
            <a:prstGeom prst="roundRect">
              <a:avLst>
                <a:gd name="adj" fmla="val 40532"/>
              </a:avLst>
            </a:prstGeom>
            <a:gradFill>
              <a:gsLst>
                <a:gs pos="0">
                  <a:srgbClr val="D5A6D2"/>
                </a:gs>
                <a:gs pos="53000">
                  <a:schemeClr val="accent1">
                    <a:tint val="44500"/>
                    <a:satMod val="160000"/>
                  </a:schemeClr>
                </a:gs>
                <a:gs pos="85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字魂58号-创中黑-Regular"/>
                <a:ea typeface="字魂58号-创中黑-Regular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A1EEE1FE-9A70-4F5A-98E2-270D54A2C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44" y="610394"/>
              <a:ext cx="1873813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解决问题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>
            <a:extLst>
              <a:ext uri="{FF2B5EF4-FFF2-40B4-BE49-F238E27FC236}">
                <a16:creationId xmlns:a16="http://schemas.microsoft.com/office/drawing/2014/main" id="{26822B02-799A-42BF-AEF0-3037F0CA3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8" y="1303338"/>
            <a:ext cx="83994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en-US" altLang="zh-CN" sz="3200" b="1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2.B</a:t>
            </a:r>
            <a:r>
              <a:rPr lang="zh-CN" altLang="zh-CN" sz="3200" b="1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车轮直径是0.8米，前轮是48个齿，后轮是16个齿，蹬一圈</a:t>
            </a:r>
            <a:r>
              <a:rPr lang="en-US" altLang="zh-CN" sz="3200" b="1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b="1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车跑多少米？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0FCEC2-28FE-40F6-A860-C9139BB93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0"/>
          <a:stretch/>
        </p:blipFill>
        <p:spPr>
          <a:xfrm flipH="1">
            <a:off x="5615483" y="2843304"/>
            <a:ext cx="2280056" cy="1580511"/>
          </a:xfrm>
          <a:prstGeom prst="rect">
            <a:avLst/>
          </a:prstGeom>
        </p:spPr>
      </p:pic>
      <p:sp>
        <p:nvSpPr>
          <p:cNvPr id="16388" name="文本框 3">
            <a:extLst>
              <a:ext uri="{FF2B5EF4-FFF2-40B4-BE49-F238E27FC236}">
                <a16:creationId xmlns:a16="http://schemas.microsoft.com/office/drawing/2014/main" id="{EEDA84E1-A414-4ADE-9AD3-F9850F9A7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038" y="2206625"/>
            <a:ext cx="6858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5400" dirty="0">
                <a:solidFill>
                  <a:srgbClr val="C00000"/>
                </a:solidFill>
                <a:latin typeface="+mn-lt"/>
              </a:rPr>
              <a:t>B</a:t>
            </a:r>
            <a:endParaRPr lang="zh-CN" altLang="en-US" sz="5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6468A24-0152-4A79-9C93-17DFFA479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2992438"/>
            <a:ext cx="550227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+mj-lt"/>
              </a:rPr>
              <a:t>0.8π×      </a:t>
            </a:r>
            <a:r>
              <a:rPr lang="en-US" altLang="zh-CN" sz="3600" b="1" dirty="0">
                <a:solidFill>
                  <a:srgbClr val="C00000"/>
                </a:solidFill>
                <a:latin typeface="+mj-lt"/>
              </a:rPr>
              <a:t>=7</a:t>
            </a:r>
            <a:r>
              <a:rPr lang="zh-CN" altLang="en-US" sz="3600" b="1" dirty="0">
                <a:solidFill>
                  <a:srgbClr val="C00000"/>
                </a:solidFill>
                <a:latin typeface="+mj-lt"/>
              </a:rPr>
              <a:t>.</a:t>
            </a:r>
            <a:r>
              <a:rPr lang="en-US" altLang="zh-CN" sz="3600" b="1" dirty="0">
                <a:solidFill>
                  <a:srgbClr val="C00000"/>
                </a:solidFill>
                <a:latin typeface="+mj-lt"/>
              </a:rPr>
              <a:t>536</a:t>
            </a:r>
            <a:r>
              <a:rPr lang="zh-CN" altLang="en-US" sz="3600" b="1" dirty="0">
                <a:solidFill>
                  <a:srgbClr val="C00000"/>
                </a:solidFill>
                <a:latin typeface="+mj-lt"/>
              </a:rPr>
              <a:t>（</a:t>
            </a: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</a:rPr>
              <a:t>米</a:t>
            </a:r>
            <a:r>
              <a:rPr lang="zh-CN" altLang="en-US" sz="3600" b="1" dirty="0">
                <a:solidFill>
                  <a:srgbClr val="C00000"/>
                </a:solidFill>
                <a:latin typeface="+mj-lt"/>
              </a:rPr>
              <a:t>）</a:t>
            </a:r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985EAC61-A1EA-436E-8FFC-C8599C29AC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6463" y="2789238"/>
          <a:ext cx="5588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713" imgH="393359" progId="Equation.DSMT4">
                  <p:embed/>
                </p:oleObj>
              </mc:Choice>
              <mc:Fallback>
                <p:oleObj name="Equation" r:id="rId3" imgW="215713" imgH="393359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2789238"/>
                        <a:ext cx="5588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</TotalTime>
  <Pages>0</Pages>
  <Words>604</Words>
  <Characters>0</Characters>
  <Application>Microsoft Office PowerPoint</Application>
  <DocSecurity>0</DocSecurity>
  <PresentationFormat>全屏显示(16:9)</PresentationFormat>
  <Lines>0</Lines>
  <Paragraphs>76</Paragraphs>
  <Slides>16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黑体</vt:lpstr>
      <vt:lpstr>宋体</vt:lpstr>
      <vt:lpstr>微软雅黑</vt:lpstr>
      <vt:lpstr>字魂58号-创中黑-Regular</vt:lpstr>
      <vt:lpstr>Arial</vt:lpstr>
      <vt:lpstr>Times New Roman</vt:lpstr>
      <vt:lpstr>1_Office 主题​​</vt:lpstr>
      <vt:lpstr>Equation</vt:lpstr>
      <vt:lpstr>PowerPoint 演示文稿</vt:lpstr>
      <vt:lpstr>综合与实践  自行车里的数学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351</cp:revision>
  <dcterms:created xsi:type="dcterms:W3CDTF">2016-01-14T07:05:12Z</dcterms:created>
  <dcterms:modified xsi:type="dcterms:W3CDTF">2023-02-12T15:29:04Z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