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5"/>
  </p:notesMasterIdLst>
  <p:handoutMasterIdLst>
    <p:handoutMasterId r:id="rId24"/>
  </p:handoutMasterIdLst>
  <p:sldIdLst>
    <p:sldId id="613" r:id="rId4"/>
    <p:sldId id="588" r:id="rId6"/>
    <p:sldId id="629" r:id="rId7"/>
    <p:sldId id="630" r:id="rId8"/>
    <p:sldId id="666" r:id="rId9"/>
    <p:sldId id="632" r:id="rId10"/>
    <p:sldId id="606" r:id="rId11"/>
    <p:sldId id="633" r:id="rId12"/>
    <p:sldId id="634" r:id="rId13"/>
    <p:sldId id="646" r:id="rId14"/>
    <p:sldId id="649" r:id="rId15"/>
    <p:sldId id="580" r:id="rId16"/>
    <p:sldId id="625" r:id="rId17"/>
    <p:sldId id="667" r:id="rId18"/>
    <p:sldId id="627" r:id="rId19"/>
    <p:sldId id="626" r:id="rId20"/>
    <p:sldId id="628" r:id="rId21"/>
    <p:sldId id="669" r:id="rId22"/>
    <p:sldId id="660" r:id="rId23"/>
  </p:sldIdLst>
  <p:sldSz cx="9144000" cy="51435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8D2"/>
    <a:srgbClr val="DAC4DB"/>
    <a:srgbClr val="E2BDD0"/>
    <a:srgbClr val="222CEE"/>
    <a:srgbClr val="45BDB5"/>
    <a:srgbClr val="4B4EC5"/>
    <a:srgbClr val="4845B9"/>
    <a:srgbClr val="FFC000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52"/>
        <p:guide pos="3229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8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1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8" Type="http://schemas.openxmlformats.org/officeDocument/2006/relationships/slideLayout" Target="../slideLayouts/slideLayout15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6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6" Type="http://schemas.openxmlformats.org/officeDocument/2006/relationships/slideLayout" Target="../slideLayouts/slideLayout5.xml"/><Relationship Id="rId25" Type="http://schemas.openxmlformats.org/officeDocument/2006/relationships/image" Target="../media/image4.png"/><Relationship Id="rId24" Type="http://schemas.openxmlformats.org/officeDocument/2006/relationships/tags" Target="../tags/tag40.xml"/><Relationship Id="rId23" Type="http://schemas.openxmlformats.org/officeDocument/2006/relationships/tags" Target="../tags/tag39.xml"/><Relationship Id="rId22" Type="http://schemas.openxmlformats.org/officeDocument/2006/relationships/tags" Target="../tags/tag38.xml"/><Relationship Id="rId21" Type="http://schemas.openxmlformats.org/officeDocument/2006/relationships/tags" Target="../tags/tag37.xml"/><Relationship Id="rId20" Type="http://schemas.openxmlformats.org/officeDocument/2006/relationships/tags" Target="../tags/tag36.xml"/><Relationship Id="rId2" Type="http://schemas.openxmlformats.org/officeDocument/2006/relationships/tags" Target="../tags/tag18.xml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47.xml"/><Relationship Id="rId2" Type="http://schemas.openxmlformats.org/officeDocument/2006/relationships/image" Target="../media/image3.png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tags" Target="../tags/tag57.xml"/><Relationship Id="rId5" Type="http://schemas.openxmlformats.org/officeDocument/2006/relationships/image" Target="../media/image3.png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image" Target="../media/image4.png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3733800" y="2647950"/>
            <a:ext cx="5410200" cy="31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934710" y="27539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10200" y="2687955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57600" y="3279140"/>
            <a:ext cx="5098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平面图形的认识与测量（</a:t>
            </a:r>
            <a:r>
              <a:rPr lang="en-US" altLang="zh-CN" sz="3200" b="1"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1</a:t>
            </a:r>
            <a:r>
              <a:rPr lang="zh-CN" sz="3200" b="1"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73980" y="2065020"/>
            <a:ext cx="25292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2.</a:t>
            </a:r>
            <a:r>
              <a:rPr 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图形与几何</a:t>
            </a:r>
            <a:endParaRPr lang="zh-CN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48200" y="1510030"/>
            <a:ext cx="3959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6</a:t>
            </a:r>
            <a:r>
              <a:rPr lang="zh-CN" altLang="en-US" sz="3200" b="1"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 整理和复习  </a:t>
            </a:r>
            <a:endParaRPr lang="zh-CN" altLang="en-US" sz="3200" b="1"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1828800" y="768350"/>
            <a:ext cx="5119370" cy="3606165"/>
          </a:xfrm>
          <a:prstGeom prst="ellipse">
            <a:avLst/>
          </a:prstGeom>
          <a:solidFill>
            <a:srgbClr val="92D050">
              <a:alpha val="48000"/>
            </a:srgbClr>
          </a:solidFill>
          <a:ln w="19050">
            <a:solidFill>
              <a:srgbClr val="007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082800" y="1663700"/>
            <a:ext cx="2971800" cy="2381250"/>
          </a:xfrm>
          <a:prstGeom prst="ellipse">
            <a:avLst/>
          </a:prstGeom>
          <a:solidFill>
            <a:srgbClr val="00B0F0">
              <a:alpha val="47000"/>
            </a:srgbClr>
          </a:solidFill>
          <a:ln w="19050">
            <a:solidFill>
              <a:srgbClr val="007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277745" y="2372360"/>
            <a:ext cx="2419350" cy="1524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 w="19050">
            <a:solidFill>
              <a:srgbClr val="007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762885" y="3060700"/>
            <a:ext cx="1447800" cy="762000"/>
          </a:xfrm>
          <a:prstGeom prst="ellipse">
            <a:avLst/>
          </a:prstGeom>
          <a:solidFill>
            <a:srgbClr val="DAC4DB"/>
          </a:solidFill>
          <a:ln w="19050">
            <a:solidFill>
              <a:srgbClr val="007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25240" y="1012825"/>
            <a:ext cx="1304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四边形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83510" y="1880235"/>
            <a:ext cx="2174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平行四边形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34005" y="2501265"/>
            <a:ext cx="1304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长方形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89885" y="3234055"/>
            <a:ext cx="1304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正方形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295265" y="2066290"/>
            <a:ext cx="1290955" cy="1009650"/>
          </a:xfrm>
          <a:prstGeom prst="ellipse">
            <a:avLst/>
          </a:prstGeom>
          <a:solidFill>
            <a:srgbClr val="00B0F0">
              <a:alpha val="62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45455" y="2333625"/>
            <a:ext cx="985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梯形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7" name="Rectangle 359"/>
          <p:cNvSpPr/>
          <p:nvPr/>
        </p:nvSpPr>
        <p:spPr>
          <a:xfrm>
            <a:off x="4038600" y="209550"/>
            <a:ext cx="1018540" cy="521970"/>
          </a:xfrm>
          <a:prstGeom prst="rect">
            <a:avLst/>
          </a:prstGeom>
          <a:gradFill rotWithShape="1">
            <a:gsLst>
              <a:gs pos="0">
                <a:srgbClr val="F6F9FC">
                  <a:alpha val="100000"/>
                </a:srgbClr>
              </a:gs>
              <a:gs pos="74001">
                <a:srgbClr val="B0C6E1">
                  <a:alpha val="100000"/>
                </a:srgbClr>
              </a:gs>
              <a:gs pos="83000">
                <a:srgbClr val="B0C6E1">
                  <a:alpha val="100000"/>
                </a:srgbClr>
              </a:gs>
              <a:gs pos="100000">
                <a:srgbClr val="CAD9EB">
                  <a:alpha val="100000"/>
                </a:srgbClr>
              </a:gs>
              <a:gs pos="100000">
                <a:srgbClr val="CAD9EB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sym typeface="Times New Roman" panose="02020603050405020304" charset="0"/>
              </a:rPr>
              <a:t>圆</a:t>
            </a:r>
            <a:endParaRPr lang="zh-CN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sym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310" y="1047115"/>
            <a:ext cx="8047990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圆与上面的平面图形有什么不同？圆有哪些特征？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629400" y="1809750"/>
            <a:ext cx="2155825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4035" y="1740535"/>
            <a:ext cx="548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圆是一种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曲线图形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0" y="2693670"/>
            <a:ext cx="6181090" cy="19862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特征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：</a:t>
            </a:r>
            <a:endParaRPr lang="zh-CN" altLang="en-US" sz="28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圆的半径决定大小，圆心确定位置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在同一个圆内，直径</a:t>
            </a:r>
            <a:r>
              <a:rPr lang="en-US" altLang="zh-CN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半径</a:t>
            </a:r>
            <a:r>
              <a:rPr lang="en-US" altLang="zh-CN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×2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圆是轴对称图形，有无数条对称轴</a:t>
            </a:r>
            <a:r>
              <a:rPr lang="zh-CN" altLang="en-US" sz="2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ldLvl="0" animBg="1"/>
      <p:bldP spid="2" grpId="0"/>
      <p:bldP spid="4" grpId="0" bldLvl="0" animBg="1"/>
      <p:bldP spid="4" grpId="1" animBg="1"/>
      <p:bldP spid="3" grpId="0"/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charset="0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28600" y="819150"/>
            <a:ext cx="8579485" cy="19862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做两个同样的平行四边形纸片。把它们上下重合放置，将上方的平行四边形绕它的一个顶点旋转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180°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，再通过平移使它与另一个平行四边形上下重合。观察两个平行四边形的各条边与各个角，你有什么发现？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01035" y="200660"/>
            <a:ext cx="2623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（教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P85  </a:t>
            </a:r>
            <a:r>
              <a:rPr lang="zh-CN" sz="2000" b="1">
                <a:solidFill>
                  <a:srgbClr val="F7860C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做一做</a:t>
            </a:r>
            <a:r>
              <a:rPr lang="zh-CN" altLang="en-US" sz="2000" b="1">
                <a:solidFill>
                  <a:srgbClr val="F7860C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lang="zh-CN" altLang="en-US" sz="2000" b="1">
              <a:solidFill>
                <a:srgbClr val="F7860C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平行四边形 6"/>
          <p:cNvSpPr/>
          <p:nvPr/>
        </p:nvSpPr>
        <p:spPr bwMode="auto">
          <a:xfrm>
            <a:off x="2971800" y="2952750"/>
            <a:ext cx="2036763" cy="1539875"/>
          </a:xfrm>
          <a:prstGeom prst="parallelogram">
            <a:avLst/>
          </a:prstGeom>
          <a:solidFill>
            <a:schemeClr val="accent3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平行四边形 8"/>
          <p:cNvSpPr/>
          <p:nvPr/>
        </p:nvSpPr>
        <p:spPr bwMode="auto">
          <a:xfrm>
            <a:off x="6275388" y="2952750"/>
            <a:ext cx="2036763" cy="1539875"/>
          </a:xfrm>
          <a:prstGeom prst="parallelogram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71800" y="1411288"/>
            <a:ext cx="4073525" cy="3081337"/>
            <a:chOff x="3782893" y="2336746"/>
            <a:chExt cx="6608064" cy="4183380"/>
          </a:xfrm>
        </p:grpSpPr>
        <p:sp>
          <p:nvSpPr>
            <p:cNvPr id="12" name="平行四边形 11"/>
            <p:cNvSpPr/>
            <p:nvPr>
              <p:custDataLst>
                <p:tags r:id="rId2"/>
              </p:custDataLst>
            </p:nvPr>
          </p:nvSpPr>
          <p:spPr bwMode="auto">
            <a:xfrm>
              <a:off x="3782893" y="4429513"/>
              <a:ext cx="3304033" cy="2090613"/>
            </a:xfrm>
            <a:prstGeom prst="parallelogram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平行四边形 12"/>
            <p:cNvSpPr/>
            <p:nvPr>
              <p:custDataLst>
                <p:tags r:id="rId3"/>
              </p:custDataLst>
            </p:nvPr>
          </p:nvSpPr>
          <p:spPr bwMode="auto">
            <a:xfrm>
              <a:off x="7086926" y="2336746"/>
              <a:ext cx="3304031" cy="2092767"/>
            </a:xfrm>
            <a:prstGeom prst="parallelogram">
              <a:avLst/>
            </a:prstGeom>
            <a:noFill/>
            <a:ln w="19050">
              <a:noFill/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平行四边形 13"/>
          <p:cNvSpPr/>
          <p:nvPr>
            <p:custDataLst>
              <p:tags r:id="rId4"/>
            </p:custDataLst>
          </p:nvPr>
        </p:nvSpPr>
        <p:spPr bwMode="auto">
          <a:xfrm>
            <a:off x="4995863" y="1412558"/>
            <a:ext cx="2036763" cy="1541463"/>
          </a:xfrm>
          <a:prstGeom prst="parallelogram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838200" y="4552950"/>
            <a:ext cx="7001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发现：平行四边形的对边相等，对角也相等。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8025E-6 L -0.36129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3827E-6 L -0.22275 0.299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14" grpId="0" bldLvl="0" animBg="1"/>
      <p:bldP spid="14" grpId="1" bldLvl="0" animBg="1"/>
      <p:bldP spid="15" grpId="0"/>
      <p:bldP spid="9" grpId="2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28600" y="742950"/>
            <a:ext cx="8462010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过一点可以画几条直线？过两点可以画几条直线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24200" y="133350"/>
            <a:ext cx="2623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P86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828800" y="1657350"/>
            <a:ext cx="5702935" cy="1210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答：过一点可以画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无数条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直线，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过两点只能画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直线。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柱形 1"/>
          <p:cNvSpPr/>
          <p:nvPr>
            <p:custDataLst>
              <p:tags r:id="rId1"/>
            </p:custDataLst>
          </p:nvPr>
        </p:nvSpPr>
        <p:spPr>
          <a:xfrm rot="5400000">
            <a:off x="1647508" y="1187768"/>
            <a:ext cx="79375" cy="783590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圆柱形 2"/>
          <p:cNvSpPr/>
          <p:nvPr>
            <p:custDataLst>
              <p:tags r:id="rId2"/>
            </p:custDataLst>
          </p:nvPr>
        </p:nvSpPr>
        <p:spPr>
          <a:xfrm rot="5400000">
            <a:off x="2040890" y="1633538"/>
            <a:ext cx="76200" cy="1567180"/>
          </a:xfrm>
          <a:prstGeom prst="can">
            <a:avLst>
              <a:gd name="adj" fmla="val 25298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圆柱形 6"/>
          <p:cNvSpPr/>
          <p:nvPr>
            <p:custDataLst>
              <p:tags r:id="rId3"/>
            </p:custDataLst>
          </p:nvPr>
        </p:nvSpPr>
        <p:spPr>
          <a:xfrm rot="5400000" flipH="1">
            <a:off x="2432685" y="2258060"/>
            <a:ext cx="76200" cy="2350770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295400" y="1047750"/>
            <a:ext cx="102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1cm</a:t>
            </a:r>
            <a:endParaRPr lang="en-US" altLang="zh-CN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1522730" y="1948815"/>
            <a:ext cx="1112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cm</a:t>
            </a:r>
            <a:endParaRPr lang="en-US" altLang="zh-CN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1828800" y="2868295"/>
            <a:ext cx="895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cm</a:t>
            </a:r>
            <a:endParaRPr lang="en-US" altLang="zh-CN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圆柱形 10"/>
          <p:cNvSpPr/>
          <p:nvPr>
            <p:custDataLst>
              <p:tags r:id="rId7"/>
            </p:custDataLst>
          </p:nvPr>
        </p:nvSpPr>
        <p:spPr>
          <a:xfrm rot="5400000">
            <a:off x="6308090" y="812165"/>
            <a:ext cx="76200" cy="1567180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圆柱形 11"/>
          <p:cNvSpPr/>
          <p:nvPr>
            <p:custDataLst>
              <p:tags r:id="rId8"/>
            </p:custDataLst>
          </p:nvPr>
        </p:nvSpPr>
        <p:spPr>
          <a:xfrm rot="5400000">
            <a:off x="6518593" y="1437640"/>
            <a:ext cx="76200" cy="1988185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圆柱形 12"/>
          <p:cNvSpPr/>
          <p:nvPr>
            <p:custDataLst>
              <p:tags r:id="rId9"/>
            </p:custDataLst>
          </p:nvPr>
        </p:nvSpPr>
        <p:spPr>
          <a:xfrm rot="5400000" flipH="1">
            <a:off x="7089140" y="1809750"/>
            <a:ext cx="76200" cy="3129280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5943600" y="1080770"/>
            <a:ext cx="1106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cm</a:t>
            </a:r>
            <a:endParaRPr lang="en-US" altLang="zh-CN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5867400" y="1863725"/>
            <a:ext cx="1440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2.5cm</a:t>
            </a:r>
            <a:endParaRPr lang="en-US" altLang="zh-CN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5943600" y="2814320"/>
            <a:ext cx="1237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4cm</a:t>
            </a:r>
            <a:endParaRPr lang="en-US" altLang="zh-CN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3"/>
            </p:custDataLst>
          </p:nvPr>
        </p:nvSpPr>
        <p:spPr>
          <a:xfrm>
            <a:off x="1752600" y="3787775"/>
            <a:ext cx="1716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 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>
          <a:xfrm>
            <a:off x="6057265" y="3783330"/>
            <a:ext cx="1966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2＋2.5＞4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609706" y="438201"/>
            <a:ext cx="5812155" cy="60769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zh-CN" alt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下面哪组小棒能围成一个三角形？</a:t>
            </a:r>
            <a:endParaRPr lang="zh-CN" altLang="en-US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5791200" y="4363085"/>
            <a:ext cx="24168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能围成三角形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等线" panose="0201060003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1143000" y="432435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等线" panose="02010600030101010101" charset="-122"/>
              </a:rPr>
              <a:t>不能围成三角形</a:t>
            </a:r>
            <a:endParaRPr lang="zh-CN" altLang="en-US" sz="28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" grpId="0"/>
      <p:bldP spid="5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316865" y="514350"/>
            <a:ext cx="8395970" cy="12966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69875" marR="0" lvl="0" indent="-269875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有长度分别为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5cm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的小棒各一根。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哪三根小棒可以围成一个三角形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665480" y="2721610"/>
            <a:ext cx="8047355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5cm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的小棒可以围成一个三角形。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1371600" y="3330575"/>
            <a:ext cx="7524750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4cm、5cm、8cm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的小棒可以围成一个三角形。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0225" y="2112328"/>
            <a:ext cx="5211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222CEE"/>
                </a:solidFill>
                <a:latin typeface="Times New Roman" panose="02020603050405020304" charset="0"/>
                <a:ea typeface="楷体" panose="02010609060101010101" charset="-122"/>
              </a:rPr>
              <a:t>三角形任意两边的和大于第三边</a:t>
            </a:r>
            <a:endParaRPr lang="zh-CN" altLang="en-US" sz="2800" b="1" dirty="0">
              <a:solidFill>
                <a:srgbClr val="222CEE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990" y="200660"/>
            <a:ext cx="2623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P86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76530" y="901065"/>
            <a:ext cx="8790940" cy="607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5.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一个直角三角形的两个锐角的和是多少度？为什么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838200" y="1809750"/>
            <a:ext cx="757301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答：一个直角三角形的两个锐角的和是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90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°。三角形内角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180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°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，一个直角是90°，所以它的两个锐角的和是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180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°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90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°＝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90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°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990" y="200660"/>
            <a:ext cx="2623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（教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材P86  做一做T3）</a:t>
            </a:r>
            <a:endParaRPr lang="zh-CN" altLang="en-US" sz="2000" b="1">
              <a:solidFill>
                <a:srgbClr val="F7860C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81013" y="506413"/>
            <a:ext cx="79571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6.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判断</a:t>
            </a:r>
            <a:r>
              <a:rPr kumimoji="0" 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下面的说法是否正确，并说一说你的理由。</a:t>
            </a:r>
            <a:endParaRPr kumimoji="0" 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670" y="1114108"/>
            <a:ext cx="7886700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）大于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90°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的角就是钝角。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）两条直线相交构成的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个角中如果有一个角是直角，那么其他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个角也是直角。</a:t>
            </a:r>
            <a:endParaRPr kumimoji="0" lang="en-US" altLang="zh-CN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803275" marR="0" indent="-803275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）任何两个等底、等高的三角形都能拼成一个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803275" marR="0" indent="-803275" defTabSz="914400" eaLnBrk="1" hangingPunct="1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charset="0"/>
                <a:cs typeface="Times New Roman" panose="02020603050405020304" charset="0"/>
              </a:rPr>
              <a:t>平行四边形。</a:t>
            </a:r>
            <a:endParaRPr kumimoji="0" lang="zh-CN" altLang="en-US" sz="2800" b="1" kern="1200" cap="none" spc="0" normalizeH="0" baseline="0" noProof="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09273" y="1235710"/>
            <a:ext cx="546100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+mn-cs"/>
              </a:rPr>
              <a:t>×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24283" y="2495550"/>
            <a:ext cx="37782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√</a:t>
            </a:r>
            <a:endParaRPr kumimoji="0" 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66683" y="3790950"/>
            <a:ext cx="54038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×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07360" y="17907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教材P88  练习十八T1）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8097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归纳整理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1788" y="754380"/>
            <a:ext cx="840549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我们学过哪些图形？你能对学过的图形进行分类吗？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: 圆角 20"/>
          <p:cNvSpPr/>
          <p:nvPr>
            <p:custDataLst>
              <p:tags r:id="rId2"/>
            </p:custDataLst>
          </p:nvPr>
        </p:nvSpPr>
        <p:spPr bwMode="auto">
          <a:xfrm>
            <a:off x="1551782" y="2517617"/>
            <a:ext cx="1501775" cy="548005"/>
          </a:xfrm>
          <a:prstGeom prst="roundRect">
            <a:avLst/>
          </a:prstGeom>
          <a:solidFill>
            <a:srgbClr val="FFC000"/>
          </a:solidFill>
          <a:ln w="19050">
            <a:noFill/>
            <a:miter lim="800000"/>
          </a:ln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316231" y="3398679"/>
            <a:ext cx="94869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</a:rPr>
              <a:t>图形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左大括号 15"/>
          <p:cNvSpPr/>
          <p:nvPr>
            <p:custDataLst>
              <p:tags r:id="rId4"/>
            </p:custDataLst>
          </p:nvPr>
        </p:nvSpPr>
        <p:spPr>
          <a:xfrm>
            <a:off x="1219200" y="2736533"/>
            <a:ext cx="262414" cy="1791653"/>
          </a:xfrm>
          <a:prstGeom prst="leftBrace">
            <a:avLst>
              <a:gd name="adj1" fmla="val 72958"/>
              <a:gd name="adj2" fmla="val 50000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474629" y="2542223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平面图形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440815" y="424338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立体图形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左大括号 21"/>
          <p:cNvSpPr/>
          <p:nvPr>
            <p:custDataLst>
              <p:tags r:id="rId7"/>
            </p:custDataLst>
          </p:nvPr>
        </p:nvSpPr>
        <p:spPr>
          <a:xfrm>
            <a:off x="3148489" y="1725454"/>
            <a:ext cx="182404" cy="2268379"/>
          </a:xfrm>
          <a:prstGeom prst="leftBrace">
            <a:avLst>
              <a:gd name="adj1" fmla="val 121824"/>
              <a:gd name="adj2" fmla="val 50000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3271361" y="1482090"/>
            <a:ext cx="3551873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直线、射线、线段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矩形 23"/>
          <p:cNvSpPr/>
          <p:nvPr>
            <p:custDataLst>
              <p:tags r:id="rId9"/>
            </p:custDataLst>
          </p:nvPr>
        </p:nvSpPr>
        <p:spPr>
          <a:xfrm>
            <a:off x="3271361" y="2052161"/>
            <a:ext cx="57912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角：锐角、直角、钝角、平角、周角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矩形 24"/>
          <p:cNvSpPr/>
          <p:nvPr>
            <p:custDataLst>
              <p:tags r:id="rId10"/>
            </p:custDataLst>
          </p:nvPr>
        </p:nvSpPr>
        <p:spPr>
          <a:xfrm>
            <a:off x="4935379" y="2525871"/>
            <a:ext cx="1233805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三角形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矩形 25"/>
          <p:cNvSpPr/>
          <p:nvPr>
            <p:custDataLst>
              <p:tags r:id="rId11"/>
            </p:custDataLst>
          </p:nvPr>
        </p:nvSpPr>
        <p:spPr>
          <a:xfrm>
            <a:off x="4935220" y="2962275"/>
            <a:ext cx="17716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四边形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271361" y="3767138"/>
            <a:ext cx="2601278" cy="506730"/>
            <a:chOff x="6879" y="7624"/>
            <a:chExt cx="5462" cy="1064"/>
          </a:xfrm>
        </p:grpSpPr>
        <p:sp>
          <p:nvSpPr>
            <p:cNvPr id="28" name="矩形 27"/>
            <p:cNvSpPr/>
            <p:nvPr>
              <p:custDataLst>
                <p:tags r:id="rId12"/>
              </p:custDataLst>
            </p:nvPr>
          </p:nvSpPr>
          <p:spPr>
            <a:xfrm>
              <a:off x="6879" y="7624"/>
              <a:ext cx="5462" cy="10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700" b="1" dirty="0">
                  <a:latin typeface="楷体" panose="02010609060101010101" charset="-122"/>
                  <a:ea typeface="楷体" panose="02010609060101010101" charset="-122"/>
                </a:rPr>
                <a:t>曲线围成</a:t>
              </a:r>
              <a:r>
                <a:rPr lang="en-US" altLang="zh-CN" sz="2700" b="1" dirty="0">
                  <a:latin typeface="楷体" panose="02010609060101010101" charset="-122"/>
                  <a:ea typeface="楷体" panose="02010609060101010101" charset="-122"/>
                </a:rPr>
                <a:t>    </a:t>
              </a:r>
              <a:r>
                <a:rPr lang="zh-CN" altLang="en-US" sz="2700" b="1" dirty="0">
                  <a:latin typeface="楷体" panose="02010609060101010101" charset="-122"/>
                  <a:ea typeface="楷体" panose="02010609060101010101" charset="-122"/>
                </a:rPr>
                <a:t>圆</a:t>
              </a:r>
              <a:endParaRPr lang="zh-CN" altLang="en-US" sz="27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29" name="直接箭头连接符 28"/>
            <p:cNvCxnSpPr/>
            <p:nvPr>
              <p:custDataLst>
                <p:tags r:id="rId13"/>
              </p:custDataLst>
            </p:nvPr>
          </p:nvCxnSpPr>
          <p:spPr>
            <a:xfrm>
              <a:off x="9966" y="8100"/>
              <a:ext cx="119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>
            <p:custDataLst>
              <p:tags r:id="rId14"/>
            </p:custDataLst>
          </p:nvPr>
        </p:nvSpPr>
        <p:spPr>
          <a:xfrm>
            <a:off x="4935220" y="3398520"/>
            <a:ext cx="17716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多边形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左大括号 30"/>
          <p:cNvSpPr/>
          <p:nvPr>
            <p:custDataLst>
              <p:tags r:id="rId15"/>
            </p:custDataLst>
          </p:nvPr>
        </p:nvSpPr>
        <p:spPr>
          <a:xfrm>
            <a:off x="4868704" y="2736533"/>
            <a:ext cx="146209" cy="974884"/>
          </a:xfrm>
          <a:prstGeom prst="leftBrace">
            <a:avLst>
              <a:gd name="adj1" fmla="val 101954"/>
              <a:gd name="adj2" fmla="val 50000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矩形 31"/>
          <p:cNvSpPr/>
          <p:nvPr>
            <p:custDataLst>
              <p:tags r:id="rId16"/>
            </p:custDataLst>
          </p:nvPr>
        </p:nvSpPr>
        <p:spPr>
          <a:xfrm>
            <a:off x="3314065" y="2987675"/>
            <a:ext cx="1928495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700" b="1" dirty="0">
                <a:latin typeface="楷体" panose="02010609060101010101" charset="-122"/>
                <a:ea typeface="楷体" panose="02010609060101010101" charset="-122"/>
              </a:rPr>
              <a:t>线段围成</a:t>
            </a:r>
            <a:r>
              <a:rPr lang="en-US" altLang="zh-CN" sz="27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27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14" grpId="0"/>
      <p:bldP spid="16" grpId="0" bldLvl="0" animBg="1"/>
      <p:bldP spid="19" grpId="0"/>
      <p:bldP spid="20" grpId="0"/>
      <p:bldP spid="22" grpId="0" bldLvl="0" animBg="1"/>
      <p:bldP spid="23" grpId="0"/>
      <p:bldP spid="24" grpId="0"/>
      <p:bldP spid="25" grpId="0"/>
      <p:bldP spid="26" grpId="0"/>
      <p:bldP spid="30" grpId="0"/>
      <p:bldP spid="31" grpId="0" bldLvl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7" name="Rectangle 359"/>
          <p:cNvSpPr/>
          <p:nvPr/>
        </p:nvSpPr>
        <p:spPr>
          <a:xfrm>
            <a:off x="2667000" y="361950"/>
            <a:ext cx="3368675" cy="521970"/>
          </a:xfrm>
          <a:prstGeom prst="rect">
            <a:avLst/>
          </a:prstGeom>
          <a:gradFill rotWithShape="1">
            <a:gsLst>
              <a:gs pos="0">
                <a:srgbClr val="F6F9FC">
                  <a:alpha val="100000"/>
                </a:srgbClr>
              </a:gs>
              <a:gs pos="74001">
                <a:srgbClr val="B0C6E1">
                  <a:alpha val="100000"/>
                </a:srgbClr>
              </a:gs>
              <a:gs pos="83000">
                <a:srgbClr val="B0C6E1">
                  <a:alpha val="100000"/>
                </a:srgbClr>
              </a:gs>
              <a:gs pos="100000">
                <a:srgbClr val="CAD9EB">
                  <a:alpha val="100000"/>
                </a:srgbClr>
              </a:gs>
              <a:gs pos="100000">
                <a:srgbClr val="CAD9EB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Times New Roman" panose="02020603050405020304" charset="0"/>
              </a:rPr>
              <a:t>直线、射线、线段</a:t>
            </a:r>
            <a:endParaRPr 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6150" y="1131570"/>
            <a:ext cx="689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用直尺把两点连接起来，就得到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一条线段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6150" y="1828165"/>
            <a:ext cx="7280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把线段的一端无限延伸，可以得到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一条射线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1545" y="2517775"/>
            <a:ext cx="7280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把线段的两端无限延伸，可以得到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一条直线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76600" y="3294380"/>
            <a:ext cx="4658360" cy="1562100"/>
            <a:chOff x="5160" y="5188"/>
            <a:chExt cx="7336" cy="2460"/>
          </a:xfrm>
        </p:grpSpPr>
        <p:pic>
          <p:nvPicPr>
            <p:cNvPr id="7" name="图片 6" descr="熊01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42" y="5188"/>
              <a:ext cx="1955" cy="2461"/>
            </a:xfrm>
            <a:prstGeom prst="rect">
              <a:avLst/>
            </a:prstGeom>
          </p:spPr>
        </p:pic>
        <p:sp>
          <p:nvSpPr>
            <p:cNvPr id="8" name="圆角矩形标注 7"/>
            <p:cNvSpPr/>
            <p:nvPr/>
          </p:nvSpPr>
          <p:spPr>
            <a:xfrm>
              <a:off x="5160" y="5490"/>
              <a:ext cx="5382" cy="1477"/>
            </a:xfrm>
            <a:prstGeom prst="wedgeRoundRectCallout">
              <a:avLst>
                <a:gd name="adj1" fmla="val 56020"/>
                <a:gd name="adj2" fmla="val 28030"/>
                <a:gd name="adj3" fmla="val 16667"/>
              </a:avLst>
            </a:prstGeom>
            <a:noFill/>
            <a:ln w="19050">
              <a:solidFill>
                <a:srgbClr val="0071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直线、射线、线段有什么</a:t>
              </a: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联系和</a:t>
              </a: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区别？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ldLvl="0" animBg="1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0990" y="438056"/>
          <a:ext cx="8428355" cy="3086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525"/>
                <a:gridCol w="1656080"/>
                <a:gridCol w="1228725"/>
                <a:gridCol w="2768954"/>
                <a:gridCol w="1621892"/>
              </a:tblGrid>
              <a:tr h="944880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名称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图形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端点个数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能否延伸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长度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3740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线段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713740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  <a:sym typeface="+mn-ea"/>
                        </a:rPr>
                        <a:t>射线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713740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直线</a:t>
                      </a:r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3115945" y="1447165"/>
            <a:ext cx="1037590" cy="60769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3100705" y="2846705"/>
            <a:ext cx="1064895" cy="60769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3107055" y="2146935"/>
            <a:ext cx="1025525" cy="60769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4794688" y="1446113"/>
            <a:ext cx="1735358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不能延伸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4291869" y="2854956"/>
            <a:ext cx="2796596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向两端无限延伸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4297280" y="2176414"/>
            <a:ext cx="2716500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向一端无限延伸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34" name="矩形 33"/>
          <p:cNvSpPr/>
          <p:nvPr>
            <p:custDataLst>
              <p:tags r:id="rId8"/>
            </p:custDataLst>
          </p:nvPr>
        </p:nvSpPr>
        <p:spPr>
          <a:xfrm>
            <a:off x="7182485" y="1489075"/>
            <a:ext cx="1355725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可测量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35" name="矩形 34"/>
          <p:cNvSpPr/>
          <p:nvPr>
            <p:custDataLst>
              <p:tags r:id="rId9"/>
            </p:custDataLst>
          </p:nvPr>
        </p:nvSpPr>
        <p:spPr>
          <a:xfrm>
            <a:off x="7010317" y="2146140"/>
            <a:ext cx="1628566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不可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+mn-ea"/>
              </a:rPr>
              <a:t>测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量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sp>
        <p:nvSpPr>
          <p:cNvPr id="36" name="矩形 35"/>
          <p:cNvSpPr/>
          <p:nvPr>
            <p:custDataLst>
              <p:tags r:id="rId10"/>
            </p:custDataLst>
          </p:nvPr>
        </p:nvSpPr>
        <p:spPr>
          <a:xfrm>
            <a:off x="7013799" y="2858883"/>
            <a:ext cx="1655265" cy="6076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不可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sym typeface="+mn-ea"/>
              </a:rPr>
              <a:t>测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</a:rPr>
              <a:t>量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  <p:grpSp>
        <p:nvGrpSpPr>
          <p:cNvPr id="37" name="组合 7"/>
          <p:cNvGrpSpPr/>
          <p:nvPr/>
        </p:nvGrpSpPr>
        <p:grpSpPr bwMode="auto">
          <a:xfrm>
            <a:off x="1682269" y="1704409"/>
            <a:ext cx="889562" cy="72000"/>
            <a:chOff x="1894520" y="1415291"/>
            <a:chExt cx="2020245" cy="153318"/>
          </a:xfrm>
        </p:grpSpPr>
        <p:cxnSp>
          <p:nvCxnSpPr>
            <p:cNvPr id="38" name="直接连接符 37"/>
            <p:cNvCxnSpPr/>
            <p:nvPr>
              <p:custDataLst>
                <p:tags r:id="rId11"/>
              </p:custDataLst>
            </p:nvPr>
          </p:nvCxnSpPr>
          <p:spPr>
            <a:xfrm>
              <a:off x="1948601" y="1490807"/>
              <a:ext cx="1853125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1894520" y="1415291"/>
              <a:ext cx="160854" cy="153318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13"/>
              </p:custDataLst>
            </p:nvPr>
          </p:nvSpPr>
          <p:spPr>
            <a:xfrm>
              <a:off x="3751249" y="1415291"/>
              <a:ext cx="163516" cy="153318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41" name="直接连接符 40"/>
          <p:cNvCxnSpPr/>
          <p:nvPr>
            <p:custDataLst>
              <p:tags r:id="rId14"/>
            </p:custDataLst>
          </p:nvPr>
        </p:nvCxnSpPr>
        <p:spPr bwMode="auto">
          <a:xfrm flipV="1">
            <a:off x="2343785" y="2477135"/>
            <a:ext cx="370840" cy="5715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>
            <p:custDataLst>
              <p:tags r:id="rId15"/>
            </p:custDataLst>
          </p:nvPr>
        </p:nvCxnSpPr>
        <p:spPr bwMode="auto">
          <a:xfrm flipV="1">
            <a:off x="1706245" y="2482215"/>
            <a:ext cx="684530" cy="1905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1682147" y="2448904"/>
            <a:ext cx="70828" cy="72000"/>
          </a:xfrm>
          <a:prstGeom prst="ellipse">
            <a:avLst/>
          </a:prstGeom>
          <a:solidFill>
            <a:srgbClr val="000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4" name="椭圆 43"/>
          <p:cNvSpPr/>
          <p:nvPr>
            <p:custDataLst>
              <p:tags r:id="rId17"/>
            </p:custDataLst>
          </p:nvPr>
        </p:nvSpPr>
        <p:spPr bwMode="auto">
          <a:xfrm>
            <a:off x="2380964" y="2448904"/>
            <a:ext cx="72000" cy="72000"/>
          </a:xfrm>
          <a:prstGeom prst="ellipse">
            <a:avLst/>
          </a:prstGeom>
          <a:solidFill>
            <a:srgbClr val="000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45" name="直接连接符 44"/>
          <p:cNvCxnSpPr/>
          <p:nvPr>
            <p:custDataLst>
              <p:tags r:id="rId18"/>
            </p:custDataLst>
          </p:nvPr>
        </p:nvCxnSpPr>
        <p:spPr bwMode="auto">
          <a:xfrm flipV="1">
            <a:off x="2599055" y="3217545"/>
            <a:ext cx="402590" cy="635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46" name="直接连接符 45"/>
          <p:cNvCxnSpPr/>
          <p:nvPr>
            <p:custDataLst>
              <p:tags r:id="rId19"/>
            </p:custDataLst>
          </p:nvPr>
        </p:nvCxnSpPr>
        <p:spPr bwMode="auto">
          <a:xfrm>
            <a:off x="1802358" y="3225396"/>
            <a:ext cx="828000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47" name="直接连接符 46"/>
          <p:cNvCxnSpPr/>
          <p:nvPr>
            <p:custDataLst>
              <p:tags r:id="rId20"/>
            </p:custDataLst>
          </p:nvPr>
        </p:nvCxnSpPr>
        <p:spPr bwMode="auto">
          <a:xfrm>
            <a:off x="1481646" y="3224784"/>
            <a:ext cx="324000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48" name="椭圆 47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1771206" y="3189321"/>
            <a:ext cx="70828" cy="72000"/>
          </a:xfrm>
          <a:prstGeom prst="ellipse">
            <a:avLst/>
          </a:prstGeom>
          <a:solidFill>
            <a:srgbClr val="0000FF"/>
          </a:solidFill>
          <a:ln w="28575"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p>
            <a:pPr algn="ctr" eaLnBrk="1" hangingPunct="1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3" name="椭圆 52"/>
          <p:cNvSpPr/>
          <p:nvPr>
            <p:custDataLst>
              <p:tags r:id="rId22"/>
            </p:custDataLst>
          </p:nvPr>
        </p:nvSpPr>
        <p:spPr bwMode="auto">
          <a:xfrm>
            <a:off x="2588768" y="3189321"/>
            <a:ext cx="72000" cy="72000"/>
          </a:xfrm>
          <a:prstGeom prst="ellipse">
            <a:avLst/>
          </a:prstGeom>
          <a:solidFill>
            <a:srgbClr val="0000FF"/>
          </a:solidFill>
          <a:ln w="28575"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p>
            <a:pPr algn="ctr" eaLnBrk="1" hangingPunct="1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430020" y="3790950"/>
            <a:ext cx="6944995" cy="950595"/>
            <a:chOff x="3132" y="6030"/>
            <a:chExt cx="10937" cy="1497"/>
          </a:xfrm>
        </p:grpSpPr>
        <p:sp>
          <p:nvSpPr>
            <p:cNvPr id="102" name="圆角矩形标注 50"/>
            <p:cNvSpPr/>
            <p:nvPr>
              <p:custDataLst>
                <p:tags r:id="rId23"/>
              </p:custDataLst>
            </p:nvPr>
          </p:nvSpPr>
          <p:spPr>
            <a:xfrm>
              <a:off x="3132" y="6049"/>
              <a:ext cx="9348" cy="1460"/>
            </a:xfrm>
            <a:prstGeom prst="wedgeRoundRectCallout">
              <a:avLst>
                <a:gd name="adj1" fmla="val 54075"/>
                <a:gd name="adj2" fmla="val 657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bIns="72000" rtlCol="0" anchor="ctr" anchorCtr="0"/>
            <a:p>
              <a:pPr>
                <a:lnSpc>
                  <a:spcPct val="100000"/>
                </a:lnSpc>
              </a:pPr>
              <a:r>
                <a:rPr lang="en-US" altLang="zh-CN" sz="2800" b="1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   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它们都是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直的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，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线段和射线可以看作是直线的一部分。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74762" name="Picture 99" descr="E:\ppt素材\新画人物图\书本 拷贝.png书本 拷贝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>
            <a:xfrm>
              <a:off x="12880" y="6030"/>
              <a:ext cx="1189" cy="149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TextBox 24"/>
          <p:cNvSpPr txBox="1"/>
          <p:nvPr>
            <p:custDataLst>
              <p:tags r:id="rId1"/>
            </p:custDataLst>
          </p:nvPr>
        </p:nvSpPr>
        <p:spPr>
          <a:xfrm>
            <a:off x="609600" y="1276350"/>
            <a:ext cx="7449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在同一平面内，两条直线有哪几种</a:t>
            </a: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位置</a:t>
            </a: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关系</a:t>
            </a: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lang="zh-CN" altLang="en-US" sz="2800" b="1" dirty="0" smtClean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75005" y="278130"/>
            <a:ext cx="1871345" cy="845820"/>
            <a:chOff x="1239" y="1051"/>
            <a:chExt cx="2947" cy="1332"/>
          </a:xfrm>
        </p:grpSpPr>
        <p:sp>
          <p:nvSpPr>
            <p:cNvPr id="249" name="MH_SubTitle_1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1239" y="1051"/>
              <a:ext cx="1130" cy="1135"/>
            </a:xfrm>
            <a:custGeom>
              <a:avLst/>
              <a:gdLst>
                <a:gd name="T0" fmla="*/ 792603 w 252"/>
                <a:gd name="T1" fmla="*/ 808590 h 253"/>
                <a:gd name="T2" fmla="*/ 53093 w 252"/>
                <a:gd name="T3" fmla="*/ 459340 h 253"/>
                <a:gd name="T4" fmla="*/ 876035 w 252"/>
                <a:gd name="T5" fmla="*/ 584614 h 253"/>
                <a:gd name="T6" fmla="*/ 94809 w 252"/>
                <a:gd name="T7" fmla="*/ 258141 h 253"/>
                <a:gd name="T8" fmla="*/ 731926 w 252"/>
                <a:gd name="T9" fmla="*/ 159440 h 253"/>
                <a:gd name="T10" fmla="*/ 451291 w 252"/>
                <a:gd name="T11" fmla="*/ 812386 h 253"/>
                <a:gd name="T12" fmla="*/ 94809 w 252"/>
                <a:gd name="T13" fmla="*/ 334065 h 253"/>
                <a:gd name="T14" fmla="*/ 451291 w 252"/>
                <a:gd name="T15" fmla="*/ 782017 h 253"/>
                <a:gd name="T16" fmla="*/ 128940 w 252"/>
                <a:gd name="T17" fmla="*/ 326473 h 253"/>
                <a:gd name="T18" fmla="*/ 424744 w 252"/>
                <a:gd name="T19" fmla="*/ 136663 h 253"/>
                <a:gd name="T20" fmla="*/ 739510 w 252"/>
                <a:gd name="T21" fmla="*/ 622576 h 253"/>
                <a:gd name="T22" fmla="*/ 436122 w 252"/>
                <a:gd name="T23" fmla="*/ 277122 h 253"/>
                <a:gd name="T24" fmla="*/ 523346 w 252"/>
                <a:gd name="T25" fmla="*/ 561837 h 253"/>
                <a:gd name="T26" fmla="*/ 659871 w 252"/>
                <a:gd name="T27" fmla="*/ 455544 h 253"/>
                <a:gd name="T28" fmla="*/ 652286 w 252"/>
                <a:gd name="T29" fmla="*/ 368231 h 253"/>
                <a:gd name="T30" fmla="*/ 697794 w 252"/>
                <a:gd name="T31" fmla="*/ 368231 h 253"/>
                <a:gd name="T32" fmla="*/ 371651 w 252"/>
                <a:gd name="T33" fmla="*/ 497302 h 253"/>
                <a:gd name="T34" fmla="*/ 568854 w 252"/>
                <a:gd name="T35" fmla="*/ 607392 h 253"/>
                <a:gd name="T36" fmla="*/ 731926 w 252"/>
                <a:gd name="T37" fmla="*/ 402397 h 253"/>
                <a:gd name="T38" fmla="*/ 618155 w 252"/>
                <a:gd name="T39" fmla="*/ 311288 h 253"/>
                <a:gd name="T40" fmla="*/ 208580 w 252"/>
                <a:gd name="T41" fmla="*/ 463136 h 253"/>
                <a:gd name="T42" fmla="*/ 208580 w 252"/>
                <a:gd name="T43" fmla="*/ 315084 h 253"/>
                <a:gd name="T44" fmla="*/ 326143 w 252"/>
                <a:gd name="T45" fmla="*/ 250549 h 253"/>
                <a:gd name="T46" fmla="*/ 250296 w 252"/>
                <a:gd name="T47" fmla="*/ 425174 h 253"/>
                <a:gd name="T48" fmla="*/ 352690 w 252"/>
                <a:gd name="T49" fmla="*/ 341658 h 253"/>
                <a:gd name="T50" fmla="*/ 170656 w 252"/>
                <a:gd name="T51" fmla="*/ 383416 h 253"/>
                <a:gd name="T52" fmla="*/ 223749 w 252"/>
                <a:gd name="T53" fmla="*/ 349250 h 253"/>
                <a:gd name="T54" fmla="*/ 292012 w 252"/>
                <a:gd name="T55" fmla="*/ 474525 h 253"/>
                <a:gd name="T56" fmla="*/ 447499 w 252"/>
                <a:gd name="T57" fmla="*/ 603595 h 253"/>
                <a:gd name="T58" fmla="*/ 602985 w 252"/>
                <a:gd name="T59" fmla="*/ 656742 h 253"/>
                <a:gd name="T60" fmla="*/ 758472 w 252"/>
                <a:gd name="T61" fmla="*/ 356843 h 253"/>
                <a:gd name="T62" fmla="*/ 538515 w 252"/>
                <a:gd name="T63" fmla="*/ 186014 h 253"/>
                <a:gd name="T64" fmla="*/ 394406 w 252"/>
                <a:gd name="T65" fmla="*/ 136663 h 253"/>
                <a:gd name="T66" fmla="*/ 140317 w 252"/>
                <a:gd name="T67" fmla="*/ 421378 h 253"/>
                <a:gd name="T68" fmla="*/ 185826 w 252"/>
                <a:gd name="T69" fmla="*/ 614984 h 253"/>
                <a:gd name="T70" fmla="*/ 303389 w 252"/>
                <a:gd name="T71" fmla="*/ 531468 h 253"/>
                <a:gd name="T72" fmla="*/ 390613 w 252"/>
                <a:gd name="T73" fmla="*/ 744055 h 253"/>
                <a:gd name="T74" fmla="*/ 599193 w 252"/>
                <a:gd name="T75" fmla="*/ 698500 h 253"/>
                <a:gd name="T76" fmla="*/ 822942 w 252"/>
                <a:gd name="T77" fmla="*/ 599799 h 253"/>
                <a:gd name="T78" fmla="*/ 769849 w 252"/>
                <a:gd name="T79" fmla="*/ 235364 h 253"/>
                <a:gd name="T80" fmla="*/ 542308 w 252"/>
                <a:gd name="T81" fmla="*/ 56943 h 253"/>
                <a:gd name="T82" fmla="*/ 390613 w 252"/>
                <a:gd name="T83" fmla="*/ 121478 h 253"/>
                <a:gd name="T84" fmla="*/ 113771 w 252"/>
                <a:gd name="T85" fmla="*/ 356843 h 253"/>
                <a:gd name="T86" fmla="*/ 254088 w 252"/>
                <a:gd name="T87" fmla="*/ 763036 h 253"/>
                <a:gd name="T88" fmla="*/ 348897 w 252"/>
                <a:gd name="T89" fmla="*/ 694704 h 253"/>
                <a:gd name="T90" fmla="*/ 474045 w 252"/>
                <a:gd name="T91" fmla="*/ 854144 h 253"/>
                <a:gd name="T92" fmla="*/ 694002 w 252"/>
                <a:gd name="T93" fmla="*/ 755443 h 253"/>
                <a:gd name="T94" fmla="*/ 826735 w 252"/>
                <a:gd name="T95" fmla="*/ 292307 h 253"/>
                <a:gd name="T96" fmla="*/ 606778 w 252"/>
                <a:gd name="T97" fmla="*/ 30370 h 253"/>
                <a:gd name="T98" fmla="*/ 155487 w 252"/>
                <a:gd name="T99" fmla="*/ 144256 h 253"/>
                <a:gd name="T100" fmla="*/ 109978 w 252"/>
                <a:gd name="T101" fmla="*/ 561837 h 253"/>
                <a:gd name="T102" fmla="*/ 265465 w 252"/>
                <a:gd name="T103" fmla="*/ 865533 h 253"/>
                <a:gd name="T104" fmla="*/ 360274 w 252"/>
                <a:gd name="T105" fmla="*/ 838960 h 253"/>
                <a:gd name="T106" fmla="*/ 557477 w 252"/>
                <a:gd name="T107" fmla="*/ 869329 h 253"/>
                <a:gd name="T108" fmla="*/ 857074 w 252"/>
                <a:gd name="T109" fmla="*/ 573226 h 253"/>
                <a:gd name="T110" fmla="*/ 853281 w 252"/>
                <a:gd name="T111" fmla="*/ 250549 h 253"/>
                <a:gd name="T112" fmla="*/ 701587 w 252"/>
                <a:gd name="T113" fmla="*/ 98701 h 253"/>
                <a:gd name="T114" fmla="*/ 68263 w 252"/>
                <a:gd name="T115" fmla="*/ 360639 h 253"/>
                <a:gd name="T116" fmla="*/ 30339 w 252"/>
                <a:gd name="T117" fmla="*/ 440359 h 253"/>
                <a:gd name="T118" fmla="*/ 307181 w 252"/>
                <a:gd name="T119" fmla="*/ 854144 h 253"/>
                <a:gd name="T120" fmla="*/ 686417 w 252"/>
                <a:gd name="T121" fmla="*/ 869329 h 253"/>
                <a:gd name="T122" fmla="*/ 807773 w 252"/>
                <a:gd name="T123" fmla="*/ 148052 h 253"/>
                <a:gd name="T124" fmla="*/ 477838 w 252"/>
                <a:gd name="T125" fmla="*/ 941457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"/>
                <a:gd name="T190" fmla="*/ 0 h 253"/>
                <a:gd name="T191" fmla="*/ 252 w 252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FB6E52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fontAlgn="base"/>
              <a:r>
                <a:rPr lang="zh-CN" altLang="en-US" sz="2800" b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sym typeface="等线" panose="02010600030101010101" charset="-122"/>
                </a:rPr>
                <a:t>说</a:t>
              </a:r>
              <a:endParaRPr lang="zh-CN" altLang="en-US" sz="2800" b="1" strike="noStrike" noProof="1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等线" panose="02010600030101010101" charset="-122"/>
              </a:endParaRPr>
            </a:p>
          </p:txBody>
        </p:sp>
        <p:sp>
          <p:nvSpPr>
            <p:cNvPr id="24" name="MH_SubTitle_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056" y="1142"/>
              <a:ext cx="1130" cy="1135"/>
            </a:xfrm>
            <a:custGeom>
              <a:avLst/>
              <a:gdLst>
                <a:gd name="T0" fmla="*/ 792603 w 252"/>
                <a:gd name="T1" fmla="*/ 808590 h 253"/>
                <a:gd name="T2" fmla="*/ 53093 w 252"/>
                <a:gd name="T3" fmla="*/ 459340 h 253"/>
                <a:gd name="T4" fmla="*/ 876035 w 252"/>
                <a:gd name="T5" fmla="*/ 584614 h 253"/>
                <a:gd name="T6" fmla="*/ 94809 w 252"/>
                <a:gd name="T7" fmla="*/ 258141 h 253"/>
                <a:gd name="T8" fmla="*/ 731926 w 252"/>
                <a:gd name="T9" fmla="*/ 159440 h 253"/>
                <a:gd name="T10" fmla="*/ 451291 w 252"/>
                <a:gd name="T11" fmla="*/ 812386 h 253"/>
                <a:gd name="T12" fmla="*/ 94809 w 252"/>
                <a:gd name="T13" fmla="*/ 334065 h 253"/>
                <a:gd name="T14" fmla="*/ 451291 w 252"/>
                <a:gd name="T15" fmla="*/ 782017 h 253"/>
                <a:gd name="T16" fmla="*/ 128940 w 252"/>
                <a:gd name="T17" fmla="*/ 326473 h 253"/>
                <a:gd name="T18" fmla="*/ 424744 w 252"/>
                <a:gd name="T19" fmla="*/ 136663 h 253"/>
                <a:gd name="T20" fmla="*/ 739510 w 252"/>
                <a:gd name="T21" fmla="*/ 622576 h 253"/>
                <a:gd name="T22" fmla="*/ 436122 w 252"/>
                <a:gd name="T23" fmla="*/ 277122 h 253"/>
                <a:gd name="T24" fmla="*/ 523346 w 252"/>
                <a:gd name="T25" fmla="*/ 561837 h 253"/>
                <a:gd name="T26" fmla="*/ 659871 w 252"/>
                <a:gd name="T27" fmla="*/ 455544 h 253"/>
                <a:gd name="T28" fmla="*/ 652286 w 252"/>
                <a:gd name="T29" fmla="*/ 368231 h 253"/>
                <a:gd name="T30" fmla="*/ 697794 w 252"/>
                <a:gd name="T31" fmla="*/ 368231 h 253"/>
                <a:gd name="T32" fmla="*/ 371651 w 252"/>
                <a:gd name="T33" fmla="*/ 497302 h 253"/>
                <a:gd name="T34" fmla="*/ 568854 w 252"/>
                <a:gd name="T35" fmla="*/ 607392 h 253"/>
                <a:gd name="T36" fmla="*/ 731926 w 252"/>
                <a:gd name="T37" fmla="*/ 402397 h 253"/>
                <a:gd name="T38" fmla="*/ 618155 w 252"/>
                <a:gd name="T39" fmla="*/ 311288 h 253"/>
                <a:gd name="T40" fmla="*/ 208580 w 252"/>
                <a:gd name="T41" fmla="*/ 463136 h 253"/>
                <a:gd name="T42" fmla="*/ 208580 w 252"/>
                <a:gd name="T43" fmla="*/ 315084 h 253"/>
                <a:gd name="T44" fmla="*/ 326143 w 252"/>
                <a:gd name="T45" fmla="*/ 250549 h 253"/>
                <a:gd name="T46" fmla="*/ 250296 w 252"/>
                <a:gd name="T47" fmla="*/ 425174 h 253"/>
                <a:gd name="T48" fmla="*/ 352690 w 252"/>
                <a:gd name="T49" fmla="*/ 341658 h 253"/>
                <a:gd name="T50" fmla="*/ 170656 w 252"/>
                <a:gd name="T51" fmla="*/ 383416 h 253"/>
                <a:gd name="T52" fmla="*/ 223749 w 252"/>
                <a:gd name="T53" fmla="*/ 349250 h 253"/>
                <a:gd name="T54" fmla="*/ 292012 w 252"/>
                <a:gd name="T55" fmla="*/ 474525 h 253"/>
                <a:gd name="T56" fmla="*/ 447499 w 252"/>
                <a:gd name="T57" fmla="*/ 603595 h 253"/>
                <a:gd name="T58" fmla="*/ 602985 w 252"/>
                <a:gd name="T59" fmla="*/ 656742 h 253"/>
                <a:gd name="T60" fmla="*/ 758472 w 252"/>
                <a:gd name="T61" fmla="*/ 356843 h 253"/>
                <a:gd name="T62" fmla="*/ 538515 w 252"/>
                <a:gd name="T63" fmla="*/ 186014 h 253"/>
                <a:gd name="T64" fmla="*/ 394406 w 252"/>
                <a:gd name="T65" fmla="*/ 136663 h 253"/>
                <a:gd name="T66" fmla="*/ 140317 w 252"/>
                <a:gd name="T67" fmla="*/ 421378 h 253"/>
                <a:gd name="T68" fmla="*/ 185826 w 252"/>
                <a:gd name="T69" fmla="*/ 614984 h 253"/>
                <a:gd name="T70" fmla="*/ 303389 w 252"/>
                <a:gd name="T71" fmla="*/ 531468 h 253"/>
                <a:gd name="T72" fmla="*/ 390613 w 252"/>
                <a:gd name="T73" fmla="*/ 744055 h 253"/>
                <a:gd name="T74" fmla="*/ 599193 w 252"/>
                <a:gd name="T75" fmla="*/ 698500 h 253"/>
                <a:gd name="T76" fmla="*/ 822942 w 252"/>
                <a:gd name="T77" fmla="*/ 599799 h 253"/>
                <a:gd name="T78" fmla="*/ 769849 w 252"/>
                <a:gd name="T79" fmla="*/ 235364 h 253"/>
                <a:gd name="T80" fmla="*/ 542308 w 252"/>
                <a:gd name="T81" fmla="*/ 56943 h 253"/>
                <a:gd name="T82" fmla="*/ 390613 w 252"/>
                <a:gd name="T83" fmla="*/ 121478 h 253"/>
                <a:gd name="T84" fmla="*/ 113771 w 252"/>
                <a:gd name="T85" fmla="*/ 356843 h 253"/>
                <a:gd name="T86" fmla="*/ 254088 w 252"/>
                <a:gd name="T87" fmla="*/ 763036 h 253"/>
                <a:gd name="T88" fmla="*/ 348897 w 252"/>
                <a:gd name="T89" fmla="*/ 694704 h 253"/>
                <a:gd name="T90" fmla="*/ 474045 w 252"/>
                <a:gd name="T91" fmla="*/ 854144 h 253"/>
                <a:gd name="T92" fmla="*/ 694002 w 252"/>
                <a:gd name="T93" fmla="*/ 755443 h 253"/>
                <a:gd name="T94" fmla="*/ 826735 w 252"/>
                <a:gd name="T95" fmla="*/ 292307 h 253"/>
                <a:gd name="T96" fmla="*/ 606778 w 252"/>
                <a:gd name="T97" fmla="*/ 30370 h 253"/>
                <a:gd name="T98" fmla="*/ 155487 w 252"/>
                <a:gd name="T99" fmla="*/ 144256 h 253"/>
                <a:gd name="T100" fmla="*/ 109978 w 252"/>
                <a:gd name="T101" fmla="*/ 561837 h 253"/>
                <a:gd name="T102" fmla="*/ 265465 w 252"/>
                <a:gd name="T103" fmla="*/ 865533 h 253"/>
                <a:gd name="T104" fmla="*/ 360274 w 252"/>
                <a:gd name="T105" fmla="*/ 838960 h 253"/>
                <a:gd name="T106" fmla="*/ 557477 w 252"/>
                <a:gd name="T107" fmla="*/ 869329 h 253"/>
                <a:gd name="T108" fmla="*/ 857074 w 252"/>
                <a:gd name="T109" fmla="*/ 573226 h 253"/>
                <a:gd name="T110" fmla="*/ 853281 w 252"/>
                <a:gd name="T111" fmla="*/ 250549 h 253"/>
                <a:gd name="T112" fmla="*/ 701587 w 252"/>
                <a:gd name="T113" fmla="*/ 98701 h 253"/>
                <a:gd name="T114" fmla="*/ 68263 w 252"/>
                <a:gd name="T115" fmla="*/ 360639 h 253"/>
                <a:gd name="T116" fmla="*/ 30339 w 252"/>
                <a:gd name="T117" fmla="*/ 440359 h 253"/>
                <a:gd name="T118" fmla="*/ 307181 w 252"/>
                <a:gd name="T119" fmla="*/ 854144 h 253"/>
                <a:gd name="T120" fmla="*/ 686417 w 252"/>
                <a:gd name="T121" fmla="*/ 869329 h 253"/>
                <a:gd name="T122" fmla="*/ 807773 w 252"/>
                <a:gd name="T123" fmla="*/ 148052 h 253"/>
                <a:gd name="T124" fmla="*/ 477838 w 252"/>
                <a:gd name="T125" fmla="*/ 941457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"/>
                <a:gd name="T190" fmla="*/ 0 h 253"/>
                <a:gd name="T191" fmla="*/ 252 w 252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fontAlgn="base"/>
              <a:r>
                <a:rPr lang="zh-CN" altLang="en-US" sz="2800" b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sym typeface="等线" panose="02010600030101010101" charset="-122"/>
                </a:rPr>
                <a:t>说</a:t>
              </a:r>
              <a:endParaRPr lang="zh-CN" altLang="en-US" sz="2800" b="1" strike="noStrike" noProof="1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等线" panose="02010600030101010101" charset="-122"/>
              </a:endParaRPr>
            </a:p>
          </p:txBody>
        </p:sp>
        <p:sp>
          <p:nvSpPr>
            <p:cNvPr id="2" name="MH_SubTitle_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125" y="1249"/>
              <a:ext cx="1130" cy="1135"/>
            </a:xfrm>
            <a:custGeom>
              <a:avLst/>
              <a:gdLst>
                <a:gd name="T0" fmla="*/ 792603 w 252"/>
                <a:gd name="T1" fmla="*/ 808590 h 253"/>
                <a:gd name="T2" fmla="*/ 53093 w 252"/>
                <a:gd name="T3" fmla="*/ 459340 h 253"/>
                <a:gd name="T4" fmla="*/ 876035 w 252"/>
                <a:gd name="T5" fmla="*/ 584614 h 253"/>
                <a:gd name="T6" fmla="*/ 94809 w 252"/>
                <a:gd name="T7" fmla="*/ 258141 h 253"/>
                <a:gd name="T8" fmla="*/ 731926 w 252"/>
                <a:gd name="T9" fmla="*/ 159440 h 253"/>
                <a:gd name="T10" fmla="*/ 451291 w 252"/>
                <a:gd name="T11" fmla="*/ 812386 h 253"/>
                <a:gd name="T12" fmla="*/ 94809 w 252"/>
                <a:gd name="T13" fmla="*/ 334065 h 253"/>
                <a:gd name="T14" fmla="*/ 451291 w 252"/>
                <a:gd name="T15" fmla="*/ 782017 h 253"/>
                <a:gd name="T16" fmla="*/ 128940 w 252"/>
                <a:gd name="T17" fmla="*/ 326473 h 253"/>
                <a:gd name="T18" fmla="*/ 424744 w 252"/>
                <a:gd name="T19" fmla="*/ 136663 h 253"/>
                <a:gd name="T20" fmla="*/ 739510 w 252"/>
                <a:gd name="T21" fmla="*/ 622576 h 253"/>
                <a:gd name="T22" fmla="*/ 436122 w 252"/>
                <a:gd name="T23" fmla="*/ 277122 h 253"/>
                <a:gd name="T24" fmla="*/ 523346 w 252"/>
                <a:gd name="T25" fmla="*/ 561837 h 253"/>
                <a:gd name="T26" fmla="*/ 659871 w 252"/>
                <a:gd name="T27" fmla="*/ 455544 h 253"/>
                <a:gd name="T28" fmla="*/ 652286 w 252"/>
                <a:gd name="T29" fmla="*/ 368231 h 253"/>
                <a:gd name="T30" fmla="*/ 697794 w 252"/>
                <a:gd name="T31" fmla="*/ 368231 h 253"/>
                <a:gd name="T32" fmla="*/ 371651 w 252"/>
                <a:gd name="T33" fmla="*/ 497302 h 253"/>
                <a:gd name="T34" fmla="*/ 568854 w 252"/>
                <a:gd name="T35" fmla="*/ 607392 h 253"/>
                <a:gd name="T36" fmla="*/ 731926 w 252"/>
                <a:gd name="T37" fmla="*/ 402397 h 253"/>
                <a:gd name="T38" fmla="*/ 618155 w 252"/>
                <a:gd name="T39" fmla="*/ 311288 h 253"/>
                <a:gd name="T40" fmla="*/ 208580 w 252"/>
                <a:gd name="T41" fmla="*/ 463136 h 253"/>
                <a:gd name="T42" fmla="*/ 208580 w 252"/>
                <a:gd name="T43" fmla="*/ 315084 h 253"/>
                <a:gd name="T44" fmla="*/ 326143 w 252"/>
                <a:gd name="T45" fmla="*/ 250549 h 253"/>
                <a:gd name="T46" fmla="*/ 250296 w 252"/>
                <a:gd name="T47" fmla="*/ 425174 h 253"/>
                <a:gd name="T48" fmla="*/ 352690 w 252"/>
                <a:gd name="T49" fmla="*/ 341658 h 253"/>
                <a:gd name="T50" fmla="*/ 170656 w 252"/>
                <a:gd name="T51" fmla="*/ 383416 h 253"/>
                <a:gd name="T52" fmla="*/ 223749 w 252"/>
                <a:gd name="T53" fmla="*/ 349250 h 253"/>
                <a:gd name="T54" fmla="*/ 292012 w 252"/>
                <a:gd name="T55" fmla="*/ 474525 h 253"/>
                <a:gd name="T56" fmla="*/ 447499 w 252"/>
                <a:gd name="T57" fmla="*/ 603595 h 253"/>
                <a:gd name="T58" fmla="*/ 602985 w 252"/>
                <a:gd name="T59" fmla="*/ 656742 h 253"/>
                <a:gd name="T60" fmla="*/ 758472 w 252"/>
                <a:gd name="T61" fmla="*/ 356843 h 253"/>
                <a:gd name="T62" fmla="*/ 538515 w 252"/>
                <a:gd name="T63" fmla="*/ 186014 h 253"/>
                <a:gd name="T64" fmla="*/ 394406 w 252"/>
                <a:gd name="T65" fmla="*/ 136663 h 253"/>
                <a:gd name="T66" fmla="*/ 140317 w 252"/>
                <a:gd name="T67" fmla="*/ 421378 h 253"/>
                <a:gd name="T68" fmla="*/ 185826 w 252"/>
                <a:gd name="T69" fmla="*/ 614984 h 253"/>
                <a:gd name="T70" fmla="*/ 303389 w 252"/>
                <a:gd name="T71" fmla="*/ 531468 h 253"/>
                <a:gd name="T72" fmla="*/ 390613 w 252"/>
                <a:gd name="T73" fmla="*/ 744055 h 253"/>
                <a:gd name="T74" fmla="*/ 599193 w 252"/>
                <a:gd name="T75" fmla="*/ 698500 h 253"/>
                <a:gd name="T76" fmla="*/ 822942 w 252"/>
                <a:gd name="T77" fmla="*/ 599799 h 253"/>
                <a:gd name="T78" fmla="*/ 769849 w 252"/>
                <a:gd name="T79" fmla="*/ 235364 h 253"/>
                <a:gd name="T80" fmla="*/ 542308 w 252"/>
                <a:gd name="T81" fmla="*/ 56943 h 253"/>
                <a:gd name="T82" fmla="*/ 390613 w 252"/>
                <a:gd name="T83" fmla="*/ 121478 h 253"/>
                <a:gd name="T84" fmla="*/ 113771 w 252"/>
                <a:gd name="T85" fmla="*/ 356843 h 253"/>
                <a:gd name="T86" fmla="*/ 254088 w 252"/>
                <a:gd name="T87" fmla="*/ 763036 h 253"/>
                <a:gd name="T88" fmla="*/ 348897 w 252"/>
                <a:gd name="T89" fmla="*/ 694704 h 253"/>
                <a:gd name="T90" fmla="*/ 474045 w 252"/>
                <a:gd name="T91" fmla="*/ 854144 h 253"/>
                <a:gd name="T92" fmla="*/ 694002 w 252"/>
                <a:gd name="T93" fmla="*/ 755443 h 253"/>
                <a:gd name="T94" fmla="*/ 826735 w 252"/>
                <a:gd name="T95" fmla="*/ 292307 h 253"/>
                <a:gd name="T96" fmla="*/ 606778 w 252"/>
                <a:gd name="T97" fmla="*/ 30370 h 253"/>
                <a:gd name="T98" fmla="*/ 155487 w 252"/>
                <a:gd name="T99" fmla="*/ 144256 h 253"/>
                <a:gd name="T100" fmla="*/ 109978 w 252"/>
                <a:gd name="T101" fmla="*/ 561837 h 253"/>
                <a:gd name="T102" fmla="*/ 265465 w 252"/>
                <a:gd name="T103" fmla="*/ 865533 h 253"/>
                <a:gd name="T104" fmla="*/ 360274 w 252"/>
                <a:gd name="T105" fmla="*/ 838960 h 253"/>
                <a:gd name="T106" fmla="*/ 557477 w 252"/>
                <a:gd name="T107" fmla="*/ 869329 h 253"/>
                <a:gd name="T108" fmla="*/ 857074 w 252"/>
                <a:gd name="T109" fmla="*/ 573226 h 253"/>
                <a:gd name="T110" fmla="*/ 853281 w 252"/>
                <a:gd name="T111" fmla="*/ 250549 h 253"/>
                <a:gd name="T112" fmla="*/ 701587 w 252"/>
                <a:gd name="T113" fmla="*/ 98701 h 253"/>
                <a:gd name="T114" fmla="*/ 68263 w 252"/>
                <a:gd name="T115" fmla="*/ 360639 h 253"/>
                <a:gd name="T116" fmla="*/ 30339 w 252"/>
                <a:gd name="T117" fmla="*/ 440359 h 253"/>
                <a:gd name="T118" fmla="*/ 307181 w 252"/>
                <a:gd name="T119" fmla="*/ 854144 h 253"/>
                <a:gd name="T120" fmla="*/ 686417 w 252"/>
                <a:gd name="T121" fmla="*/ 869329 h 253"/>
                <a:gd name="T122" fmla="*/ 807773 w 252"/>
                <a:gd name="T123" fmla="*/ 148052 h 253"/>
                <a:gd name="T124" fmla="*/ 477838 w 252"/>
                <a:gd name="T125" fmla="*/ 941457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"/>
                <a:gd name="T190" fmla="*/ 0 h 253"/>
                <a:gd name="T191" fmla="*/ 252 w 252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5C9BEB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fontAlgn="base"/>
              <a:r>
                <a:rPr lang="zh-CN" altLang="en-US" sz="2800" b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黑体" panose="02010609060101010101" pitchFamily="2" charset="-122"/>
                  <a:ea typeface="黑体" panose="02010609060101010101" pitchFamily="2" charset="-122"/>
                  <a:sym typeface="等线" panose="02010600030101010101" charset="-122"/>
                </a:rPr>
                <a:t>一</a:t>
              </a:r>
              <a:endParaRPr lang="zh-CN" altLang="en-US" sz="2800" b="1" strike="noStrike" noProof="1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等线" panose="02010600030101010101" charset="-122"/>
              </a:endParaRP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5"/>
            </p:custDataLst>
          </p:nvPr>
        </p:nvGraphicFramePr>
        <p:xfrm>
          <a:off x="573405" y="2266950"/>
          <a:ext cx="812101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230"/>
                <a:gridCol w="3140075"/>
                <a:gridCol w="187071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位置关系</a:t>
                      </a:r>
                      <a:endParaRPr lang="zh-CN" altLang="en-US" sz="2800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交点</a:t>
                      </a:r>
                      <a:endParaRPr lang="zh-CN" altLang="en-US" sz="2800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图例</a:t>
                      </a:r>
                      <a:endParaRPr lang="zh-CN" altLang="en-US" sz="2800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平行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无</a:t>
                      </a:r>
                      <a:endParaRPr lang="zh-CN" altLang="en-US" sz="2800" b="1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181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相交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    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互相垂直</a:t>
                      </a:r>
                      <a:endParaRPr lang="zh-CN" altLang="en-US" sz="2800" b="1" dirty="0" smtClean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一个交点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 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垂足</a:t>
                      </a:r>
                      <a:endParaRPr lang="zh-CN" altLang="en-US" sz="2800" b="1" dirty="0" smtClean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800" b="1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524000" y="2952750"/>
            <a:ext cx="6934200" cy="823595"/>
            <a:chOff x="2400" y="4650"/>
            <a:chExt cx="10920" cy="129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1400" y="4914"/>
              <a:ext cx="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1400" y="4650"/>
              <a:ext cx="19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2400" y="5610"/>
              <a:ext cx="7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8400" y="5610"/>
              <a:ext cx="7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1160" y="5440"/>
              <a:ext cx="720" cy="360"/>
              <a:chOff x="10920" y="5490"/>
              <a:chExt cx="720" cy="360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H="1">
                <a:off x="10920" y="5490"/>
                <a:ext cx="720" cy="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0920" y="5490"/>
                <a:ext cx="720" cy="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箭头连接符 10"/>
            <p:cNvCxnSpPr/>
            <p:nvPr/>
          </p:nvCxnSpPr>
          <p:spPr>
            <a:xfrm>
              <a:off x="12120" y="5610"/>
              <a:ext cx="3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12600" y="5227"/>
              <a:ext cx="720" cy="720"/>
              <a:chOff x="12360" y="5250"/>
              <a:chExt cx="720" cy="72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2600" y="5250"/>
                <a:ext cx="240" cy="7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12360" y="5490"/>
                <a:ext cx="720" cy="2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14" name="半闭框 13"/>
              <p:cNvSpPr/>
              <p:nvPr/>
            </p:nvSpPr>
            <p:spPr>
              <a:xfrm rot="4500000">
                <a:off x="12698" y="5476"/>
                <a:ext cx="120" cy="120"/>
              </a:xfrm>
              <a:prstGeom prst="halfFrame">
                <a:avLst>
                  <a:gd name="adj1" fmla="val 0"/>
                  <a:gd name="adj2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7" name="Rectangle 359"/>
          <p:cNvSpPr/>
          <p:nvPr/>
        </p:nvSpPr>
        <p:spPr>
          <a:xfrm>
            <a:off x="3792220" y="241300"/>
            <a:ext cx="1004570" cy="521970"/>
          </a:xfrm>
          <a:prstGeom prst="rect">
            <a:avLst/>
          </a:prstGeom>
          <a:gradFill rotWithShape="1">
            <a:gsLst>
              <a:gs pos="0">
                <a:srgbClr val="F6F9FC">
                  <a:alpha val="100000"/>
                </a:srgbClr>
              </a:gs>
              <a:gs pos="74001">
                <a:srgbClr val="B0C6E1">
                  <a:alpha val="100000"/>
                </a:srgbClr>
              </a:gs>
              <a:gs pos="83000">
                <a:srgbClr val="B0C6E1">
                  <a:alpha val="100000"/>
                </a:srgbClr>
              </a:gs>
              <a:gs pos="100000">
                <a:srgbClr val="CAD9EB">
                  <a:alpha val="100000"/>
                </a:srgbClr>
              </a:gs>
              <a:gs pos="100000">
                <a:srgbClr val="CAD9EB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Times New Roman" panose="02020603050405020304" charset="0"/>
              </a:rPr>
              <a:t>角</a:t>
            </a:r>
            <a:endParaRPr 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500" y="918210"/>
            <a:ext cx="7445375" cy="11245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我们学过哪些角？在放大镜下看角，它的大小会变化吗？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4000" y="2114550"/>
            <a:ext cx="554545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楷体" panose="02010609060101010101" charset="-122"/>
                <a:cs typeface="+mn-cs"/>
              </a:rPr>
              <a:t>锐角、直角、钝角、平角、周角。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j-lt"/>
              <a:ea typeface="楷体" panose="02010609060101010101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2000" y="2708275"/>
            <a:ext cx="777367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66FF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0066FF"/>
                </a:solidFill>
                <a:latin typeface="楷体" panose="02010609060101010101" charset="-122"/>
                <a:ea typeface="楷体" panose="02010609060101010101" charset="-122"/>
              </a:rPr>
              <a:t>在放大镜下看角，它的大小不会变化，只有角的两边张开的程度</a:t>
            </a:r>
            <a:r>
              <a:rPr lang="zh-CN" altLang="en-US" sz="2800" b="1" dirty="0">
                <a:solidFill>
                  <a:srgbClr val="0066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影响角的大小</a:t>
            </a:r>
            <a:r>
              <a:rPr lang="zh-CN" altLang="en-US" sz="2800" b="1" dirty="0">
                <a:solidFill>
                  <a:srgbClr val="0066FF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b="1" dirty="0">
              <a:solidFill>
                <a:srgbClr val="0066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ldLvl="0" animBg="1"/>
      <p:bldP spid="5" grpId="0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27" name="Rectangle 359"/>
          <p:cNvSpPr/>
          <p:nvPr/>
        </p:nvSpPr>
        <p:spPr>
          <a:xfrm>
            <a:off x="3810000" y="308610"/>
            <a:ext cx="1307465" cy="521970"/>
          </a:xfrm>
          <a:prstGeom prst="rect">
            <a:avLst/>
          </a:prstGeom>
          <a:gradFill rotWithShape="1">
            <a:gsLst>
              <a:gs pos="0">
                <a:srgbClr val="F6F9FC">
                  <a:alpha val="100000"/>
                </a:srgbClr>
              </a:gs>
              <a:gs pos="74001">
                <a:srgbClr val="B0C6E1">
                  <a:alpha val="100000"/>
                </a:srgbClr>
              </a:gs>
              <a:gs pos="83000">
                <a:srgbClr val="B0C6E1">
                  <a:alpha val="100000"/>
                </a:srgbClr>
              </a:gs>
              <a:gs pos="100000">
                <a:srgbClr val="CAD9EB">
                  <a:alpha val="100000"/>
                </a:srgbClr>
              </a:gs>
              <a:gs pos="100000">
                <a:srgbClr val="CAD9EB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Times New Roman" panose="02020603050405020304" charset="0"/>
              </a:rPr>
              <a:t>三角形</a:t>
            </a:r>
            <a:endParaRPr 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Times New Roman" panose="02020603050405020304" charset="0"/>
            </a:endParaRPr>
          </a:p>
        </p:txBody>
      </p:sp>
      <p:sp>
        <p:nvSpPr>
          <p:cNvPr id="7" name="矩形 2"/>
          <p:cNvSpPr/>
          <p:nvPr/>
        </p:nvSpPr>
        <p:spPr>
          <a:xfrm>
            <a:off x="4726623" y="226377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稳定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36140" y="2263775"/>
            <a:ext cx="7089140" cy="1817370"/>
            <a:chOff x="3840" y="3930"/>
            <a:chExt cx="11164" cy="2862"/>
          </a:xfrm>
        </p:grpSpPr>
        <p:sp>
          <p:nvSpPr>
            <p:cNvPr id="2" name="矩形 1"/>
            <p:cNvSpPr/>
            <p:nvPr/>
          </p:nvSpPr>
          <p:spPr>
            <a:xfrm>
              <a:off x="3840" y="3930"/>
              <a:ext cx="7167" cy="8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三角形具有（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  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）性。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896" y="5970"/>
              <a:ext cx="11108" cy="8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三角形的</a:t>
              </a:r>
              <a:r>
                <a:rPr lang="zh-CN" altLang="en-US" sz="2800" b="1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sym typeface="+mn-ea"/>
                </a:rPr>
                <a:t>任意两边之和（</a:t>
              </a:r>
              <a:r>
                <a:rPr lang="en-US" altLang="zh-CN" sz="2800" b="1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sym typeface="+mn-ea"/>
                </a:rPr>
                <a:t>       </a:t>
              </a:r>
              <a:r>
                <a:rPr lang="zh-CN" altLang="en-US" sz="2800" b="1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sym typeface="+mn-ea"/>
                </a:rPr>
                <a:t>）第三边。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896" y="5010"/>
              <a:ext cx="8761" cy="8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三角形的内角和是（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     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）。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8" name="矩形 12"/>
          <p:cNvSpPr>
            <a:spLocks noChangeArrowheads="1"/>
          </p:cNvSpPr>
          <p:nvPr/>
        </p:nvSpPr>
        <p:spPr bwMode="auto">
          <a:xfrm>
            <a:off x="5869940" y="2933700"/>
            <a:ext cx="121920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180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楷体" panose="02010609060101010101" charset="-122"/>
                <a:cs typeface="+mn-cs"/>
              </a:rPr>
              <a:t>°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楷体" panose="02010609060101010101" charset="-122"/>
              <a:cs typeface="+mn-cs"/>
            </a:endParaRPr>
          </a:p>
        </p:txBody>
      </p:sp>
      <p:sp>
        <p:nvSpPr>
          <p:cNvPr id="6" name="等腰三角形 5"/>
          <p:cNvSpPr/>
          <p:nvPr/>
        </p:nvSpPr>
        <p:spPr bwMode="auto">
          <a:xfrm>
            <a:off x="152400" y="1428433"/>
            <a:ext cx="1930400" cy="1812925"/>
          </a:xfrm>
          <a:prstGeom prst="triangle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</a:ln>
        </p:spPr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26385" y="830580"/>
            <a:ext cx="6035040" cy="1562100"/>
            <a:chOff x="2273" y="5069"/>
            <a:chExt cx="9504" cy="2460"/>
          </a:xfrm>
        </p:grpSpPr>
        <p:pic>
          <p:nvPicPr>
            <p:cNvPr id="11" name="图片 10" descr="F:\ppt素材\新画人物图\熊01 拷贝.png熊01 拷贝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9822" y="5069"/>
              <a:ext cx="1955" cy="2460"/>
            </a:xfrm>
            <a:prstGeom prst="rect">
              <a:avLst/>
            </a:prstGeom>
          </p:spPr>
        </p:pic>
        <p:sp>
          <p:nvSpPr>
            <p:cNvPr id="12" name="圆角矩形标注 11"/>
            <p:cNvSpPr/>
            <p:nvPr>
              <p:custDataLst>
                <p:tags r:id="rId3"/>
              </p:custDataLst>
            </p:nvPr>
          </p:nvSpPr>
          <p:spPr>
            <a:xfrm>
              <a:off x="2273" y="5916"/>
              <a:ext cx="7465" cy="920"/>
            </a:xfrm>
            <a:prstGeom prst="wedgeRoundRectCallout">
              <a:avLst>
                <a:gd name="adj1" fmla="val 54152"/>
                <a:gd name="adj2" fmla="val 4130"/>
                <a:gd name="adj3" fmla="val 16667"/>
              </a:avLst>
            </a:prstGeom>
            <a:noFill/>
            <a:ln w="19050">
              <a:solidFill>
                <a:srgbClr val="0071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关于三角形，你知道些什么？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555740" y="3559175"/>
            <a:ext cx="9055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大于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ldLvl="0" animBg="1"/>
      <p:bldP spid="7" grpId="0" build="p"/>
      <p:bldP spid="8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椭圆 3"/>
          <p:cNvSpPr/>
          <p:nvPr/>
        </p:nvSpPr>
        <p:spPr>
          <a:xfrm>
            <a:off x="1076325" y="2325370"/>
            <a:ext cx="3138170" cy="2075180"/>
          </a:xfrm>
          <a:prstGeom prst="ellipse">
            <a:avLst/>
          </a:prstGeom>
          <a:solidFill>
            <a:schemeClr val="bg1"/>
          </a:solidFill>
          <a:ln>
            <a:solidFill>
              <a:srgbClr val="009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1295400" y="2829560"/>
            <a:ext cx="1359535" cy="609600"/>
          </a:xfrm>
          <a:prstGeom prst="line">
            <a:avLst/>
          </a:prstGeom>
          <a:ln w="22225">
            <a:solidFill>
              <a:srgbClr val="009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640965" y="3439160"/>
            <a:ext cx="30480" cy="961390"/>
          </a:xfrm>
          <a:prstGeom prst="line">
            <a:avLst/>
          </a:prstGeom>
          <a:ln w="22225">
            <a:solidFill>
              <a:srgbClr val="009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640965" y="2981960"/>
            <a:ext cx="1473835" cy="452120"/>
          </a:xfrm>
          <a:prstGeom prst="line">
            <a:avLst/>
          </a:prstGeom>
          <a:ln w="22225">
            <a:solidFill>
              <a:srgbClr val="009A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97990" y="2607945"/>
            <a:ext cx="2037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45BDB5"/>
                </a:solidFill>
                <a:latin typeface="楷体" panose="02010609060101010101" charset="-122"/>
                <a:ea typeface="楷体" panose="02010609060101010101" charset="-122"/>
              </a:rPr>
              <a:t>锐角三角形</a:t>
            </a:r>
            <a:endParaRPr lang="zh-CN" altLang="en-US" sz="2800" b="1">
              <a:solidFill>
                <a:srgbClr val="45BDB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5400" y="3257550"/>
            <a:ext cx="12763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钝角</a:t>
            </a:r>
            <a:endParaRPr lang="zh-CN" altLang="en-US" sz="2800" b="1">
              <a:solidFill>
                <a:schemeClr val="accent6">
                  <a:lumMod val="60000"/>
                  <a:lumOff val="4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三角形</a:t>
            </a:r>
            <a:endParaRPr lang="zh-CN" altLang="en-US" sz="2800" b="1">
              <a:solidFill>
                <a:schemeClr val="accent6">
                  <a:lumMod val="60000"/>
                  <a:lumOff val="4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1445" y="3263265"/>
            <a:ext cx="13595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222CEE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b="1">
                <a:solidFill>
                  <a:srgbClr val="222CEE"/>
                </a:solidFill>
                <a:latin typeface="楷体" panose="02010609060101010101" charset="-122"/>
                <a:ea typeface="楷体" panose="02010609060101010101" charset="-122"/>
              </a:rPr>
              <a:t>直角</a:t>
            </a:r>
            <a:endParaRPr lang="zh-CN" altLang="en-US" sz="2800" b="1">
              <a:solidFill>
                <a:srgbClr val="222CEE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solidFill>
                  <a:srgbClr val="222CEE"/>
                </a:solidFill>
                <a:latin typeface="楷体" panose="02010609060101010101" charset="-122"/>
                <a:ea typeface="楷体" panose="02010609060101010101" charset="-122"/>
              </a:rPr>
              <a:t>三角形</a:t>
            </a:r>
            <a:endParaRPr lang="zh-CN" altLang="en-US" sz="2800" b="1">
              <a:solidFill>
                <a:srgbClr val="222CE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8800" y="1581150"/>
            <a:ext cx="1313180" cy="52197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按角分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19800" y="1654810"/>
            <a:ext cx="1313180" cy="52197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按边分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743200" y="209550"/>
            <a:ext cx="4631690" cy="1113790"/>
            <a:chOff x="4320" y="116"/>
            <a:chExt cx="7294" cy="1754"/>
          </a:xfrm>
        </p:grpSpPr>
        <p:sp>
          <p:nvSpPr>
            <p:cNvPr id="2" name="圆角矩形标注 1"/>
            <p:cNvSpPr/>
            <p:nvPr/>
          </p:nvSpPr>
          <p:spPr>
            <a:xfrm>
              <a:off x="4320" y="570"/>
              <a:ext cx="5490" cy="911"/>
            </a:xfrm>
            <a:prstGeom prst="wedgeRoundRectCallout">
              <a:avLst>
                <a:gd name="adj1" fmla="val 57823"/>
                <a:gd name="adj2" fmla="val 13729"/>
                <a:gd name="adj3" fmla="val 16667"/>
              </a:avLst>
            </a:prstGeom>
            <a:solidFill>
              <a:srgbClr val="FFC8D2">
                <a:alpha val="49000"/>
              </a:srgb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如何给三角形分类？</a:t>
              </a:r>
              <a:endPara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  <p:pic>
          <p:nvPicPr>
            <p:cNvPr id="14" name="图片 13" descr="女044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00" y="116"/>
              <a:ext cx="1415" cy="1755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5029200" y="2507615"/>
            <a:ext cx="3326130" cy="2392680"/>
            <a:chOff x="7895" y="4060"/>
            <a:chExt cx="5238" cy="3768"/>
          </a:xfrm>
        </p:grpSpPr>
        <p:grpSp>
          <p:nvGrpSpPr>
            <p:cNvPr id="13" name="组合 12"/>
            <p:cNvGrpSpPr/>
            <p:nvPr/>
          </p:nvGrpSpPr>
          <p:grpSpPr>
            <a:xfrm>
              <a:off x="7895" y="4060"/>
              <a:ext cx="5238" cy="3768"/>
              <a:chOff x="5998" y="3684"/>
              <a:chExt cx="5238" cy="3768"/>
            </a:xfrm>
          </p:grpSpPr>
          <p:sp>
            <p:nvSpPr>
              <p:cNvPr id="34" name="椭圆 33"/>
              <p:cNvSpPr/>
              <p:nvPr>
                <p:custDataLst>
                  <p:tags r:id="rId2"/>
                </p:custDataLst>
              </p:nvPr>
            </p:nvSpPr>
            <p:spPr>
              <a:xfrm>
                <a:off x="5998" y="3684"/>
                <a:ext cx="5238" cy="376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noAutofit/>
              </a:bodyPr>
              <a:p>
                <a:endParaRPr lang="zh-CN" altLang="en-US" sz="2800" b="1" dirty="0">
                  <a:effectLst/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940" y="3684"/>
                <a:ext cx="2778" cy="10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p>
                <a:pPr indent="355600" algn="l"/>
                <a:r>
                  <a:rPr lang="zh-CN" altLang="en-US" sz="2800" b="1" dirty="0">
                    <a:effectLst/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三角形</a:t>
                </a:r>
                <a:endParaRPr lang="zh-CN" altLang="en-US" sz="2800" b="1" dirty="0">
                  <a:effectLst/>
                  <a:latin typeface="楷体" panose="02010609060101010101" charset="-122"/>
                  <a:ea typeface="楷体" panose="02010609060101010101" charset="-122"/>
                </a:endParaRPr>
              </a:p>
              <a:p>
                <a:pPr indent="355600" algn="ctr"/>
                <a:endParaRPr lang="zh-CN" altLang="en-US" sz="2800" b="1" dirty="0">
                  <a:effectLst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040" y="4890"/>
              <a:ext cx="4885" cy="2881"/>
              <a:chOff x="4244" y="3169"/>
              <a:chExt cx="8169" cy="4314"/>
            </a:xfrm>
          </p:grpSpPr>
          <p:sp>
            <p:nvSpPr>
              <p:cNvPr id="45" name="矩形 26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244" y="3169"/>
                <a:ext cx="8169" cy="431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wrap="none">
                <a:noAutofit/>
              </a:bodyPr>
              <a:p>
                <a:pPr algn="ctr">
                  <a:spcBef>
                    <a:spcPct val="50000"/>
                  </a:spcBef>
                </a:pPr>
                <a:endParaRPr lang="zh-CN" altLang="en-US" sz="2800" b="1" dirty="0">
                  <a:effectLst/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70" y="3464"/>
                <a:ext cx="5537" cy="1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2800" b="1" dirty="0">
                    <a:effectLst/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等腰三角形</a:t>
                </a:r>
                <a:endParaRPr lang="zh-CN" altLang="en-US" sz="2800" b="1" dirty="0">
                  <a:effectLst/>
                  <a:latin typeface="楷体" panose="02010609060101010101" charset="-122"/>
                  <a:ea typeface="楷体" panose="02010609060101010101" charset="-122"/>
                  <a:cs typeface="Times New Roman" panose="02020603050405020304" charset="0"/>
                  <a:sym typeface="+mn-ea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520" y="5980"/>
              <a:ext cx="3860" cy="1748"/>
              <a:chOff x="6924209" y="4124178"/>
              <a:chExt cx="1947554" cy="798954"/>
            </a:xfrm>
          </p:grpSpPr>
          <p:sp>
            <p:nvSpPr>
              <p:cNvPr id="40" name="椭圆 39"/>
              <p:cNvSpPr/>
              <p:nvPr>
                <p:custDataLst>
                  <p:tags r:id="rId6"/>
                </p:custDataLst>
              </p:nvPr>
            </p:nvSpPr>
            <p:spPr>
              <a:xfrm>
                <a:off x="6924209" y="4124178"/>
                <a:ext cx="1947554" cy="798954"/>
              </a:xfrm>
              <a:prstGeom prst="ellipse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effectLst/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9" name="矩形 19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38137" y="4371511"/>
                <a:ext cx="1605470" cy="3757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zh-CN" altLang="en-US" sz="2800" b="1" dirty="0">
                    <a:effectLst/>
                    <a:latin typeface="楷体" panose="02010609060101010101" charset="-122"/>
                    <a:ea typeface="楷体" panose="02010609060101010101" charset="-122"/>
                  </a:rPr>
                  <a:t>等边三角形</a:t>
                </a:r>
                <a:endParaRPr lang="zh-CN" altLang="en-US" sz="2800" b="1" dirty="0">
                  <a:effectLst/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  <p:bldP spid="9" grpId="0"/>
      <p:bldP spid="10" grpId="0"/>
      <p:bldP spid="7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7" name="Rectangle 359"/>
          <p:cNvSpPr/>
          <p:nvPr/>
        </p:nvSpPr>
        <p:spPr>
          <a:xfrm>
            <a:off x="3517900" y="315595"/>
            <a:ext cx="1307465" cy="521970"/>
          </a:xfrm>
          <a:prstGeom prst="rect">
            <a:avLst/>
          </a:prstGeom>
          <a:gradFill rotWithShape="1">
            <a:gsLst>
              <a:gs pos="0">
                <a:srgbClr val="F6F9FC">
                  <a:alpha val="100000"/>
                </a:srgbClr>
              </a:gs>
              <a:gs pos="74001">
                <a:srgbClr val="B0C6E1">
                  <a:alpha val="100000"/>
                </a:srgbClr>
              </a:gs>
              <a:gs pos="83000">
                <a:srgbClr val="B0C6E1">
                  <a:alpha val="100000"/>
                </a:srgbClr>
              </a:gs>
              <a:gs pos="100000">
                <a:srgbClr val="CAD9EB">
                  <a:alpha val="100000"/>
                </a:srgbClr>
              </a:gs>
              <a:gs pos="100000">
                <a:srgbClr val="CAD9EB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Times New Roman" panose="02020603050405020304" charset="0"/>
              </a:rPr>
              <a:t>四边形</a:t>
            </a:r>
            <a:endParaRPr 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Times New Roman" panose="0202060305040502030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90295" y="1541463"/>
            <a:ext cx="1463675" cy="1433512"/>
            <a:chOff x="1111389" y="1904752"/>
            <a:chExt cx="1463675" cy="1433030"/>
          </a:xfrm>
        </p:grpSpPr>
        <p:sp>
          <p:nvSpPr>
            <p:cNvPr id="4" name="平行四边形 3"/>
            <p:cNvSpPr/>
            <p:nvPr/>
          </p:nvSpPr>
          <p:spPr>
            <a:xfrm>
              <a:off x="1111389" y="1904752"/>
              <a:ext cx="1463675" cy="866484"/>
            </a:xfrm>
            <a:prstGeom prst="parallelogram">
              <a:avLst>
                <a:gd name="adj" fmla="val 0"/>
              </a:avLst>
            </a:prstGeom>
            <a:solidFill>
              <a:srgbClr val="0071C8">
                <a:alpha val="37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93" name="矩形 1"/>
            <p:cNvSpPr/>
            <p:nvPr/>
          </p:nvSpPr>
          <p:spPr>
            <a:xfrm>
              <a:off x="1209879" y="2814562"/>
              <a:ext cx="126669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长方形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34983" y="1555750"/>
            <a:ext cx="1266825" cy="1433513"/>
            <a:chOff x="3126423" y="1904752"/>
            <a:chExt cx="1266693" cy="1433030"/>
          </a:xfrm>
        </p:grpSpPr>
        <p:sp>
          <p:nvSpPr>
            <p:cNvPr id="5" name="平行四边形 4"/>
            <p:cNvSpPr/>
            <p:nvPr/>
          </p:nvSpPr>
          <p:spPr>
            <a:xfrm>
              <a:off x="3253410" y="1904752"/>
              <a:ext cx="963512" cy="866483"/>
            </a:xfrm>
            <a:prstGeom prst="parallelogram">
              <a:avLst>
                <a:gd name="adj" fmla="val 0"/>
              </a:avLst>
            </a:prstGeom>
            <a:solidFill>
              <a:srgbClr val="0071C8">
                <a:alpha val="37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91" name="矩形 1"/>
            <p:cNvSpPr/>
            <p:nvPr/>
          </p:nvSpPr>
          <p:spPr>
            <a:xfrm>
              <a:off x="3126423" y="2814562"/>
              <a:ext cx="126669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正方形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60570" y="1541463"/>
            <a:ext cx="1987550" cy="1419225"/>
            <a:chOff x="4651192" y="1891161"/>
            <a:chExt cx="1988045" cy="1418320"/>
          </a:xfrm>
        </p:grpSpPr>
        <p:sp>
          <p:nvSpPr>
            <p:cNvPr id="3" name="平行四边形 2"/>
            <p:cNvSpPr/>
            <p:nvPr/>
          </p:nvSpPr>
          <p:spPr>
            <a:xfrm>
              <a:off x="4913195" y="1891161"/>
              <a:ext cx="1464040" cy="866222"/>
            </a:xfrm>
            <a:prstGeom prst="parallelogram">
              <a:avLst/>
            </a:prstGeom>
            <a:solidFill>
              <a:srgbClr val="0071C8">
                <a:alpha val="37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9" name="矩形 1"/>
            <p:cNvSpPr/>
            <p:nvPr/>
          </p:nvSpPr>
          <p:spPr>
            <a:xfrm>
              <a:off x="4651192" y="2786261"/>
              <a:ext cx="198804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平行四边形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06883" y="1598613"/>
            <a:ext cx="1143000" cy="1387475"/>
            <a:chOff x="6897313" y="1948141"/>
            <a:chExt cx="1143633" cy="1387125"/>
          </a:xfrm>
        </p:grpSpPr>
        <p:sp>
          <p:nvSpPr>
            <p:cNvPr id="6" name="梯形 5"/>
            <p:cNvSpPr/>
            <p:nvPr/>
          </p:nvSpPr>
          <p:spPr bwMode="auto">
            <a:xfrm>
              <a:off x="6897313" y="1948141"/>
              <a:ext cx="1143633" cy="866556"/>
            </a:xfrm>
            <a:prstGeom prst="trapezoid">
              <a:avLst/>
            </a:prstGeom>
            <a:solidFill>
              <a:srgbClr val="0071C8">
                <a:alpha val="37000"/>
              </a:srgbClr>
            </a:solidFill>
            <a:ln w="19050">
              <a:solidFill>
                <a:schemeClr val="tx1"/>
              </a:solidFill>
              <a:miter lim="800000"/>
            </a:ln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87" name="矩形 1"/>
            <p:cNvSpPr/>
            <p:nvPr/>
          </p:nvSpPr>
          <p:spPr>
            <a:xfrm>
              <a:off x="7037634" y="2812046"/>
              <a:ext cx="90601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800" b="1" dirty="0">
                  <a:latin typeface="楷体" panose="02010609060101010101" charset="-122"/>
                  <a:ea typeface="楷体" panose="02010609060101010101" charset="-122"/>
                </a:rPr>
                <a:t>梯形</a:t>
              </a:r>
              <a:endParaRPr lang="zh-CN" altLang="en-US" sz="2800" b="1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00200" y="3028950"/>
            <a:ext cx="5582285" cy="1349375"/>
            <a:chOff x="2812" y="125"/>
            <a:chExt cx="8791" cy="2125"/>
          </a:xfrm>
        </p:grpSpPr>
        <p:pic>
          <p:nvPicPr>
            <p:cNvPr id="10" name="图片 9" descr="书本 拷贝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flipH="1">
              <a:off x="2812" y="125"/>
              <a:ext cx="1688" cy="2125"/>
            </a:xfrm>
            <a:prstGeom prst="rect">
              <a:avLst/>
            </a:prstGeom>
          </p:spPr>
        </p:pic>
        <p:sp>
          <p:nvSpPr>
            <p:cNvPr id="11" name="圆角矩形标注 10"/>
            <p:cNvSpPr/>
            <p:nvPr>
              <p:custDataLst>
                <p:tags r:id="rId3"/>
              </p:custDataLst>
            </p:nvPr>
          </p:nvSpPr>
          <p:spPr>
            <a:xfrm>
              <a:off x="4853" y="570"/>
              <a:ext cx="6750" cy="886"/>
            </a:xfrm>
            <a:prstGeom prst="wedgeRoundRectCallout">
              <a:avLst>
                <a:gd name="adj1" fmla="val -61017"/>
                <a:gd name="adj2" fmla="val 35714"/>
                <a:gd name="adj3" fmla="val 16667"/>
              </a:avLst>
            </a:prstGeom>
            <a:noFill/>
            <a:ln w="19050">
              <a:solidFill>
                <a:srgbClr val="0071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它们分别有什么特征？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46835" y="2952750"/>
            <a:ext cx="7132955" cy="1562100"/>
            <a:chOff x="2121" y="5952"/>
            <a:chExt cx="11233" cy="2460"/>
          </a:xfrm>
        </p:grpSpPr>
        <p:pic>
          <p:nvPicPr>
            <p:cNvPr id="17" name="图片 16" descr="熊01 拷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400" y="5952"/>
              <a:ext cx="1955" cy="2461"/>
            </a:xfrm>
            <a:prstGeom prst="rect">
              <a:avLst/>
            </a:prstGeom>
          </p:spPr>
        </p:pic>
        <p:sp>
          <p:nvSpPr>
            <p:cNvPr id="18" name="圆角矩形标注 17"/>
            <p:cNvSpPr/>
            <p:nvPr>
              <p:custDataLst>
                <p:tags r:id="rId6"/>
              </p:custDataLst>
            </p:nvPr>
          </p:nvSpPr>
          <p:spPr>
            <a:xfrm>
              <a:off x="2121" y="6570"/>
              <a:ext cx="9471" cy="1006"/>
            </a:xfrm>
            <a:prstGeom prst="wedgeRoundRectCallout">
              <a:avLst>
                <a:gd name="adj1" fmla="val 52629"/>
                <a:gd name="adj2" fmla="val 38270"/>
                <a:gd name="adj3" fmla="val 16667"/>
              </a:avLst>
            </a:prstGeom>
            <a:solidFill>
              <a:schemeClr val="accent5">
                <a:lumMod val="90000"/>
              </a:schemeClr>
            </a:solidFill>
            <a:ln w="19050" cap="flat" cmpd="sng" algn="ctr">
              <a:solidFill>
                <a:srgbClr val="0071C8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你能说一说四边形之间的关系吗？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TABLE_BEAUTIFY" val="smartTable{25f0aded-bda7-4bd2-a98a-1d03f7163ed6}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MH" val="20170718120734"/>
  <p:tag name="MH_LIBRARY" val="GRAPHIC"/>
  <p:tag name="MH_TYPE" val="SubTitle"/>
  <p:tag name="MH_ORDER" val="1"/>
  <p:tag name="KSO_WM_BEAUTIFY_FLAG" val=""/>
</p:tagLst>
</file>

<file path=ppt/tags/tag43.xml><?xml version="1.0" encoding="utf-8"?>
<p:tagLst xmlns:p="http://schemas.openxmlformats.org/presentationml/2006/main">
  <p:tag name="MH" val="20170718120734"/>
  <p:tag name="MH_LIBRARY" val="GRAPHIC"/>
  <p:tag name="MH_TYPE" val="SubTitle"/>
  <p:tag name="MH_ORDER" val="1"/>
  <p:tag name="KSO_WM_BEAUTIFY_FLAG" val=""/>
</p:tagLst>
</file>

<file path=ppt/tags/tag44.xml><?xml version="1.0" encoding="utf-8"?>
<p:tagLst xmlns:p="http://schemas.openxmlformats.org/presentationml/2006/main">
  <p:tag name="MH" val="20170718120734"/>
  <p:tag name="MH_LIBRARY" val="GRAPHIC"/>
  <p:tag name="MH_TYPE" val="SubTitle"/>
  <p:tag name="MH_ORDER" val="1"/>
  <p:tag name="KSO_WM_BEAUTIFY_FLAG" val=""/>
</p:tagLst>
</file>

<file path=ppt/tags/tag45.xml><?xml version="1.0" encoding="utf-8"?>
<p:tagLst xmlns:p="http://schemas.openxmlformats.org/presentationml/2006/main">
  <p:tag name="TABLE_ENDDRAG_ORIGIN_RECT" val="639*118"/>
  <p:tag name="TABLE_ENDDRAG_RECT" val="45*182*639*118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81.xml><?xml version="1.0" encoding="utf-8"?>
<p:tagLst xmlns:p="http://schemas.openxmlformats.org/presentationml/2006/main">
  <p:tag name="KSO_WPP_MARK_KEY" val="4c3fd4eb-7c7c-4ceb-a2ac-873a26040906"/>
  <p:tag name="COMMONDATA" val="eyJoZGlkIjoiMGIwODFkOTgzNTQzYjU1NzhjOTQ2MTRiZjFlNDExYTM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WPS 演示</Application>
  <PresentationFormat>在屏幕上显示</PresentationFormat>
  <Paragraphs>270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Calibri</vt:lpstr>
      <vt:lpstr>等线</vt:lpstr>
      <vt:lpstr>Arial Unicode MS</vt:lpstr>
      <vt:lpstr>迷你简艺黑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270</cp:revision>
  <dcterms:created xsi:type="dcterms:W3CDTF">2015-05-29T07:51:00Z</dcterms:created>
  <dcterms:modified xsi:type="dcterms:W3CDTF">2024-01-23T04:43:21Z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DA560AC4BE3040C48FBF8D73C9A88E62</vt:lpwstr>
  </property>
</Properties>
</file>