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15"/>
  </p:notesMasterIdLst>
  <p:handoutMasterIdLst>
    <p:handoutMasterId r:id="rId16"/>
  </p:handoutMasterIdLst>
  <p:sldIdLst>
    <p:sldId id="613" r:id="rId4"/>
    <p:sldId id="568" r:id="rId5"/>
    <p:sldId id="588" r:id="rId6"/>
    <p:sldId id="606" r:id="rId7"/>
    <p:sldId id="616" r:id="rId8"/>
    <p:sldId id="617" r:id="rId9"/>
    <p:sldId id="618" r:id="rId10"/>
    <p:sldId id="619" r:id="rId11"/>
    <p:sldId id="580" r:id="rId12"/>
    <p:sldId id="633" r:id="rId13"/>
    <p:sldId id="627" r:id="rId14"/>
  </p:sldIdLst>
  <p:sldSz cx="9144000" cy="5143500"/>
  <p:notesSz cx="6858000" cy="9144000"/>
  <p:custDataLst>
    <p:tags r:id="rId21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1" clrIdx="2"/>
  <p:cmAuthor id="4" name="优翼" initials="校" lastIdx="1" clrIdx="3"/>
  <p:cmAuthor id="5" name="HQ" initials="H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ECB9"/>
    <a:srgbClr val="F7860C"/>
    <a:srgbClr val="0787FF"/>
    <a:srgbClr val="FFC000"/>
    <a:srgbClr val="E0E0E0"/>
    <a:srgbClr val="338F87"/>
    <a:srgbClr val="45BDB5"/>
    <a:srgbClr val="0071C8"/>
    <a:srgbClr val="009ACC"/>
    <a:srgbClr val="0036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6"/>
        <p:guide pos="3174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1" Type="http://schemas.openxmlformats.org/officeDocument/2006/relationships/tags" Target="tags/tag5.xml"/><Relationship Id="rId20" Type="http://schemas.openxmlformats.org/officeDocument/2006/relationships/commentAuthors" Target="commentAuthors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handoutMaster" Target="handoutMasters/handoutMaster1.xml"/><Relationship Id="rId15" Type="http://schemas.openxmlformats.org/officeDocument/2006/relationships/notesMaster" Target="notesMasters/notesMaster1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9220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1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2113"/>
            <a:ext cx="6858000" cy="1791427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626"/>
            <a:ext cx="6858000" cy="1242325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8035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72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824"/>
            <a:ext cx="7886700" cy="2140421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3494"/>
            <a:ext cx="7886700" cy="112559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80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55"/>
            <a:ext cx="7886700" cy="994576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384"/>
            <a:ext cx="3868340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569"/>
            <a:ext cx="3868340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384"/>
            <a:ext cx="3887391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569"/>
            <a:ext cx="3887391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8035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7250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62"/>
            <a:ext cx="2057400" cy="4390425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62"/>
            <a:ext cx="6052930" cy="4390425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tags" Target="../tags/tag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 userDrawn="1"/>
        </p:nvSpPr>
        <p:spPr>
          <a:xfrm>
            <a:off x="387470" y="919482"/>
            <a:ext cx="8356667" cy="4052666"/>
          </a:xfrm>
          <a:custGeom>
            <a:avLst/>
            <a:gdLst>
              <a:gd name="connsiteX0" fmla="*/ 169173 w 11204391"/>
              <a:gd name="connsiteY0" fmla="*/ 69424 h 5403555"/>
              <a:gd name="connsiteX1" fmla="*/ 1261373 w 11204391"/>
              <a:gd name="connsiteY1" fmla="*/ 94824 h 5403555"/>
              <a:gd name="connsiteX2" fmla="*/ 2048773 w 11204391"/>
              <a:gd name="connsiteY2" fmla="*/ 5924 h 5403555"/>
              <a:gd name="connsiteX3" fmla="*/ 3280673 w 11204391"/>
              <a:gd name="connsiteY3" fmla="*/ 69424 h 5403555"/>
              <a:gd name="connsiteX4" fmla="*/ 4728473 w 11204391"/>
              <a:gd name="connsiteY4" fmla="*/ 31324 h 5403555"/>
              <a:gd name="connsiteX5" fmla="*/ 6188973 w 11204391"/>
              <a:gd name="connsiteY5" fmla="*/ 132924 h 5403555"/>
              <a:gd name="connsiteX6" fmla="*/ 7560573 w 11204391"/>
              <a:gd name="connsiteY6" fmla="*/ 69424 h 5403555"/>
              <a:gd name="connsiteX7" fmla="*/ 8932173 w 11204391"/>
              <a:gd name="connsiteY7" fmla="*/ 69424 h 5403555"/>
              <a:gd name="connsiteX8" fmla="*/ 9605273 w 11204391"/>
              <a:gd name="connsiteY8" fmla="*/ 132924 h 5403555"/>
              <a:gd name="connsiteX9" fmla="*/ 11002273 w 11204391"/>
              <a:gd name="connsiteY9" fmla="*/ 82124 h 5403555"/>
              <a:gd name="connsiteX10" fmla="*/ 11065773 w 11204391"/>
              <a:gd name="connsiteY10" fmla="*/ 1402924 h 5403555"/>
              <a:gd name="connsiteX11" fmla="*/ 11141973 w 11204391"/>
              <a:gd name="connsiteY11" fmla="*/ 2787224 h 5403555"/>
              <a:gd name="connsiteX12" fmla="*/ 11091173 w 11204391"/>
              <a:gd name="connsiteY12" fmla="*/ 3701624 h 5403555"/>
              <a:gd name="connsiteX13" fmla="*/ 11116573 w 11204391"/>
              <a:gd name="connsiteY13" fmla="*/ 4870024 h 5403555"/>
              <a:gd name="connsiteX14" fmla="*/ 11141973 w 11204391"/>
              <a:gd name="connsiteY14" fmla="*/ 5225624 h 5403555"/>
              <a:gd name="connsiteX15" fmla="*/ 10214873 w 11204391"/>
              <a:gd name="connsiteY15" fmla="*/ 5276424 h 5403555"/>
              <a:gd name="connsiteX16" fmla="*/ 8144773 w 11204391"/>
              <a:gd name="connsiteY16" fmla="*/ 5365324 h 5403555"/>
              <a:gd name="connsiteX17" fmla="*/ 6392173 w 11204391"/>
              <a:gd name="connsiteY17" fmla="*/ 5301824 h 5403555"/>
              <a:gd name="connsiteX18" fmla="*/ 4271273 w 11204391"/>
              <a:gd name="connsiteY18" fmla="*/ 5403424 h 5403555"/>
              <a:gd name="connsiteX19" fmla="*/ 2544073 w 11204391"/>
              <a:gd name="connsiteY19" fmla="*/ 5276424 h 5403555"/>
              <a:gd name="connsiteX20" fmla="*/ 575573 w 11204391"/>
              <a:gd name="connsiteY20" fmla="*/ 5352624 h 5403555"/>
              <a:gd name="connsiteX21" fmla="*/ 29473 w 11204391"/>
              <a:gd name="connsiteY21" fmla="*/ 5339924 h 5403555"/>
              <a:gd name="connsiteX22" fmla="*/ 67573 w 11204391"/>
              <a:gd name="connsiteY22" fmla="*/ 4679524 h 5403555"/>
              <a:gd name="connsiteX23" fmla="*/ 16773 w 11204391"/>
              <a:gd name="connsiteY23" fmla="*/ 3790524 h 5403555"/>
              <a:gd name="connsiteX24" fmla="*/ 67573 w 11204391"/>
              <a:gd name="connsiteY24" fmla="*/ 2406224 h 5403555"/>
              <a:gd name="connsiteX25" fmla="*/ 29473 w 11204391"/>
              <a:gd name="connsiteY25" fmla="*/ 1288624 h 5403555"/>
              <a:gd name="connsiteX26" fmla="*/ 92973 w 11204391"/>
              <a:gd name="connsiteY26" fmla="*/ 856824 h 5403555"/>
              <a:gd name="connsiteX27" fmla="*/ 29473 w 11204391"/>
              <a:gd name="connsiteY27" fmla="*/ 158324 h 5403555"/>
              <a:gd name="connsiteX28" fmla="*/ 169173 w 11204391"/>
              <a:gd name="connsiteY28" fmla="*/ 69424 h 5403555"/>
              <a:gd name="connsiteX0-1" fmla="*/ 169173 w 11204391"/>
              <a:gd name="connsiteY0-2" fmla="*/ 69424 h 5403555"/>
              <a:gd name="connsiteX1-3" fmla="*/ 1261373 w 11204391"/>
              <a:gd name="connsiteY1-4" fmla="*/ 94824 h 5403555"/>
              <a:gd name="connsiteX2-5" fmla="*/ 2048773 w 11204391"/>
              <a:gd name="connsiteY2-6" fmla="*/ 5924 h 5403555"/>
              <a:gd name="connsiteX3-7" fmla="*/ 3280673 w 11204391"/>
              <a:gd name="connsiteY3-8" fmla="*/ 69424 h 5403555"/>
              <a:gd name="connsiteX4-9" fmla="*/ 4728473 w 11204391"/>
              <a:gd name="connsiteY4-10" fmla="*/ 31324 h 5403555"/>
              <a:gd name="connsiteX5-11" fmla="*/ 6188973 w 11204391"/>
              <a:gd name="connsiteY5-12" fmla="*/ 132924 h 5403555"/>
              <a:gd name="connsiteX6-13" fmla="*/ 7560573 w 11204391"/>
              <a:gd name="connsiteY6-14" fmla="*/ 69424 h 5403555"/>
              <a:gd name="connsiteX7-15" fmla="*/ 8932173 w 11204391"/>
              <a:gd name="connsiteY7-16" fmla="*/ 69424 h 5403555"/>
              <a:gd name="connsiteX8-17" fmla="*/ 9605273 w 11204391"/>
              <a:gd name="connsiteY8-18" fmla="*/ 132924 h 5403555"/>
              <a:gd name="connsiteX9-19" fmla="*/ 11002273 w 11204391"/>
              <a:gd name="connsiteY9-20" fmla="*/ 82124 h 5403555"/>
              <a:gd name="connsiteX10-21" fmla="*/ 11065773 w 11204391"/>
              <a:gd name="connsiteY10-22" fmla="*/ 1402924 h 5403555"/>
              <a:gd name="connsiteX11-23" fmla="*/ 11141973 w 11204391"/>
              <a:gd name="connsiteY11-24" fmla="*/ 2787224 h 5403555"/>
              <a:gd name="connsiteX12-25" fmla="*/ 11091173 w 11204391"/>
              <a:gd name="connsiteY12-26" fmla="*/ 3701624 h 5403555"/>
              <a:gd name="connsiteX13-27" fmla="*/ 11116573 w 11204391"/>
              <a:gd name="connsiteY13-28" fmla="*/ 4870024 h 5403555"/>
              <a:gd name="connsiteX14-29" fmla="*/ 11141973 w 11204391"/>
              <a:gd name="connsiteY14-30" fmla="*/ 5225624 h 5403555"/>
              <a:gd name="connsiteX15-31" fmla="*/ 10214873 w 11204391"/>
              <a:gd name="connsiteY15-32" fmla="*/ 5276424 h 5403555"/>
              <a:gd name="connsiteX16-33" fmla="*/ 8144773 w 11204391"/>
              <a:gd name="connsiteY16-34" fmla="*/ 5365324 h 5403555"/>
              <a:gd name="connsiteX17-35" fmla="*/ 6392173 w 11204391"/>
              <a:gd name="connsiteY17-36" fmla="*/ 5301824 h 5403555"/>
              <a:gd name="connsiteX18-37" fmla="*/ 4271273 w 11204391"/>
              <a:gd name="connsiteY18-38" fmla="*/ 5403424 h 5403555"/>
              <a:gd name="connsiteX19-39" fmla="*/ 2544073 w 11204391"/>
              <a:gd name="connsiteY19-40" fmla="*/ 5276424 h 5403555"/>
              <a:gd name="connsiteX20-41" fmla="*/ 575573 w 11204391"/>
              <a:gd name="connsiteY20-42" fmla="*/ 5352624 h 5403555"/>
              <a:gd name="connsiteX21-43" fmla="*/ 29473 w 11204391"/>
              <a:gd name="connsiteY21-44" fmla="*/ 5339924 h 5403555"/>
              <a:gd name="connsiteX22-45" fmla="*/ 67573 w 11204391"/>
              <a:gd name="connsiteY22-46" fmla="*/ 4679524 h 5403555"/>
              <a:gd name="connsiteX23-47" fmla="*/ 16773 w 11204391"/>
              <a:gd name="connsiteY23-48" fmla="*/ 3790524 h 5403555"/>
              <a:gd name="connsiteX24-49" fmla="*/ 67573 w 11204391"/>
              <a:gd name="connsiteY24-50" fmla="*/ 2406224 h 5403555"/>
              <a:gd name="connsiteX25-51" fmla="*/ 29473 w 11204391"/>
              <a:gd name="connsiteY25-52" fmla="*/ 1288624 h 5403555"/>
              <a:gd name="connsiteX26-53" fmla="*/ 92973 w 11204391"/>
              <a:gd name="connsiteY26-54" fmla="*/ 856824 h 5403555"/>
              <a:gd name="connsiteX27-55" fmla="*/ 169173 w 11204391"/>
              <a:gd name="connsiteY27-56" fmla="*/ 69424 h 5403555"/>
              <a:gd name="connsiteX0-57" fmla="*/ 169173 w 11142223"/>
              <a:gd name="connsiteY0-58" fmla="*/ 69424 h 5403555"/>
              <a:gd name="connsiteX1-59" fmla="*/ 1261373 w 11142223"/>
              <a:gd name="connsiteY1-60" fmla="*/ 94824 h 5403555"/>
              <a:gd name="connsiteX2-61" fmla="*/ 2048773 w 11142223"/>
              <a:gd name="connsiteY2-62" fmla="*/ 5924 h 5403555"/>
              <a:gd name="connsiteX3-63" fmla="*/ 3280673 w 11142223"/>
              <a:gd name="connsiteY3-64" fmla="*/ 69424 h 5403555"/>
              <a:gd name="connsiteX4-65" fmla="*/ 4728473 w 11142223"/>
              <a:gd name="connsiteY4-66" fmla="*/ 31324 h 5403555"/>
              <a:gd name="connsiteX5-67" fmla="*/ 6188973 w 11142223"/>
              <a:gd name="connsiteY5-68" fmla="*/ 132924 h 5403555"/>
              <a:gd name="connsiteX6-69" fmla="*/ 7560573 w 11142223"/>
              <a:gd name="connsiteY6-70" fmla="*/ 69424 h 5403555"/>
              <a:gd name="connsiteX7-71" fmla="*/ 8932173 w 11142223"/>
              <a:gd name="connsiteY7-72" fmla="*/ 69424 h 5403555"/>
              <a:gd name="connsiteX8-73" fmla="*/ 9605273 w 11142223"/>
              <a:gd name="connsiteY8-74" fmla="*/ 132924 h 5403555"/>
              <a:gd name="connsiteX9-75" fmla="*/ 11002273 w 11142223"/>
              <a:gd name="connsiteY9-76" fmla="*/ 82124 h 5403555"/>
              <a:gd name="connsiteX10-77" fmla="*/ 11065773 w 11142223"/>
              <a:gd name="connsiteY10-78" fmla="*/ 1402924 h 5403555"/>
              <a:gd name="connsiteX11-79" fmla="*/ 11141973 w 11142223"/>
              <a:gd name="connsiteY11-80" fmla="*/ 2787224 h 5403555"/>
              <a:gd name="connsiteX12-81" fmla="*/ 11091173 w 11142223"/>
              <a:gd name="connsiteY12-82" fmla="*/ 3701624 h 5403555"/>
              <a:gd name="connsiteX13-83" fmla="*/ 11116573 w 11142223"/>
              <a:gd name="connsiteY13-84" fmla="*/ 4870024 h 5403555"/>
              <a:gd name="connsiteX14-85" fmla="*/ 11014973 w 11142223"/>
              <a:gd name="connsiteY14-86" fmla="*/ 5263724 h 5403555"/>
              <a:gd name="connsiteX15-87" fmla="*/ 10214873 w 11142223"/>
              <a:gd name="connsiteY15-88" fmla="*/ 5276424 h 5403555"/>
              <a:gd name="connsiteX16-89" fmla="*/ 8144773 w 11142223"/>
              <a:gd name="connsiteY16-90" fmla="*/ 5365324 h 5403555"/>
              <a:gd name="connsiteX17-91" fmla="*/ 6392173 w 11142223"/>
              <a:gd name="connsiteY17-92" fmla="*/ 5301824 h 5403555"/>
              <a:gd name="connsiteX18-93" fmla="*/ 4271273 w 11142223"/>
              <a:gd name="connsiteY18-94" fmla="*/ 5403424 h 5403555"/>
              <a:gd name="connsiteX19-95" fmla="*/ 2544073 w 11142223"/>
              <a:gd name="connsiteY19-96" fmla="*/ 5276424 h 5403555"/>
              <a:gd name="connsiteX20-97" fmla="*/ 575573 w 11142223"/>
              <a:gd name="connsiteY20-98" fmla="*/ 5352624 h 5403555"/>
              <a:gd name="connsiteX21-99" fmla="*/ 29473 w 11142223"/>
              <a:gd name="connsiteY21-100" fmla="*/ 5339924 h 5403555"/>
              <a:gd name="connsiteX22-101" fmla="*/ 67573 w 11142223"/>
              <a:gd name="connsiteY22-102" fmla="*/ 4679524 h 5403555"/>
              <a:gd name="connsiteX23-103" fmla="*/ 16773 w 11142223"/>
              <a:gd name="connsiteY23-104" fmla="*/ 3790524 h 5403555"/>
              <a:gd name="connsiteX24-105" fmla="*/ 67573 w 11142223"/>
              <a:gd name="connsiteY24-106" fmla="*/ 2406224 h 5403555"/>
              <a:gd name="connsiteX25-107" fmla="*/ 29473 w 11142223"/>
              <a:gd name="connsiteY25-108" fmla="*/ 1288624 h 5403555"/>
              <a:gd name="connsiteX26-109" fmla="*/ 92973 w 11142223"/>
              <a:gd name="connsiteY26-110" fmla="*/ 856824 h 5403555"/>
              <a:gd name="connsiteX27-111" fmla="*/ 169173 w 11142223"/>
              <a:gd name="connsiteY27-112" fmla="*/ 69424 h 540355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  <a:cxn ang="0">
                <a:pos x="connsiteX22-45" y="connsiteY22-46"/>
              </a:cxn>
              <a:cxn ang="0">
                <a:pos x="connsiteX23-47" y="connsiteY23-48"/>
              </a:cxn>
              <a:cxn ang="0">
                <a:pos x="connsiteX24-49" y="connsiteY24-50"/>
              </a:cxn>
              <a:cxn ang="0">
                <a:pos x="connsiteX25-51" y="connsiteY25-52"/>
              </a:cxn>
              <a:cxn ang="0">
                <a:pos x="connsiteX26-53" y="connsiteY26-54"/>
              </a:cxn>
              <a:cxn ang="0">
                <a:pos x="connsiteX27-55" y="connsiteY27-56"/>
              </a:cxn>
            </a:cxnLst>
            <a:rect l="l" t="t" r="r" b="b"/>
            <a:pathLst>
              <a:path w="11142223" h="5403555">
                <a:moveTo>
                  <a:pt x="169173" y="69424"/>
                </a:moveTo>
                <a:cubicBezTo>
                  <a:pt x="363906" y="-57576"/>
                  <a:pt x="948106" y="105407"/>
                  <a:pt x="1261373" y="94824"/>
                </a:cubicBezTo>
                <a:cubicBezTo>
                  <a:pt x="1574640" y="84241"/>
                  <a:pt x="1712223" y="10157"/>
                  <a:pt x="2048773" y="5924"/>
                </a:cubicBezTo>
                <a:cubicBezTo>
                  <a:pt x="2385323" y="1691"/>
                  <a:pt x="2834056" y="65191"/>
                  <a:pt x="3280673" y="69424"/>
                </a:cubicBezTo>
                <a:cubicBezTo>
                  <a:pt x="3727290" y="73657"/>
                  <a:pt x="4243756" y="20741"/>
                  <a:pt x="4728473" y="31324"/>
                </a:cubicBezTo>
                <a:cubicBezTo>
                  <a:pt x="5213190" y="41907"/>
                  <a:pt x="5716956" y="126574"/>
                  <a:pt x="6188973" y="132924"/>
                </a:cubicBezTo>
                <a:cubicBezTo>
                  <a:pt x="6660990" y="139274"/>
                  <a:pt x="7103373" y="80007"/>
                  <a:pt x="7560573" y="69424"/>
                </a:cubicBezTo>
                <a:cubicBezTo>
                  <a:pt x="8017773" y="58841"/>
                  <a:pt x="8591390" y="58841"/>
                  <a:pt x="8932173" y="69424"/>
                </a:cubicBezTo>
                <a:cubicBezTo>
                  <a:pt x="9272956" y="80007"/>
                  <a:pt x="9260256" y="130807"/>
                  <a:pt x="9605273" y="132924"/>
                </a:cubicBezTo>
                <a:cubicBezTo>
                  <a:pt x="9950290" y="135041"/>
                  <a:pt x="10758856" y="-129543"/>
                  <a:pt x="11002273" y="82124"/>
                </a:cubicBezTo>
                <a:cubicBezTo>
                  <a:pt x="11245690" y="293791"/>
                  <a:pt x="11042490" y="952074"/>
                  <a:pt x="11065773" y="1402924"/>
                </a:cubicBezTo>
                <a:cubicBezTo>
                  <a:pt x="11089056" y="1853774"/>
                  <a:pt x="11137740" y="2404107"/>
                  <a:pt x="11141973" y="2787224"/>
                </a:cubicBezTo>
                <a:cubicBezTo>
                  <a:pt x="11146206" y="3170341"/>
                  <a:pt x="11095406" y="3354491"/>
                  <a:pt x="11091173" y="3701624"/>
                </a:cubicBezTo>
                <a:cubicBezTo>
                  <a:pt x="11086940" y="4048757"/>
                  <a:pt x="11129273" y="4609674"/>
                  <a:pt x="11116573" y="4870024"/>
                </a:cubicBezTo>
                <a:cubicBezTo>
                  <a:pt x="11103873" y="5130374"/>
                  <a:pt x="11165256" y="5195991"/>
                  <a:pt x="11014973" y="5263724"/>
                </a:cubicBezTo>
                <a:cubicBezTo>
                  <a:pt x="10864690" y="5331457"/>
                  <a:pt x="10693240" y="5259491"/>
                  <a:pt x="10214873" y="5276424"/>
                </a:cubicBezTo>
                <a:cubicBezTo>
                  <a:pt x="9736506" y="5293357"/>
                  <a:pt x="8781890" y="5361091"/>
                  <a:pt x="8144773" y="5365324"/>
                </a:cubicBezTo>
                <a:cubicBezTo>
                  <a:pt x="7507656" y="5369557"/>
                  <a:pt x="7037756" y="5295474"/>
                  <a:pt x="6392173" y="5301824"/>
                </a:cubicBezTo>
                <a:cubicBezTo>
                  <a:pt x="5746590" y="5308174"/>
                  <a:pt x="4912623" y="5407657"/>
                  <a:pt x="4271273" y="5403424"/>
                </a:cubicBezTo>
                <a:cubicBezTo>
                  <a:pt x="3629923" y="5399191"/>
                  <a:pt x="3160023" y="5284891"/>
                  <a:pt x="2544073" y="5276424"/>
                </a:cubicBezTo>
                <a:cubicBezTo>
                  <a:pt x="1928123" y="5267957"/>
                  <a:pt x="994673" y="5342041"/>
                  <a:pt x="575573" y="5352624"/>
                </a:cubicBezTo>
                <a:cubicBezTo>
                  <a:pt x="156473" y="5363207"/>
                  <a:pt x="114140" y="5452107"/>
                  <a:pt x="29473" y="5339924"/>
                </a:cubicBezTo>
                <a:cubicBezTo>
                  <a:pt x="-55194" y="5227741"/>
                  <a:pt x="69690" y="4937757"/>
                  <a:pt x="67573" y="4679524"/>
                </a:cubicBezTo>
                <a:cubicBezTo>
                  <a:pt x="65456" y="4421291"/>
                  <a:pt x="16773" y="4169407"/>
                  <a:pt x="16773" y="3790524"/>
                </a:cubicBezTo>
                <a:cubicBezTo>
                  <a:pt x="16773" y="3411641"/>
                  <a:pt x="65456" y="2823207"/>
                  <a:pt x="67573" y="2406224"/>
                </a:cubicBezTo>
                <a:cubicBezTo>
                  <a:pt x="69690" y="1989241"/>
                  <a:pt x="25240" y="1546857"/>
                  <a:pt x="29473" y="1288624"/>
                </a:cubicBezTo>
                <a:cubicBezTo>
                  <a:pt x="33706" y="1030391"/>
                  <a:pt x="92973" y="1045207"/>
                  <a:pt x="92973" y="856824"/>
                </a:cubicBezTo>
                <a:cubicBezTo>
                  <a:pt x="116256" y="653624"/>
                  <a:pt x="-25560" y="196424"/>
                  <a:pt x="169173" y="694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zh-CN" altLang="en-US" sz="100">
              <a:solidFill>
                <a:srgbClr val="FFFFFF"/>
              </a:solidFill>
            </a:endParaRPr>
          </a:p>
        </p:txBody>
      </p:sp>
      <p:sp>
        <p:nvSpPr>
          <p:cNvPr id="2" name="矩形 1"/>
          <p:cNvSpPr/>
          <p:nvPr userDrawn="1">
            <p:custDataLst>
              <p:tags r:id="rId13"/>
            </p:custDataLst>
          </p:nvPr>
        </p:nvSpPr>
        <p:spPr>
          <a:xfrm>
            <a:off x="0" y="954405"/>
            <a:ext cx="9144000" cy="3132296"/>
          </a:xfrm>
          <a:prstGeom prst="rect">
            <a:avLst/>
          </a:prstGeom>
          <a:solidFill>
            <a:srgbClr val="DEFDF8"/>
          </a:solidFill>
          <a:ln>
            <a:noFill/>
          </a:ln>
          <a:effectLst>
            <a:outerShdw blurRad="190500" dist="635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 sz="100" dirty="0" smtClean="0"/>
          </a:p>
          <a:p>
            <a:pPr algn="ctr"/>
            <a:endParaRPr lang="zh-CN" altLang="en-US" sz="1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9" name="文本框 1"/>
          <p:cNvSpPr txBox="1"/>
          <p:nvPr userDrawn="1"/>
        </p:nvSpPr>
        <p:spPr>
          <a:xfrm rot="1800000" flipH="1">
            <a:off x="-7913687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0" name="文本框 1"/>
          <p:cNvSpPr txBox="1"/>
          <p:nvPr userDrawn="1"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1" name="文本框 1"/>
          <p:cNvSpPr txBox="1"/>
          <p:nvPr userDrawn="1"/>
        </p:nvSpPr>
        <p:spPr>
          <a:xfrm rot="1800000" flipH="1">
            <a:off x="217836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2" name="文本框 1"/>
          <p:cNvSpPr txBox="1"/>
          <p:nvPr userDrawn="1"/>
        </p:nvSpPr>
        <p:spPr>
          <a:xfrm rot="1800000" flipH="1">
            <a:off x="16140113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3" name="文本框 1"/>
          <p:cNvSpPr txBox="1"/>
          <p:nvPr userDrawn="1"/>
        </p:nvSpPr>
        <p:spPr>
          <a:xfrm rot="1800000" flipH="1">
            <a:off x="406495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4" name="文本框 1"/>
          <p:cNvSpPr txBox="1"/>
          <p:nvPr userDrawn="1"/>
        </p:nvSpPr>
        <p:spPr>
          <a:xfrm rot="1800000" flipH="1">
            <a:off x="-41978262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5" name="文本框 1"/>
          <p:cNvSpPr txBox="1"/>
          <p:nvPr userDrawn="1"/>
        </p:nvSpPr>
        <p:spPr>
          <a:xfrm rot="1800000" flipH="1">
            <a:off x="-305720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6" name="文本框 1"/>
          <p:cNvSpPr txBox="1"/>
          <p:nvPr userDrawn="1"/>
        </p:nvSpPr>
        <p:spPr>
          <a:xfrm rot="1800000" flipH="1">
            <a:off x="-36215637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7" name="文本框 1"/>
          <p:cNvSpPr txBox="1"/>
          <p:nvPr userDrawn="1"/>
        </p:nvSpPr>
        <p:spPr>
          <a:xfrm rot="1800000" flipH="1">
            <a:off x="-117062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7220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30120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3020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920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8035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1570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4470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1.xml"/><Relationship Id="rId4" Type="http://schemas.openxmlformats.org/officeDocument/2006/relationships/image" Target="../media/image10.png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2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image" Target="../media/image9.pn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 hidden="1"/>
          <p:cNvSpPr/>
          <p:nvPr/>
        </p:nvSpPr>
        <p:spPr>
          <a:xfrm>
            <a:off x="0" y="0"/>
            <a:ext cx="9143365" cy="5162550"/>
          </a:xfrm>
          <a:prstGeom prst="rect">
            <a:avLst/>
          </a:prstGeom>
          <a:solidFill>
            <a:srgbClr val="009A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5561965" y="393065"/>
            <a:ext cx="3581400" cy="4572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" name="文本框 33"/>
          <p:cNvSpPr txBox="1"/>
          <p:nvPr/>
        </p:nvSpPr>
        <p:spPr>
          <a:xfrm>
            <a:off x="5609590" y="427355"/>
            <a:ext cx="323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义务教育人教版六年级下册</a:t>
            </a:r>
            <a:endParaRPr lang="zh-CN" altLang="en-US" sz="200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cxnSp>
        <p:nvCxnSpPr>
          <p:cNvPr id="16" name="直接连接符 15"/>
          <p:cNvCxnSpPr/>
          <p:nvPr/>
        </p:nvCxnSpPr>
        <p:spPr>
          <a:xfrm>
            <a:off x="3886200" y="2854960"/>
            <a:ext cx="52560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椭圆 16"/>
          <p:cNvSpPr/>
          <p:nvPr/>
        </p:nvSpPr>
        <p:spPr>
          <a:xfrm>
            <a:off x="5016500" y="3025775"/>
            <a:ext cx="454025" cy="4540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8" name="文本框 17"/>
          <p:cNvSpPr txBox="1"/>
          <p:nvPr/>
        </p:nvSpPr>
        <p:spPr>
          <a:xfrm>
            <a:off x="4481830" y="2957830"/>
            <a:ext cx="217551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 b="1" spc="200">
                <a:solidFill>
                  <a:schemeClr val="tx1"/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第 </a:t>
            </a:r>
            <a:r>
              <a:rPr lang="en-US" altLang="zh-CN" sz="3200" b="1" spc="200">
                <a:solidFill>
                  <a:schemeClr val="tx1"/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4 </a:t>
            </a:r>
            <a:r>
              <a:rPr lang="zh-CN" altLang="en-US" sz="3200" b="1" spc="200">
                <a:solidFill>
                  <a:schemeClr val="tx1"/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课时</a:t>
            </a:r>
            <a:endParaRPr lang="zh-CN" altLang="en-US" sz="3200" b="1" spc="200">
              <a:solidFill>
                <a:schemeClr val="tx1"/>
              </a:solidFill>
              <a:uFillTx/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6705600" y="2955290"/>
            <a:ext cx="174180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sz="3200" b="1">
                <a:uFillTx/>
                <a:latin typeface="+mn-ea"/>
                <a:ea typeface="+mn-ea"/>
                <a:sym typeface="+mn-ea"/>
              </a:rPr>
              <a:t>练习课</a:t>
            </a:r>
            <a:endParaRPr lang="zh-CN" sz="3200" b="1">
              <a:solidFill>
                <a:schemeClr val="tx1"/>
              </a:solidFill>
              <a:uFillTx/>
              <a:latin typeface="+mn-ea"/>
              <a:ea typeface="+mn-ea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562600" y="2266950"/>
            <a:ext cx="150749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3200" b="1">
                <a:latin typeface="Times New Roman" panose="02020603050405020304" charset="0"/>
                <a:ea typeface="+mj-ea"/>
                <a:cs typeface="Times New Roman" panose="02020603050405020304" charset="0"/>
              </a:rPr>
              <a:t>1.</a:t>
            </a:r>
            <a:r>
              <a:rPr lang="zh-CN" sz="3200" b="1">
                <a:latin typeface="Times New Roman" panose="02020603050405020304" charset="0"/>
                <a:ea typeface="+mj-ea"/>
                <a:cs typeface="Times New Roman" panose="02020603050405020304" charset="0"/>
              </a:rPr>
              <a:t>圆  柱</a:t>
            </a:r>
            <a:endParaRPr lang="zh-CN" sz="3200" b="1">
              <a:latin typeface="Times New Roman" panose="02020603050405020304" charset="0"/>
              <a:ea typeface="+mj-ea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343400" y="1657350"/>
            <a:ext cx="44030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latin typeface="Times New Roman" panose="02020603050405020304" charset="0"/>
                <a:ea typeface="+mj-ea"/>
                <a:cs typeface="Times New Roman" panose="02020603050405020304" charset="0"/>
              </a:rPr>
              <a:t>第</a:t>
            </a:r>
            <a:r>
              <a:rPr lang="en-US" altLang="zh-CN" sz="3200" b="1">
                <a:latin typeface="Times New Roman" panose="02020603050405020304" charset="0"/>
                <a:ea typeface="+mj-ea"/>
                <a:cs typeface="Times New Roman" panose="02020603050405020304" charset="0"/>
              </a:rPr>
              <a:t>3</a:t>
            </a:r>
            <a:r>
              <a:rPr lang="zh-CN" altLang="en-US" sz="3200" b="1">
                <a:latin typeface="Times New Roman" panose="02020603050405020304" charset="0"/>
                <a:ea typeface="+mj-ea"/>
                <a:cs typeface="Times New Roman" panose="02020603050405020304" charset="0"/>
              </a:rPr>
              <a:t>单元  </a:t>
            </a:r>
            <a:r>
              <a:rPr lang="en-US" altLang="zh-CN" sz="3200" b="1">
                <a:latin typeface="Times New Roman" panose="02020603050405020304" charset="0"/>
                <a:ea typeface="+mj-ea"/>
                <a:cs typeface="Times New Roman" panose="02020603050405020304" charset="0"/>
              </a:rPr>
              <a:t>  </a:t>
            </a:r>
            <a:r>
              <a:rPr lang="zh-CN" altLang="en-US" sz="3200" b="1">
                <a:latin typeface="Times New Roman" panose="02020603050405020304" charset="0"/>
                <a:ea typeface="+mj-ea"/>
                <a:cs typeface="Times New Roman" panose="02020603050405020304" charset="0"/>
              </a:rPr>
              <a:t>圆柱与圆锥 </a:t>
            </a:r>
            <a:endParaRPr lang="zh-CN" altLang="en-US" sz="3200" b="1">
              <a:latin typeface="Times New Roman" panose="02020603050405020304" charset="0"/>
              <a:ea typeface="+mj-ea"/>
              <a:cs typeface="Times New Roman" panose="02020603050405020304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标签"/>
          <p:cNvPicPr>
            <a:picLocks noChangeAspect="1"/>
          </p:cNvPicPr>
          <p:nvPr/>
        </p:nvPicPr>
        <p:blipFill>
          <a:blip r:embed="rId1"/>
          <a:srcRect l="3108" r="80021" b="88848"/>
          <a:stretch>
            <a:fillRect/>
          </a:stretch>
        </p:blipFill>
        <p:spPr>
          <a:xfrm>
            <a:off x="332105" y="8890"/>
            <a:ext cx="1435735" cy="531495"/>
          </a:xfrm>
          <a:prstGeom prst="rect">
            <a:avLst/>
          </a:prstGeom>
        </p:spPr>
      </p:pic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20370" y="33655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</a:rPr>
              <a:t>课堂总结</a:t>
            </a:r>
            <a:endParaRPr lang="zh-CN" altLang="en-US" sz="2000" b="1" spc="200">
              <a:solidFill>
                <a:schemeClr val="tx1"/>
              </a:solidFill>
              <a:uFillTx/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" name="圆角矩形 3"/>
          <p:cNvSpPr/>
          <p:nvPr>
            <p:custDataLst>
              <p:tags r:id="rId2"/>
            </p:custDataLst>
          </p:nvPr>
        </p:nvSpPr>
        <p:spPr>
          <a:xfrm>
            <a:off x="457200" y="1484630"/>
            <a:ext cx="8173720" cy="1320165"/>
          </a:xfrm>
          <a:prstGeom prst="roundRect">
            <a:avLst/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p>
            <a:pPr algn="ctr"/>
            <a:r>
              <a:rPr lang="zh-CN" altLang="en-US" sz="3600" b="1">
                <a:solidFill>
                  <a:sysClr val="windowText" lastClr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等线" panose="02010600030101010101" charset="-122"/>
              </a:rPr>
              <a:t>通过这节课的学习，你有什么收获</a:t>
            </a:r>
            <a:r>
              <a:rPr lang="en-US" altLang="zh-CN" sz="3600" b="1">
                <a:solidFill>
                  <a:sysClr val="windowText" lastClr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?</a:t>
            </a:r>
            <a:endParaRPr lang="en-US" altLang="zh-CN" sz="3600" b="1">
              <a:solidFill>
                <a:sysClr val="windowText" lastClr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  <a:sym typeface="+mn-ea"/>
            </a:endParaRPr>
          </a:p>
        </p:txBody>
      </p:sp>
      <p:pic>
        <p:nvPicPr>
          <p:cNvPr id="9" name="图片 8" descr="F:\ppt素材\新画人物图\兔子3 拷贝.png兔子3 拷贝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rcRect/>
          <a:stretch>
            <a:fillRect/>
          </a:stretch>
        </p:blipFill>
        <p:spPr>
          <a:xfrm flipH="1">
            <a:off x="7619683" y="1962150"/>
            <a:ext cx="1437005" cy="185166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标签"/>
          <p:cNvPicPr>
            <a:picLocks noChangeAspect="1"/>
          </p:cNvPicPr>
          <p:nvPr/>
        </p:nvPicPr>
        <p:blipFill>
          <a:blip r:embed="rId1"/>
          <a:srcRect l="3108" r="80021" b="88848"/>
          <a:stretch>
            <a:fillRect/>
          </a:stretch>
        </p:blipFill>
        <p:spPr>
          <a:xfrm>
            <a:off x="332105" y="8890"/>
            <a:ext cx="1435735" cy="53149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419735" y="38735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</a:rPr>
              <a:t>课后作业</a:t>
            </a:r>
            <a:endParaRPr lang="zh-CN" altLang="en-US" sz="2000" b="1" spc="200">
              <a:solidFill>
                <a:schemeClr val="tx1"/>
              </a:solidFill>
              <a:uFillTx/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67585" name="Rectangle 2"/>
          <p:cNvSpPr/>
          <p:nvPr/>
        </p:nvSpPr>
        <p:spPr>
          <a:xfrm>
            <a:off x="381000" y="1733550"/>
            <a:ext cx="8129270" cy="129413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marL="342900" indent="-342900" eaLnBrk="0" latinLnBrk="1" hangingPunct="0">
              <a:spcBef>
                <a:spcPct val="20000"/>
              </a:spcBef>
            </a:pP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1.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从课后习题中选取；</a:t>
            </a:r>
            <a:endParaRPr lang="en-US" altLang="zh-CN" sz="28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342900" indent="-342900" eaLnBrk="0" latinLnBrk="1" hangingPunct="0">
              <a:spcBef>
                <a:spcPct val="20000"/>
              </a:spcBef>
            </a:pP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2.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完成本课时的习题。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标签"/>
          <p:cNvPicPr>
            <a:picLocks noChangeAspect="1"/>
          </p:cNvPicPr>
          <p:nvPr/>
        </p:nvPicPr>
        <p:blipFill>
          <a:blip r:embed="rId1"/>
          <a:srcRect l="3108" r="80021" b="88848"/>
          <a:stretch>
            <a:fillRect/>
          </a:stretch>
        </p:blipFill>
        <p:spPr>
          <a:xfrm>
            <a:off x="332105" y="8890"/>
            <a:ext cx="1435735" cy="53149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20370" y="34925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000" b="1" spc="200">
                <a:solidFill>
                  <a:schemeClr val="tx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</a:rPr>
              <a:t>复习回顾</a:t>
            </a:r>
            <a:endParaRPr lang="zh-CN" altLang="en-US" sz="2000" b="1" spc="200">
              <a:solidFill>
                <a:schemeClr val="tx1"/>
              </a:solidFill>
              <a:uFillTx/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57200" y="1809750"/>
            <a:ext cx="77914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92D050">
                    <a:alpha val="40000"/>
                  </a:srgb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marR="0" algn="l" defTabSz="914400" eaLnBrk="1" hangingPunct="1"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sz="2800" b="1" noProof="0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圆柱的表面积</a:t>
            </a:r>
            <a:r>
              <a:rPr lang="en-US" altLang="zh-CN" sz="2800" b="1" noProof="0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＝</a:t>
            </a:r>
            <a:r>
              <a:rPr lang="zh-CN" altLang="en-US" sz="2800" b="1" noProof="0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圆柱的侧面积</a:t>
            </a:r>
            <a:r>
              <a:rPr lang="en-US" altLang="zh-CN" sz="2800" b="1" noProof="0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＋</a:t>
            </a:r>
            <a:r>
              <a:rPr lang="zh-CN" altLang="en-US" sz="2800" b="1" noProof="0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两个底面的面积</a:t>
            </a:r>
            <a:endParaRPr lang="zh-CN" altLang="en-US" sz="2800"/>
          </a:p>
        </p:txBody>
      </p:sp>
      <p:sp>
        <p:nvSpPr>
          <p:cNvPr id="6" name="矩形 5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57200" y="2647950"/>
            <a:ext cx="48529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3ECB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ysClr val="windowText" lastClr="000000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8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圆柱的侧面积＝底面周长</a:t>
            </a:r>
            <a:r>
              <a:rPr lang="en-US" altLang="zh-CN" sz="28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×</a:t>
            </a:r>
            <a:r>
              <a:rPr lang="zh-CN" altLang="en-US" sz="28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高</a:t>
            </a:r>
            <a:endParaRPr lang="zh-CN" altLang="en-US" sz="2800" b="1" dirty="0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ldLvl="0" animBg="1"/>
      <p:bldP spid="6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标签"/>
          <p:cNvPicPr>
            <a:picLocks noChangeAspect="1"/>
          </p:cNvPicPr>
          <p:nvPr/>
        </p:nvPicPr>
        <p:blipFill>
          <a:blip r:embed="rId1"/>
          <a:srcRect l="3108" r="80021" b="88848"/>
          <a:stretch>
            <a:fillRect/>
          </a:stretch>
        </p:blipFill>
        <p:spPr>
          <a:xfrm>
            <a:off x="332105" y="8890"/>
            <a:ext cx="1435735" cy="53149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20370" y="34925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</a:rPr>
              <a:t>巩固运用</a:t>
            </a:r>
            <a:endParaRPr lang="zh-CN" altLang="en-US" sz="2000" b="1" spc="200">
              <a:solidFill>
                <a:schemeClr val="tx1"/>
              </a:solidFill>
              <a:uFillTx/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7410" name="文本框 17"/>
          <p:cNvSpPr txBox="1"/>
          <p:nvPr/>
        </p:nvSpPr>
        <p:spPr>
          <a:xfrm>
            <a:off x="331788" y="540068"/>
            <a:ext cx="4060825" cy="650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lnSpc>
                <a:spcPct val="130000"/>
              </a:lnSpc>
            </a:pP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charset="0"/>
              </a:rPr>
              <a:t>1.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charset="0"/>
              </a:rPr>
              <a:t>求下面各图形的表面积。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charset="0"/>
            </a:endParaRPr>
          </a:p>
        </p:txBody>
      </p:sp>
      <p:pic>
        <p:nvPicPr>
          <p:cNvPr id="17411" name="图片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580" y="1139190"/>
            <a:ext cx="1752600" cy="20685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9" name="文本框 38"/>
          <p:cNvSpPr txBox="1">
            <a:spLocks noChangeArrowheads="1"/>
          </p:cNvSpPr>
          <p:nvPr/>
        </p:nvSpPr>
        <p:spPr bwMode="auto">
          <a:xfrm>
            <a:off x="2590800" y="1504950"/>
            <a:ext cx="5855970" cy="112458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10×10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＋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10×15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＋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10×15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）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×2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＝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800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cm</a:t>
            </a:r>
            <a:r>
              <a:rPr kumimoji="0" lang="en-US" altLang="zh-CN" sz="28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）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pic>
        <p:nvPicPr>
          <p:cNvPr id="17413" name="图片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373" y="3257233"/>
            <a:ext cx="1912937" cy="17827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" name="文本框 40"/>
          <p:cNvSpPr txBox="1">
            <a:spLocks noChangeArrowheads="1"/>
          </p:cNvSpPr>
          <p:nvPr/>
        </p:nvSpPr>
        <p:spPr bwMode="auto">
          <a:xfrm>
            <a:off x="2666683" y="3714750"/>
            <a:ext cx="3646170" cy="60769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6×6×6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＝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216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dm</a:t>
            </a:r>
            <a:r>
              <a:rPr kumimoji="0" lang="en-US" altLang="zh-CN" sz="28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）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529965" y="46990"/>
            <a:ext cx="27546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P22  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练习四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T5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pic>
        <p:nvPicPr>
          <p:cNvPr id="18434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345" y="1144905"/>
            <a:ext cx="2098040" cy="2587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" name="文本框 13"/>
          <p:cNvSpPr txBox="1">
            <a:spLocks noChangeArrowheads="1"/>
          </p:cNvSpPr>
          <p:nvPr/>
        </p:nvSpPr>
        <p:spPr bwMode="auto">
          <a:xfrm>
            <a:off x="2780665" y="904240"/>
            <a:ext cx="4895850" cy="112458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楷体" panose="02010609060101010101" charset="-122"/>
                <a:cs typeface="+mn-cs"/>
              </a:rPr>
              <a:t>侧面积：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楷体" panose="02010609060101010101" charset="-122"/>
              <a:cs typeface="+mn-cs"/>
            </a:endParaRPr>
          </a:p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2×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3.14×5×12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＝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376.8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cm</a:t>
            </a:r>
            <a:r>
              <a:rPr kumimoji="0" lang="en-US" altLang="zh-CN" sz="2800" b="1" i="0" u="none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2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）</a:t>
            </a:r>
            <a:endParaRPr kumimoji="0" lang="zh-CN" alt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780665" y="2038350"/>
            <a:ext cx="3810635" cy="11245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楷体" panose="02010609060101010101" charset="-122"/>
                <a:sym typeface="+mn-ea"/>
              </a:rPr>
              <a:t>底面积：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楷体" panose="02010609060101010101" charset="-122"/>
              <a:cs typeface="+mn-cs"/>
            </a:endParaRPr>
          </a:p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3.14×5</a:t>
            </a:r>
            <a:r>
              <a:rPr lang="en-US" altLang="zh-CN" sz="2800" b="1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2</a:t>
            </a:r>
            <a:r>
              <a:rPr lang="zh-CN" altLang="en-US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＝</a:t>
            </a:r>
            <a:r>
              <a:rPr lang="en-US" altLang="zh-CN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78.5</a:t>
            </a:r>
            <a:r>
              <a:rPr lang="zh-CN" altLang="en-US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（</a:t>
            </a:r>
            <a:r>
              <a:rPr lang="en-US" altLang="zh-CN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cm</a:t>
            </a:r>
            <a:r>
              <a:rPr lang="en-US" altLang="zh-CN" sz="2800" b="1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2</a:t>
            </a:r>
            <a:r>
              <a:rPr lang="zh-CN" altLang="en-US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）</a:t>
            </a:r>
            <a:endParaRPr lang="zh-CN" altLang="en-US" sz="2800" b="1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780665" y="3105150"/>
            <a:ext cx="4834255" cy="11245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楷体" panose="02010609060101010101" charset="-122"/>
                <a:sym typeface="+mn-ea"/>
              </a:rPr>
              <a:t>表面积：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楷体" panose="02010609060101010101" charset="-122"/>
              <a:cs typeface="+mn-cs"/>
            </a:endParaRPr>
          </a:p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376.8</a:t>
            </a:r>
            <a:r>
              <a:rPr lang="zh-CN" altLang="en-US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＋</a:t>
            </a:r>
            <a:r>
              <a:rPr lang="en-US" altLang="zh-CN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78.5×2</a:t>
            </a:r>
            <a:r>
              <a:rPr lang="zh-CN" altLang="en-US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＝</a:t>
            </a:r>
            <a:r>
              <a:rPr lang="en-US" altLang="zh-CN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533.8</a:t>
            </a:r>
            <a:r>
              <a:rPr lang="zh-CN" altLang="en-US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（</a:t>
            </a:r>
            <a:r>
              <a:rPr lang="en-US" altLang="zh-CN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cm</a:t>
            </a:r>
            <a:r>
              <a:rPr lang="en-US" altLang="zh-CN" sz="2800" b="1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2</a:t>
            </a:r>
            <a:r>
              <a:rPr lang="zh-CN" altLang="en-US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）</a:t>
            </a:r>
            <a:endParaRPr lang="zh-CN" altLang="en-US" sz="2800" b="1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文本框 1"/>
          <p:cNvSpPr txBox="1"/>
          <p:nvPr/>
        </p:nvSpPr>
        <p:spPr>
          <a:xfrm>
            <a:off x="685800" y="361950"/>
            <a:ext cx="7892415" cy="15125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10000"/>
              </a:lnSpc>
            </a:pP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charset="0"/>
              </a:rPr>
              <a:t>2.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charset="0"/>
              </a:rPr>
              <a:t>一顶帽子，上面是圆柱形，用黑布做；帽檐部分是一个圆环，用红布做。做这顶帽子，哪种颜色的布用得多？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charset="0"/>
            </a:endParaRPr>
          </a:p>
        </p:txBody>
      </p:sp>
      <p:pic>
        <p:nvPicPr>
          <p:cNvPr id="19459" name="图片 2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00800" y="1200150"/>
            <a:ext cx="2606040" cy="140398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" name="文本框 15"/>
          <p:cNvSpPr txBox="1">
            <a:spLocks noChangeArrowheads="1"/>
          </p:cNvSpPr>
          <p:nvPr/>
        </p:nvSpPr>
        <p:spPr bwMode="auto">
          <a:xfrm>
            <a:off x="762000" y="4476750"/>
            <a:ext cx="5236210" cy="6076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答：两种颜色的布用得一样多。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034030" y="57150"/>
            <a:ext cx="271843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P23  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练习四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T6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62000" y="1874520"/>
            <a:ext cx="7595870" cy="11245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 defTabSz="913130">
              <a:lnSpc>
                <a:spcPct val="120000"/>
              </a:lnSpc>
              <a:buClrTx/>
              <a:buSzTx/>
              <a:buFontTx/>
              <a:defRPr/>
            </a:pP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黑布：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  <a:p>
            <a:pPr algn="l" defTabSz="913130">
              <a:lnSpc>
                <a:spcPct val="120000"/>
              </a:lnSpc>
              <a:buClrTx/>
              <a:buSzTx/>
              <a:buFontTx/>
              <a:defRPr/>
            </a:pP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3.14×20×10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＋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3.14×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（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20÷2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）</a:t>
            </a:r>
            <a:r>
              <a:rPr lang="en-US" altLang="zh-CN" sz="2800" b="1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2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＝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942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（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cm</a:t>
            </a:r>
            <a:r>
              <a:rPr lang="en-US" altLang="zh-CN" sz="2800" b="1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2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）</a:t>
            </a:r>
            <a:endParaRPr lang="zh-CN" altLang="en-US" sz="2800" b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62000" y="2876550"/>
            <a:ext cx="4572000" cy="11245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红布：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10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＋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20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＋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10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＝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40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（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cm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）</a:t>
            </a:r>
            <a:endParaRPr lang="zh-CN" altLang="en-US" sz="2800" b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62000" y="3943350"/>
            <a:ext cx="7940675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3.14×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（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40÷2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）</a:t>
            </a:r>
            <a:r>
              <a:rPr lang="en-US" altLang="zh-CN" sz="2800" b="1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2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－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3.14×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（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20÷2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）</a:t>
            </a:r>
            <a:r>
              <a:rPr lang="en-US" altLang="zh-CN" sz="2800" b="1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2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 ＝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942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（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cm</a:t>
            </a:r>
            <a:r>
              <a:rPr lang="en-US" altLang="zh-CN" sz="2800" b="1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2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）</a:t>
            </a:r>
            <a:endParaRPr lang="zh-CN" altLang="en-US" sz="2800" b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4" grpId="0"/>
      <p:bldP spid="16" grpId="0" bldLvl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文本框 3"/>
          <p:cNvSpPr txBox="1">
            <a:spLocks noChangeArrowheads="1"/>
          </p:cNvSpPr>
          <p:nvPr/>
        </p:nvSpPr>
        <p:spPr bwMode="auto">
          <a:xfrm>
            <a:off x="381000" y="412115"/>
            <a:ext cx="7163435" cy="16414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4.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cs typeface="Times New Roman" panose="02020603050405020304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cs typeface="Times New Roman" panose="02020603050405020304" charset="0"/>
              </a:rPr>
              <a:t>1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cs typeface="Times New Roman" panose="02020603050405020304" charset="0"/>
              </a:rPr>
              <a:t>）要将街心花园的路灯柱</a:t>
            </a:r>
            <a:r>
              <a:rPr lang="zh-CN" altLang="en-US" sz="28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刷</a:t>
            </a:r>
            <a:r>
              <a:rPr lang="zh-CN" altLang="en-US" sz="28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cs typeface="Times New Roman" panose="02020603050405020304" charset="0"/>
                <a:sym typeface="+mn-ea"/>
              </a:rPr>
              <a:t>上白色的油漆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cs typeface="Times New Roman" panose="02020603050405020304" charset="0"/>
              </a:rPr>
              <a:t>（如图，圆柱的上、下底面不刷漆），要刷多少平方米？（得数保留一位小数。）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24579" name="图片 4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 l="5556" r="11111"/>
          <a:stretch>
            <a:fillRect/>
          </a:stretch>
        </p:blipFill>
        <p:spPr>
          <a:xfrm>
            <a:off x="7467600" y="590550"/>
            <a:ext cx="1358265" cy="3984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1"/>
          <p:cNvSpPr txBox="1"/>
          <p:nvPr/>
        </p:nvSpPr>
        <p:spPr>
          <a:xfrm>
            <a:off x="762000" y="1962150"/>
            <a:ext cx="6782435" cy="296862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R="0" defTabSz="91440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zh-CN" altLang="en-US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圆柱侧面：</a:t>
            </a:r>
            <a:r>
              <a:rPr kumimoji="0" lang="en-US" altLang="zh-CN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3.14×12×55</a:t>
            </a:r>
            <a:r>
              <a:rPr kumimoji="0" lang="zh-CN" altLang="en-US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＝</a:t>
            </a:r>
            <a:r>
              <a:rPr kumimoji="0" lang="en-US" altLang="zh-CN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2072.4</a:t>
            </a:r>
            <a:r>
              <a:rPr kumimoji="0" lang="zh-CN" altLang="en-US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（</a:t>
            </a:r>
            <a:r>
              <a:rPr kumimoji="0" lang="en-US" altLang="zh-CN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cm</a:t>
            </a:r>
            <a:r>
              <a:rPr kumimoji="0" lang="en-US" altLang="zh-CN" sz="2600" b="1" kern="1200" cap="none" spc="0" normalizeH="0" baseline="3000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2</a:t>
            </a:r>
            <a:r>
              <a:rPr kumimoji="0" lang="zh-CN" altLang="en-US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）</a:t>
            </a:r>
            <a:endParaRPr kumimoji="0" lang="en-US" altLang="zh-CN" sz="2600" b="1" kern="1200" cap="none" spc="0" normalizeH="0" baseline="0" noProof="0" dirty="0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  <a:p>
            <a:pPr marR="0" defTabSz="91440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zh-CN" altLang="en-US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长方体：</a:t>
            </a:r>
            <a:r>
              <a:rPr kumimoji="0" lang="zh-CN" altLang="en-US" sz="24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（</a:t>
            </a:r>
            <a:r>
              <a:rPr kumimoji="0" lang="en-US" altLang="zh-CN" sz="24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12×12</a:t>
            </a:r>
            <a:r>
              <a:rPr kumimoji="0" lang="zh-CN" altLang="en-US" sz="24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＋</a:t>
            </a:r>
            <a:r>
              <a:rPr kumimoji="0" lang="en-US" altLang="zh-CN" sz="24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12×16</a:t>
            </a:r>
            <a:r>
              <a:rPr kumimoji="0" lang="zh-CN" altLang="en-US" sz="24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＋</a:t>
            </a:r>
            <a:r>
              <a:rPr kumimoji="0" lang="en-US" altLang="zh-CN" sz="24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12×16</a:t>
            </a:r>
            <a:r>
              <a:rPr kumimoji="0" lang="zh-CN" altLang="en-US" sz="24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）</a:t>
            </a:r>
            <a:r>
              <a:rPr kumimoji="0" lang="en-US" altLang="zh-CN" sz="24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×2</a:t>
            </a:r>
            <a:r>
              <a:rPr kumimoji="0" lang="en-US" altLang="zh-CN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 </a:t>
            </a:r>
            <a:endParaRPr kumimoji="0" lang="en-US" altLang="zh-CN" sz="2600" b="1" kern="1200" cap="none" spc="0" normalizeH="0" baseline="0" noProof="0" dirty="0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  <a:p>
            <a:pPr marR="0" defTabSz="91440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en-US" altLang="zh-CN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                 </a:t>
            </a:r>
            <a:r>
              <a:rPr kumimoji="0" lang="zh-CN" altLang="en-US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－</a:t>
            </a:r>
            <a:r>
              <a:rPr kumimoji="0" lang="en-US" altLang="zh-CN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3.14×</a:t>
            </a:r>
            <a:r>
              <a:rPr kumimoji="0" lang="zh-CN" altLang="en-US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（</a:t>
            </a:r>
            <a:r>
              <a:rPr kumimoji="0" lang="en-US" altLang="zh-CN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12÷2</a:t>
            </a:r>
            <a:r>
              <a:rPr kumimoji="0" lang="zh-CN" altLang="en-US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）</a:t>
            </a:r>
            <a:r>
              <a:rPr kumimoji="0" lang="en-US" altLang="zh-CN" sz="2600" b="1" kern="1200" cap="none" spc="0" normalizeH="0" baseline="3000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2</a:t>
            </a:r>
            <a:r>
              <a:rPr kumimoji="0" lang="zh-CN" altLang="en-US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＝</a:t>
            </a:r>
            <a:r>
              <a:rPr kumimoji="0" lang="en-US" altLang="zh-CN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942.96</a:t>
            </a:r>
            <a:r>
              <a:rPr kumimoji="0" lang="zh-CN" altLang="en-US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（</a:t>
            </a:r>
            <a:r>
              <a:rPr kumimoji="0" lang="en-US" altLang="zh-CN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cm</a:t>
            </a:r>
            <a:r>
              <a:rPr kumimoji="0" lang="en-US" altLang="zh-CN" sz="2600" b="1" kern="1200" cap="none" spc="0" normalizeH="0" baseline="3000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2</a:t>
            </a:r>
            <a:r>
              <a:rPr kumimoji="0" lang="zh-CN" altLang="en-US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）</a:t>
            </a:r>
            <a:endParaRPr kumimoji="0" lang="en-US" altLang="zh-CN" sz="2600" b="1" kern="1200" cap="none" spc="0" normalizeH="0" baseline="0" noProof="0" dirty="0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  <a:p>
            <a:pPr marR="0" defTabSz="91440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zh-CN" altLang="en-US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总油漆：</a:t>
            </a:r>
            <a:r>
              <a:rPr kumimoji="0" lang="en-US" altLang="zh-CN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 2072.4</a:t>
            </a:r>
            <a:r>
              <a:rPr kumimoji="0" lang="zh-CN" altLang="en-US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＋</a:t>
            </a:r>
            <a:r>
              <a:rPr kumimoji="0" lang="en-US" altLang="zh-CN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942.96</a:t>
            </a:r>
            <a:r>
              <a:rPr lang="zh-CN" altLang="en-US" sz="2600" b="1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＝</a:t>
            </a:r>
            <a:r>
              <a:rPr lang="en-US" altLang="zh-CN" sz="2600" b="1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3015.36</a:t>
            </a:r>
            <a:r>
              <a:rPr lang="zh-CN" altLang="en-US" sz="2600" b="1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（</a:t>
            </a:r>
            <a:r>
              <a:rPr lang="en-US" altLang="zh-CN" sz="2600" b="1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cm</a:t>
            </a:r>
            <a:r>
              <a:rPr lang="en-US" altLang="zh-CN" sz="2600" b="1" baseline="3000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2</a:t>
            </a:r>
            <a:r>
              <a:rPr lang="zh-CN" altLang="en-US" sz="2600" b="1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）</a:t>
            </a:r>
            <a:endParaRPr kumimoji="0" lang="en-US" altLang="zh-CN" sz="2600" b="1" kern="1200" cap="none" spc="0" normalizeH="0" baseline="0" noProof="0" dirty="0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  <a:p>
            <a:pPr marR="0" defTabSz="91440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en-US" altLang="zh-CN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                 </a:t>
            </a:r>
            <a:r>
              <a:rPr kumimoji="0" lang="zh-CN" altLang="en-US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＝</a:t>
            </a:r>
            <a:r>
              <a:rPr kumimoji="0" lang="en-US" altLang="zh-CN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0.301536</a:t>
            </a:r>
            <a:r>
              <a:rPr kumimoji="0" lang="zh-CN" altLang="zh-CN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（</a:t>
            </a:r>
            <a:r>
              <a:rPr lang="en-US" altLang="zh-CN" sz="2600" b="1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m</a:t>
            </a:r>
            <a:r>
              <a:rPr lang="en-US" altLang="zh-CN" sz="2600" b="1" baseline="3000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2</a:t>
            </a:r>
            <a:r>
              <a:rPr kumimoji="0" lang="zh-CN" altLang="zh-CN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）</a:t>
            </a:r>
            <a:r>
              <a:rPr kumimoji="0" lang="en-US" altLang="zh-CN" sz="26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charset="0"/>
              </a:rPr>
              <a:t>≈</a:t>
            </a:r>
            <a:r>
              <a:rPr kumimoji="0" lang="en-US" altLang="zh-CN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0.3</a:t>
            </a:r>
            <a:r>
              <a:rPr lang="zh-CN" altLang="zh-CN" sz="2600" b="1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（</a:t>
            </a:r>
            <a:r>
              <a:rPr lang="en-US" altLang="zh-CN" sz="2600" b="1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m</a:t>
            </a:r>
            <a:r>
              <a:rPr lang="en-US" altLang="zh-CN" sz="2600" b="1" baseline="3000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2</a:t>
            </a:r>
            <a:r>
              <a:rPr lang="zh-CN" altLang="zh-CN" sz="2600" b="1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）</a:t>
            </a:r>
            <a:endParaRPr kumimoji="0" lang="zh-CN" altLang="zh-CN" sz="2600" b="1" kern="1200" cap="none" spc="0" normalizeH="0" baseline="0" noProof="0" dirty="0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  <a:p>
            <a:pPr marR="0" defTabSz="91440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zh-CN" altLang="en-US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答：要刷</a:t>
            </a:r>
            <a:r>
              <a:rPr kumimoji="0" lang="en-US" altLang="zh-CN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0.3</a:t>
            </a:r>
            <a:r>
              <a:rPr lang="en-US" altLang="zh-CN" sz="2600" b="1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m</a:t>
            </a:r>
            <a:r>
              <a:rPr lang="en-US" altLang="zh-CN" sz="2600" b="1" baseline="3000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2</a:t>
            </a:r>
            <a:r>
              <a:rPr kumimoji="0" lang="zh-CN" altLang="en-US" sz="26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。</a:t>
            </a:r>
            <a:endParaRPr kumimoji="0" lang="zh-CN" altLang="en-US" sz="2600" b="1" kern="1200" cap="none" spc="0" normalizeH="0" baseline="0" noProof="0" dirty="0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895600" y="57150"/>
            <a:ext cx="297624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P23  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练习四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T9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80" name="文本框 5"/>
          <p:cNvSpPr txBox="1"/>
          <p:nvPr/>
        </p:nvSpPr>
        <p:spPr>
          <a:xfrm>
            <a:off x="173990" y="514350"/>
            <a:ext cx="6865620" cy="16414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defTabSz="913130" eaLnBrk="1" hangingPunct="1">
              <a:lnSpc>
                <a:spcPct val="120000"/>
              </a:lnSpc>
            </a:pP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（</a:t>
            </a: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）有</a:t>
            </a: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30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个这样的路灯柱，如果刷油漆的人工费为每平方米</a:t>
            </a: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15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charset="0"/>
                <a:cs typeface="Times New Roman" panose="02020603050405020304" charset="0"/>
              </a:rPr>
              <a:t>元，一共需要人工费多少元？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24579" name="图片 4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62800" y="598170"/>
            <a:ext cx="1551940" cy="379349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1676083" y="2342833"/>
            <a:ext cx="4194810" cy="60769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0.3×30×15 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＝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 135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（元）</a:t>
            </a:r>
            <a:endParaRPr kumimoji="0" lang="zh-CN" alt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1371283" y="3028950"/>
            <a:ext cx="4648835" cy="60769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答：一共需要人工费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135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元。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文本框 1"/>
          <p:cNvSpPr txBox="1">
            <a:spLocks noChangeArrowheads="1"/>
          </p:cNvSpPr>
          <p:nvPr/>
        </p:nvSpPr>
        <p:spPr bwMode="auto">
          <a:xfrm>
            <a:off x="234950" y="417195"/>
            <a:ext cx="8501380" cy="16414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5.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一根圆柱形木料的底面半径是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0.5m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，长是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2m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。如图所示，将它截成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4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段，这些木料的表面积之和比原木料的表面积增加了多少平方米？</a:t>
            </a:r>
            <a:endParaRPr kumimoji="0" lang="zh-CN" altLang="en-US" sz="2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pic>
        <p:nvPicPr>
          <p:cNvPr id="28676" name="图片 3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44905" y="2172970"/>
            <a:ext cx="6681470" cy="5270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" name="椭圆 10"/>
          <p:cNvSpPr/>
          <p:nvPr/>
        </p:nvSpPr>
        <p:spPr>
          <a:xfrm>
            <a:off x="1748155" y="2063750"/>
            <a:ext cx="462915" cy="8223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929890" y="2080260"/>
            <a:ext cx="492125" cy="8223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椭圆 2"/>
          <p:cNvSpPr/>
          <p:nvPr/>
        </p:nvSpPr>
        <p:spPr>
          <a:xfrm>
            <a:off x="3625215" y="2063750"/>
            <a:ext cx="524510" cy="8223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椭圆 3"/>
          <p:cNvSpPr/>
          <p:nvPr/>
        </p:nvSpPr>
        <p:spPr>
          <a:xfrm>
            <a:off x="4799965" y="2080260"/>
            <a:ext cx="476250" cy="8223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椭圆 4"/>
          <p:cNvSpPr/>
          <p:nvPr/>
        </p:nvSpPr>
        <p:spPr>
          <a:xfrm>
            <a:off x="5405120" y="2080260"/>
            <a:ext cx="510540" cy="8223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椭圆 5"/>
          <p:cNvSpPr/>
          <p:nvPr/>
        </p:nvSpPr>
        <p:spPr>
          <a:xfrm>
            <a:off x="6653530" y="2080260"/>
            <a:ext cx="483870" cy="8223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1905000" y="3105150"/>
            <a:ext cx="4364355" cy="60769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3.14×0.5</a:t>
            </a:r>
            <a:r>
              <a:rPr kumimoji="0" lang="en-US" altLang="zh-CN" sz="2800" b="1" i="0" u="none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2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×6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＝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4.71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（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m</a:t>
            </a:r>
            <a:r>
              <a:rPr lang="en-US" altLang="zh-CN" sz="2800" b="1" baseline="3000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2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）</a:t>
            </a:r>
            <a:endParaRPr kumimoji="0" lang="zh-CN" alt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6337300" y="1514475"/>
            <a:ext cx="16884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0787FF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增加</a:t>
            </a:r>
            <a:r>
              <a:rPr lang="en-US" altLang="zh-CN" sz="2400" b="1">
                <a:solidFill>
                  <a:srgbClr val="0787FF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6</a:t>
            </a:r>
            <a:r>
              <a:rPr lang="zh-CN" altLang="en-US" sz="2400" b="1">
                <a:solidFill>
                  <a:srgbClr val="0787FF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个面</a:t>
            </a:r>
            <a:endParaRPr lang="zh-CN" altLang="en-US" sz="2400" b="1">
              <a:solidFill>
                <a:srgbClr val="0787FF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8" name="文本框 7"/>
          <p:cNvSpPr txBox="1">
            <a:spLocks noChangeArrowheads="1"/>
          </p:cNvSpPr>
          <p:nvPr/>
        </p:nvSpPr>
        <p:spPr bwMode="auto">
          <a:xfrm>
            <a:off x="609600" y="3790950"/>
            <a:ext cx="7515860" cy="112458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答：</a:t>
            </a:r>
            <a:r>
              <a:rPr lang="zh-CN" altLang="en-US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这些木料的表面积之和比原木料的表面积</a:t>
            </a:r>
            <a:endParaRPr lang="zh-CN" altLang="en-US" sz="2800" b="1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  <a:sym typeface="+mn-ea"/>
            </a:endParaRPr>
          </a:p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增加了</a:t>
            </a:r>
            <a:r>
              <a:rPr lang="en-US" altLang="zh-CN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4.71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m</a:t>
            </a:r>
            <a:r>
              <a:rPr lang="en-US" altLang="zh-CN" sz="2800" b="1" baseline="3000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2</a:t>
            </a:r>
            <a:r>
              <a:rPr lang="zh-CN" altLang="en-US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048000" y="57150"/>
            <a:ext cx="312547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P23 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练习四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T11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ldLvl="0" animBg="1"/>
      <p:bldP spid="2" grpId="0" bldLvl="0" animBg="1"/>
      <p:bldP spid="3" grpId="0" bldLvl="0" animBg="1"/>
      <p:bldP spid="4" grpId="0" bldLvl="0" animBg="1"/>
      <p:bldP spid="5" grpId="0" bldLvl="0" animBg="1"/>
      <p:bldP spid="6" grpId="0" bldLvl="0" animBg="1"/>
      <p:bldP spid="7" grpId="0"/>
      <p:bldP spid="18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标签"/>
          <p:cNvPicPr>
            <a:picLocks noChangeAspect="1"/>
          </p:cNvPicPr>
          <p:nvPr/>
        </p:nvPicPr>
        <p:blipFill>
          <a:blip r:embed="rId1"/>
          <a:srcRect l="3108" r="80021" b="88848"/>
          <a:stretch>
            <a:fillRect/>
          </a:stretch>
        </p:blipFill>
        <p:spPr>
          <a:xfrm>
            <a:off x="332105" y="1905"/>
            <a:ext cx="1435735" cy="531495"/>
          </a:xfrm>
          <a:prstGeom prst="rect">
            <a:avLst/>
          </a:prstGeom>
        </p:spPr>
      </p:pic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20370" y="26670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</a:rPr>
              <a:t>拓展延伸</a:t>
            </a:r>
            <a:endParaRPr lang="zh-CN" altLang="en-US" sz="2000" b="1" spc="200">
              <a:solidFill>
                <a:schemeClr val="tx1"/>
              </a:solidFill>
              <a:uFillTx/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9698" name="文本框 1"/>
          <p:cNvSpPr txBox="1">
            <a:spLocks noChangeArrowheads="1"/>
          </p:cNvSpPr>
          <p:nvPr/>
        </p:nvSpPr>
        <p:spPr bwMode="auto">
          <a:xfrm>
            <a:off x="220663" y="630873"/>
            <a:ext cx="8475663" cy="112458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       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一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个圆柱的侧面展开图是一个正方形，求这个圆柱的底面直径与高的比。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29699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2038350"/>
            <a:ext cx="4627880" cy="200850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文本框 3"/>
          <p:cNvSpPr txBox="1"/>
          <p:nvPr/>
        </p:nvSpPr>
        <p:spPr>
          <a:xfrm>
            <a:off x="5734050" y="2359025"/>
            <a:ext cx="1243330" cy="68199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defTabSz="913130" eaLnBrk="1" hangingPunct="1">
              <a:lnSpc>
                <a:spcPct val="120000"/>
              </a:lnSpc>
            </a:pP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</a:rPr>
              <a:t>π</a:t>
            </a:r>
            <a:r>
              <a:rPr lang="en-US" altLang="zh-CN" sz="3200" b="1" i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</a:rPr>
              <a:t>d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</a:rPr>
              <a:t>＝</a:t>
            </a:r>
            <a:r>
              <a:rPr lang="en-US" altLang="zh-CN" sz="3200" b="1" i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</a:rPr>
              <a:t>h</a:t>
            </a:r>
            <a:endParaRPr lang="zh-CN" altLang="en-US" sz="3200" b="1" i="1" dirty="0">
              <a:solidFill>
                <a:srgbClr val="FF0000"/>
              </a:solidFill>
              <a:latin typeface="Times New Roman" panose="02020603050405020304" charset="0"/>
              <a:ea typeface="黑体" panose="0201060906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665788" y="3105150"/>
            <a:ext cx="2669540" cy="68199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 defTabSz="913130" eaLnBrk="1" hangingPunct="1">
              <a:lnSpc>
                <a:spcPct val="120000"/>
              </a:lnSpc>
            </a:pPr>
            <a:r>
              <a:rPr lang="en-US" altLang="zh-CN" sz="3200" b="1" i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</a:rPr>
              <a:t>d </a:t>
            </a:r>
            <a:r>
              <a:rPr lang="zh-CN" altLang="en-US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：</a:t>
            </a:r>
            <a:r>
              <a:rPr lang="en-US" altLang="zh-CN" sz="3200" b="1" i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</a:rPr>
              <a:t>h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</a:rPr>
              <a:t> ＝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</a:rPr>
              <a:t>1</a:t>
            </a:r>
            <a:r>
              <a:rPr lang="en-US" altLang="zh-CN" sz="3200" b="1" i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2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：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</a:rPr>
              <a:t>π</a:t>
            </a:r>
            <a:endParaRPr lang="zh-CN" altLang="en-US" sz="3200" b="1" dirty="0">
              <a:solidFill>
                <a:srgbClr val="FF0000"/>
              </a:solidFill>
              <a:latin typeface="Times New Roman" panose="02020603050405020304" charset="0"/>
              <a:ea typeface="黑体" panose="0201060906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978150" y="167005"/>
            <a:ext cx="312547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P23  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练习四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T12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UNIT_PLACING_PICTURE_USER_VIEWPORT" val="{&quot;height&quot;:4083,&quot;width&quot;:2507}"/>
  <p:tag name="KSO_WM_BEAUTIFY_FLAG" val=""/>
</p:tagLst>
</file>

<file path=ppt/tags/tag5.xml><?xml version="1.0" encoding="utf-8"?>
<p:tagLst xmlns:p="http://schemas.openxmlformats.org/presentationml/2006/main">
  <p:tag name="KSO_WPP_MARK_KEY" val="b05627a9-6a89-4fca-bcfa-188e84d8fbca"/>
  <p:tag name="COMMONDATA" val="eyJoZGlkIjoiMGIwODFkOTgzNTQzYjU1NzhjOTQ2MTRiZjFlNDExYTM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368FE2"/>
      </a:accent1>
      <a:accent2>
        <a:srgbClr val="E52739"/>
      </a:accent2>
      <a:accent3>
        <a:srgbClr val="F0872A"/>
      </a:accent3>
      <a:accent4>
        <a:srgbClr val="7CB349"/>
      </a:accent4>
      <a:accent5>
        <a:srgbClr val="505050"/>
      </a:accent5>
      <a:accent6>
        <a:srgbClr val="809295"/>
      </a:accent6>
      <a:hlink>
        <a:srgbClr val="368FE2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6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1063</Words>
  <Application>WPS 演示</Application>
  <PresentationFormat>在屏幕上显示</PresentationFormat>
  <Paragraphs>109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11</vt:i4>
      </vt:variant>
    </vt:vector>
  </HeadingPairs>
  <TitlesOfParts>
    <vt:vector size="24" baseType="lpstr">
      <vt:lpstr>Arial</vt:lpstr>
      <vt:lpstr>宋体</vt:lpstr>
      <vt:lpstr>Wingdings</vt:lpstr>
      <vt:lpstr>黑体</vt:lpstr>
      <vt:lpstr>微软雅黑</vt:lpstr>
      <vt:lpstr>Times New Roman</vt:lpstr>
      <vt:lpstr>楷体</vt:lpstr>
      <vt:lpstr>等线</vt:lpstr>
      <vt:lpstr>迷你简艺黑</vt:lpstr>
      <vt:lpstr>Calibri</vt:lpstr>
      <vt:lpstr>Arial Unicode MS</vt:lpstr>
      <vt:lpstr>Office 主题​​</vt:lpstr>
      <vt:lpstr>6_默认设计模板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msi</cp:lastModifiedBy>
  <cp:revision>266</cp:revision>
  <dcterms:created xsi:type="dcterms:W3CDTF">2015-05-29T07:51:00Z</dcterms:created>
  <dcterms:modified xsi:type="dcterms:W3CDTF">2024-01-23T04:06:08Z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2052-11.8.2.11542</vt:lpwstr>
  </property>
  <property fmtid="{D5CDD505-2E9C-101B-9397-08002B2CF9AE}" pid="4" name="ICV">
    <vt:lpwstr>A881EC8CE66146F1B2BD82CEFF57A900</vt:lpwstr>
  </property>
</Properties>
</file>