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22" r:id="rId3"/>
    <p:sldId id="278" r:id="rId4"/>
    <p:sldId id="394" r:id="rId6"/>
    <p:sldId id="396" r:id="rId7"/>
    <p:sldId id="331" r:id="rId8"/>
    <p:sldId id="333" r:id="rId9"/>
    <p:sldId id="335" r:id="rId10"/>
    <p:sldId id="334" r:id="rId11"/>
    <p:sldId id="336" r:id="rId12"/>
  </p:sldIdLst>
  <p:sldSz cx="9144000" cy="5143500" type="screen16x9"/>
  <p:notesSz cx="6858000" cy="9144000"/>
  <p:custDataLst>
    <p:tags r:id="rId17"/>
  </p:custDataLst>
  <p:defaultTextStyle>
    <a:defPPr>
      <a:defRPr lang="ko-KR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70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OHAOZHI" initials="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DCFF"/>
    <a:srgbClr val="FFCC66"/>
    <a:srgbClr val="0000FF"/>
    <a:srgbClr val="33CCFF"/>
    <a:srgbClr val="CCFF99"/>
    <a:srgbClr val="6600CC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2415"/>
  </p:normalViewPr>
  <p:slideViewPr>
    <p:cSldViewPr showGuides="1">
      <p:cViewPr varScale="1">
        <p:scale>
          <a:sx n="149" d="100"/>
          <a:sy n="149" d="100"/>
        </p:scale>
        <p:origin x="504" y="114"/>
      </p:cViewPr>
      <p:guideLst>
        <p:guide orient="horz" pos="1670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9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19.wmf"/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205F5C-2D63-4F20-8F62-F6B386A29BA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algun Gothic" panose="020B0503020000020004" charset="-127"/>
                <a:cs typeface="Malgun Gothic" panose="020B0503020000020004" charset="-127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algun Gothic" panose="020B0503020000020004" charset="-127"/>
              <a:cs typeface="Malgun Gothic" panose="020B0503020000020004" charset="-127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latinLnBrk="1" hangingPunct="1"/>
            <a:fld id="{9A0DB2DC-4C9A-4742-B13C-FB6460FD3503}" type="slidenum">
              <a:rPr lang="zh-CN" altLang="en-US" sz="1200" strike="noStrike" noProof="1" dirty="0">
                <a:latin typeface="Gulim" pitchFamily="34" charset="-127"/>
                <a:ea typeface="Gulim" pitchFamily="34" charset="-127"/>
                <a:cs typeface="+mn-cs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Malgun Gothic" panose="020B0503020000020004" charset="-127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1024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229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229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43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433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6387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8434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8435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0482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0483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2530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2531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2457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24579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latinLnBrk="1"/>
            <a:fld id="{9A0DB2DC-4C9A-4742-B13C-FB6460FD3503}" type="slidenum">
              <a:rPr lang="zh-CN" altLang="en-US" sz="1200" dirty="0">
                <a:latin typeface="Gulim" pitchFamily="34" charset="-127"/>
                <a:ea typeface="Gulim" pitchFamily="34" charset="-127"/>
              </a:rPr>
            </a:fld>
            <a:endParaRPr lang="zh-CN" altLang="en-US" sz="1200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组合 1"/>
          <p:cNvGrpSpPr/>
          <p:nvPr userDrawn="1"/>
        </p:nvGrpSpPr>
        <p:grpSpPr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2051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2" name="图片 3"/>
            <p:cNvPicPr>
              <a:picLocks noChangeAspect="1"/>
            </p:cNvPicPr>
            <p:nvPr userDrawn="1"/>
          </p:nvPicPr>
          <p:blipFill>
            <a:blip r:embed="rId4"/>
            <a:srcRect t="65009"/>
            <a:stretch>
              <a:fillRect/>
            </a:stretch>
          </p:blipFill>
          <p:spPr>
            <a:xfrm>
              <a:off x="0" y="4371949"/>
              <a:ext cx="9144000" cy="76473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53" name="图片 4"/>
            <p:cNvPicPr>
              <a:picLocks noChangeAspect="1"/>
            </p:cNvPicPr>
            <p:nvPr userDrawn="1"/>
          </p:nvPicPr>
          <p:blipFill>
            <a:blip r:embed="rId5"/>
            <a:srcRect t="658" b="88689"/>
            <a:stretch>
              <a:fillRect/>
            </a:stretch>
          </p:blipFill>
          <p:spPr>
            <a:xfrm>
              <a:off x="-9899" y="0"/>
              <a:ext cx="9153899" cy="41151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2054" name="图片 5"/>
          <p:cNvPicPr>
            <a:picLocks noChangeAspect="1"/>
          </p:cNvPicPr>
          <p:nvPr userDrawn="1"/>
        </p:nvPicPr>
        <p:blipFill>
          <a:blip r:embed="rId6"/>
          <a:srcRect t="23718" b="25883"/>
          <a:stretch>
            <a:fillRect/>
          </a:stretch>
        </p:blipFill>
        <p:spPr>
          <a:xfrm>
            <a:off x="395288" y="252413"/>
            <a:ext cx="8135937" cy="4100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图片 7"/>
          <p:cNvPicPr>
            <a:picLocks noChangeAspect="1"/>
          </p:cNvPicPr>
          <p:nvPr userDrawn="1"/>
        </p:nvPicPr>
        <p:blipFill>
          <a:blip r:embed="rId7"/>
          <a:srcRect l="67047" t="10567" b="79710"/>
          <a:stretch>
            <a:fillRect/>
          </a:stretch>
        </p:blipFill>
        <p:spPr>
          <a:xfrm>
            <a:off x="5580063" y="2849563"/>
            <a:ext cx="2613025" cy="20081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7" name="图片 8"/>
          <p:cNvPicPr>
            <a:picLocks noChangeAspect="1"/>
          </p:cNvPicPr>
          <p:nvPr userDrawn="1"/>
        </p:nvPicPr>
        <p:blipFill>
          <a:blip r:embed="rId8"/>
          <a:srcRect t="42424" r="66219"/>
          <a:stretch>
            <a:fillRect/>
          </a:stretch>
        </p:blipFill>
        <p:spPr>
          <a:xfrm>
            <a:off x="-33337" y="2955925"/>
            <a:ext cx="3092450" cy="2170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8" name="图片 9"/>
          <p:cNvPicPr>
            <a:picLocks noChangeAspect="1"/>
          </p:cNvPicPr>
          <p:nvPr userDrawn="1"/>
        </p:nvPicPr>
        <p:blipFill>
          <a:blip r:embed="rId7"/>
          <a:srcRect r="71124" b="82214"/>
          <a:stretch>
            <a:fillRect/>
          </a:stretch>
        </p:blipFill>
        <p:spPr>
          <a:xfrm>
            <a:off x="900113" y="1827213"/>
            <a:ext cx="1995487" cy="32019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组合 1"/>
          <p:cNvGrpSpPr/>
          <p:nvPr userDrawn="1"/>
        </p:nvGrpSpPr>
        <p:grpSpPr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075" name="图片 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76" name="图片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956" y="10683"/>
              <a:ext cx="9144000" cy="5143500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pitchFamily="2" charset="-122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079" name="图片 6"/>
          <p:cNvPicPr>
            <a:picLocks noChangeAspect="1"/>
          </p:cNvPicPr>
          <p:nvPr userDrawn="1"/>
        </p:nvPicPr>
        <p:blipFill>
          <a:blip r:embed="rId5"/>
          <a:srcRect l="5600" t="5600" r="6203" b="11801"/>
          <a:stretch>
            <a:fillRect/>
          </a:stretch>
        </p:blipFill>
        <p:spPr>
          <a:xfrm>
            <a:off x="79375" y="63500"/>
            <a:ext cx="1000125" cy="936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7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59750" y="3748088"/>
            <a:ext cx="936625" cy="1404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11"/>
          <p:cNvSpPr txBox="1"/>
          <p:nvPr/>
        </p:nvSpPr>
        <p:spPr>
          <a:xfrm rot="19730992">
            <a:off x="3296996" y="2011223"/>
            <a:ext cx="302433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alpha val="17000"/>
                  </a:schemeClr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状元成才路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alpha val="17000"/>
                </a:schemeClr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6"/>
          <p:cNvSpPr txBox="1"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 w="9525">
            <a:noFill/>
          </a:ln>
        </p:spPr>
        <p:txBody>
          <a:bodyPr anchor="t"/>
          <a:lstStyle/>
          <a:p>
            <a:pPr lvl="0" eaLnBrk="0" hangingPunct="0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8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Malgun Gothic" panose="020B0503020000020004" charset="-127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  <a:cs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  <a:cs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audio" Target="../media/media2.mp3"/><Relationship Id="rId8" Type="http://schemas.openxmlformats.org/officeDocument/2006/relationships/image" Target="../media/image15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2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microsoft.com/office/2007/relationships/media" Target="../media/media3.mp3"/><Relationship Id="rId11" Type="http://schemas.openxmlformats.org/officeDocument/2006/relationships/audio" Target="../media/media3.mp3"/><Relationship Id="rId10" Type="http://schemas.microsoft.com/office/2007/relationships/media" Target="../media/media2.mp3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wmf"/><Relationship Id="rId8" Type="http://schemas.openxmlformats.org/officeDocument/2006/relationships/oleObject" Target="../embeddings/oleObject3.bin"/><Relationship Id="rId7" Type="http://schemas.openxmlformats.org/officeDocument/2006/relationships/image" Target="../media/image17.wmf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12.png"/><Relationship Id="rId2" Type="http://schemas.openxmlformats.org/officeDocument/2006/relationships/tags" Target="../tags/tag6.xml"/><Relationship Id="rId14" Type="http://schemas.openxmlformats.org/officeDocument/2006/relationships/notesSlide" Target="../notesSlides/notesSlide2.xml"/><Relationship Id="rId13" Type="http://schemas.openxmlformats.org/officeDocument/2006/relationships/vmlDrawing" Target="../drawings/vmlDrawing1.v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wmf"/><Relationship Id="rId10" Type="http://schemas.openxmlformats.org/officeDocument/2006/relationships/oleObject" Target="../embeddings/oleObject4.bin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1.wmf"/><Relationship Id="rId7" Type="http://schemas.openxmlformats.org/officeDocument/2006/relationships/oleObject" Target="../embeddings/oleObject6.bin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1" Type="http://schemas.openxmlformats.org/officeDocument/2006/relationships/notesSlide" Target="../notesSlides/notesSlide4.xml"/><Relationship Id="rId10" Type="http://schemas.openxmlformats.org/officeDocument/2006/relationships/vmlDrawing" Target="../drawings/vmlDrawing2.v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3.wmf"/><Relationship Id="rId3" Type="http://schemas.openxmlformats.org/officeDocument/2006/relationships/oleObject" Target="../embeddings/oleObject7.bin"/><Relationship Id="rId2" Type="http://schemas.openxmlformats.org/officeDocument/2006/relationships/image" Target="../media/image22.png"/><Relationship Id="rId15" Type="http://schemas.openxmlformats.org/officeDocument/2006/relationships/notesSlide" Target="../notesSlides/notesSlide5.xml"/><Relationship Id="rId14" Type="http://schemas.openxmlformats.org/officeDocument/2006/relationships/vmlDrawing" Target="../drawings/vmlDrawing3.v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15.png"/><Relationship Id="rId11" Type="http://schemas.microsoft.com/office/2007/relationships/media" Target="../media/media4.mp3"/><Relationship Id="rId10" Type="http://schemas.openxmlformats.org/officeDocument/2006/relationships/audio" Target="../media/media4.mp3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6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6" Type="http://schemas.microsoft.com/office/2007/relationships/media" Target="../media/media5.mp3"/><Relationship Id="rId5" Type="http://schemas.openxmlformats.org/officeDocument/2006/relationships/audio" Target="../media/media5.mp3"/><Relationship Id="rId4" Type="http://schemas.openxmlformats.org/officeDocument/2006/relationships/image" Target="../media/image12.png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image" Target="../media/image27.wmf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Relationship Id="rId3" Type="http://schemas.openxmlformats.org/officeDocument/2006/relationships/image" Target="../media/image25.wmf"/><Relationship Id="rId2" Type="http://schemas.openxmlformats.org/officeDocument/2006/relationships/oleObject" Target="../embeddings/oleObject9.bin"/><Relationship Id="rId16" Type="http://schemas.openxmlformats.org/officeDocument/2006/relationships/notesSlide" Target="../notesSlides/notesSlide7.xml"/><Relationship Id="rId15" Type="http://schemas.openxmlformats.org/officeDocument/2006/relationships/vmlDrawing" Target="../drawings/vmlDrawing4.v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15.png"/><Relationship Id="rId12" Type="http://schemas.microsoft.com/office/2007/relationships/media" Target="../media/media6.mp3"/><Relationship Id="rId11" Type="http://schemas.openxmlformats.org/officeDocument/2006/relationships/audio" Target="../media/media6.mp3"/><Relationship Id="rId10" Type="http://schemas.openxmlformats.org/officeDocument/2006/relationships/image" Target="../media/image12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microsoft.com/office/2007/relationships/media" Target="../media/media7.mp3"/><Relationship Id="rId7" Type="http://schemas.openxmlformats.org/officeDocument/2006/relationships/audio" Target="../media/media7.mp3"/><Relationship Id="rId6" Type="http://schemas.openxmlformats.org/officeDocument/2006/relationships/image" Target="../media/image12.pn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8.wmf"/><Relationship Id="rId2" Type="http://schemas.openxmlformats.org/officeDocument/2006/relationships/oleObject" Target="../embeddings/oleObject12.bin"/><Relationship Id="rId12" Type="http://schemas.openxmlformats.org/officeDocument/2006/relationships/notesSlide" Target="../notesSlides/notesSlide8.xml"/><Relationship Id="rId11" Type="http://schemas.openxmlformats.org/officeDocument/2006/relationships/vmlDrawing" Target="../drawings/vmlDrawing5.v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2"/>
          <p:cNvSpPr/>
          <p:nvPr/>
        </p:nvSpPr>
        <p:spPr>
          <a:xfrm>
            <a:off x="2387376" y="1829574"/>
            <a:ext cx="5761038" cy="7080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练习课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（第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1-3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课时）</a:t>
            </a:r>
            <a:endParaRPr lang="zh-CN" altLang="zh-CN" sz="4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195" name="文本框 2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6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320" y="1785371"/>
            <a:ext cx="862598" cy="8646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6"/>
          <p:cNvSpPr/>
          <p:nvPr/>
        </p:nvSpPr>
        <p:spPr>
          <a:xfrm>
            <a:off x="887413" y="242888"/>
            <a:ext cx="3024187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Gulim" pitchFamily="34" charset="-127"/>
                <a:ea typeface="黑体" panose="02010609060101010101" pitchFamily="49" charset="-122"/>
              </a:rPr>
              <a:t>一、复习巩固</a:t>
            </a:r>
            <a:endParaRPr lang="zh-CN" altLang="en-US" sz="3200" b="1" dirty="0"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40200" y="2430463"/>
            <a:ext cx="576263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比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87450" y="3309938"/>
            <a:ext cx="2338388" cy="954087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atinLnBrk="1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比的意义及各部分的名称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73538" y="3309938"/>
            <a:ext cx="1296987" cy="954087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atinLnBrk="1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比的基本性质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05563" y="3309938"/>
            <a:ext cx="1368425" cy="954087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pPr latinLnBrk="1"/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按比分配问题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左大括号 5"/>
          <p:cNvSpPr/>
          <p:nvPr/>
        </p:nvSpPr>
        <p:spPr>
          <a:xfrm rot="5400000">
            <a:off x="4284663" y="627063"/>
            <a:ext cx="287337" cy="5040312"/>
          </a:xfrm>
          <a:prstGeom prst="leftBrace">
            <a:avLst>
              <a:gd name="adj1" fmla="val 54329"/>
              <a:gd name="adj2" fmla="val 50000"/>
            </a:avLst>
          </a:pr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latinLnBrk="1"/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224" name="文本框 14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9225" name="图片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3598"/>
            <a:ext cx="1304925" cy="12566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" name="圆角矩形标注 3"/>
          <p:cNvSpPr/>
          <p:nvPr/>
        </p:nvSpPr>
        <p:spPr>
          <a:xfrm>
            <a:off x="2014538" y="1339850"/>
            <a:ext cx="6191250" cy="674688"/>
          </a:xfrm>
          <a:prstGeom prst="wedgeRoundRectCallout">
            <a:avLst>
              <a:gd name="adj1" fmla="val -54773"/>
              <a:gd name="adj2" fmla="val -6718"/>
              <a:gd name="adj3" fmla="val 16667"/>
            </a:avLst>
          </a:prstGeom>
          <a:solidFill>
            <a:schemeClr val="bg1"/>
          </a:solidFill>
          <a:ln w="28575" cap="flat" cmpd="sng">
            <a:solidFill>
              <a:srgbClr val="33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algn="ctr">
              <a:buFont typeface="Arial" panose="020B0604020202020204" pitchFamily="34" charset="0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我们学习了哪些有关比的知识？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1">
            <a:hlinkClick r:id="" action="ppaction://media"/>
          </p:cNvPr>
          <p:cNvPicPr/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568" y="5452070"/>
            <a:ext cx="412750" cy="412750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/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43073" y="5452070"/>
            <a:ext cx="412750" cy="412750"/>
          </a:xfrm>
          <a:prstGeom prst="rect">
            <a:avLst/>
          </a:prstGeom>
        </p:spPr>
      </p:pic>
      <p:pic>
        <p:nvPicPr>
          <p:cNvPr id="10" name="3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285028" y="5380315"/>
            <a:ext cx="412750" cy="41275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2340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27" dur="1447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34" dur="175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8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showWhenStopped="0"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showWhenStopped="0">
                <p:cTn id="4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 animBg="1"/>
      <p:bldP spid="4" grpId="0" animBg="1"/>
      <p:bldP spid="5" grpId="0" bldLvl="0" animBg="1"/>
      <p:bldP spid="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7" name="文本框 15"/>
          <p:cNvSpPr txBox="1"/>
          <p:nvPr>
            <p:custDataLst>
              <p:tags r:id="rId1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1278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矩形 16"/>
          <p:cNvSpPr/>
          <p:nvPr/>
        </p:nvSpPr>
        <p:spPr>
          <a:xfrm>
            <a:off x="1116013" y="788988"/>
            <a:ext cx="4116387" cy="52387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atinLnBrk="1"/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比的意义及各部分的名称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280" name="Rectangle 24"/>
          <p:cNvSpPr/>
          <p:nvPr/>
        </p:nvSpPr>
        <p:spPr>
          <a:xfrm>
            <a:off x="539750" y="204788"/>
            <a:ext cx="3689350" cy="584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二、巩固提高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345" name="矩形 1"/>
          <p:cNvSpPr/>
          <p:nvPr/>
        </p:nvSpPr>
        <p:spPr>
          <a:xfrm>
            <a:off x="5497513" y="985838"/>
            <a:ext cx="2108200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P50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练习十一第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184596" y="2496392"/>
            <a:ext cx="9001125" cy="41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航海模型小组男、女生人数的比是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):(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，比值是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184596" y="2974773"/>
            <a:ext cx="8208912" cy="7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航空模型小组男、女生人数的比是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): 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，比值是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女生人数与小组总人数的比是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):(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，比值是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217614" y="3795886"/>
            <a:ext cx="9001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汽车模型小组做的模型总数与人数的比是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 ):( 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，比值是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(   )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1"/>
          <p:cNvSpPr>
            <a:spLocks noChangeArrowheads="1"/>
          </p:cNvSpPr>
          <p:nvPr/>
        </p:nvSpPr>
        <p:spPr bwMode="auto">
          <a:xfrm>
            <a:off x="-31428" y="1381305"/>
            <a:ext cx="7200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航海模型小组有男生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14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人，有女生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8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航空模型小组共有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26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人，其中男生有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16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人。</a:t>
            </a:r>
            <a:endParaRPr lang="en-US" altLang="zh-CN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汽车模型小组共有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12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人，共做了 </a:t>
            </a: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18 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个汽车模型。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610227" y="2461425"/>
            <a:ext cx="493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14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>
            <a:spLocks noChangeArrowheads="1"/>
          </p:cNvSpPr>
          <p:nvPr/>
        </p:nvSpPr>
        <p:spPr bwMode="auto">
          <a:xfrm>
            <a:off x="5609729" y="2467153"/>
            <a:ext cx="3381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8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7476549" y="2398510"/>
          <a:ext cx="22383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152400" imgH="393700" progId="Equation.DSMT4">
                  <p:embed/>
                </p:oleObj>
              </mc:Choice>
              <mc:Fallback>
                <p:oleObj name="Equation" r:id="rId4" imgW="152400" imgH="393700" progId="Equation.DSMT4">
                  <p:embed/>
                  <p:pic>
                    <p:nvPicPr>
                      <p:cNvPr id="0" name="对象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6549" y="2398510"/>
                        <a:ext cx="22383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4641208" y="295193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16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5654802" y="2962894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7637589" y="2932731"/>
          <a:ext cx="204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139700" imgH="393700" progId="Equation.DSMT4">
                  <p:embed/>
                </p:oleObj>
              </mc:Choice>
              <mc:Fallback>
                <p:oleObj name="Equation" r:id="rId6" imgW="139700" imgH="393700" progId="Equation.DSMT4">
                  <p:embed/>
                  <p:pic>
                    <p:nvPicPr>
                      <p:cNvPr id="0" name="对象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7589" y="2932731"/>
                        <a:ext cx="204788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4122864" y="3318494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</a:t>
            </a:r>
            <a:endParaRPr lang="zh-CN" altLang="en-US" sz="180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5025195" y="3339222"/>
            <a:ext cx="492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26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6910514" y="3305794"/>
          <a:ext cx="3175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8" imgW="215900" imgH="393065" progId="Equation.DSMT4">
                  <p:embed/>
                </p:oleObj>
              </mc:Choice>
              <mc:Fallback>
                <p:oleObj name="Equation" r:id="rId8" imgW="215900" imgH="393065" progId="Equation.DSMT4">
                  <p:embed/>
                  <p:pic>
                    <p:nvPicPr>
                      <p:cNvPr id="0" name="对象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0514" y="3305794"/>
                        <a:ext cx="31750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5444346" y="378660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18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>
            <a:spLocks noChangeArrowheads="1"/>
          </p:cNvSpPr>
          <p:nvPr/>
        </p:nvSpPr>
        <p:spPr bwMode="auto">
          <a:xfrm>
            <a:off x="6288896" y="377390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Malgun Gothic" panose="020B0503020000020004" charset="-127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12</a:t>
            </a:r>
            <a:endParaRPr lang="zh-CN" altLang="en-US" sz="1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4" name="对象 33"/>
          <p:cNvGraphicFramePr>
            <a:graphicFrameLocks noChangeAspect="1"/>
          </p:cNvGraphicFramePr>
          <p:nvPr/>
        </p:nvGraphicFramePr>
        <p:xfrm>
          <a:off x="8217747" y="3672308"/>
          <a:ext cx="22383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0" imgW="152400" imgH="393700" progId="Equation.DSMT4">
                  <p:embed/>
                </p:oleObj>
              </mc:Choice>
              <mc:Fallback>
                <p:oleObj name="Equation" r:id="rId10" imgW="152400" imgH="393700" progId="Equation.DSMT4">
                  <p:embed/>
                  <p:pic>
                    <p:nvPicPr>
                      <p:cNvPr id="0" name="对象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7747" y="3672308"/>
                        <a:ext cx="223837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345" grpId="0"/>
      <p:bldP spid="22" grpId="0"/>
      <p:bldP spid="23" grpId="0"/>
      <p:bldP spid="26" grpId="0"/>
      <p:bldP spid="27" grpId="0"/>
      <p:bldP spid="29" grpId="0"/>
      <p:bldP spid="30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450" y="315913"/>
            <a:ext cx="2338388" cy="52387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比的基本性质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16" name="文本框 3"/>
          <p:cNvSpPr txBox="1"/>
          <p:nvPr>
            <p:custDataLst>
              <p:tags r:id="rId1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3317" name="图片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900113" y="843558"/>
            <a:ext cx="734377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把下列各比化成后项是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100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的比。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(1)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学校种植树苗，成活的棵数与种植总棵数的比是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49 : 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(2)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实验员配制一种药水，药剂质量与药水总质量的比是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 : 1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latinLnBrk="1" hangingPunct="1">
              <a:lnSpc>
                <a:spcPct val="12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(3)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某企业去年实际产值与计划产值的比是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275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250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851275" y="1965920"/>
            <a:ext cx="41798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49:50=(49×2):(50×2)=98:100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995936" y="2961977"/>
            <a:ext cx="4949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0.12:1=(0.12×100):(1×100)=12:100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2097088" y="4374158"/>
            <a:ext cx="6089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275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: 250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万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=(275÷2.5):(250÷2.5)=110:100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99592" y="3507854"/>
            <a:ext cx="7215187" cy="1303337"/>
          </a:xfrm>
          <a:prstGeom prst="rect">
            <a:avLst/>
          </a:prstGeom>
          <a:solidFill>
            <a:srgbClr val="7ADCFF"/>
          </a:solidFill>
          <a:ln w="28575" cap="flat" cmpd="sng">
            <a:solidFill>
              <a:srgbClr val="33CCFF"/>
            </a:solidFill>
            <a:prstDash val="dashDot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algn="just" latinLnBrk="1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比的前项和后项同时乘或除以相同的数（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除外），比值不变，这叫做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比的基本性质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" name="矩形 1"/>
          <p:cNvSpPr/>
          <p:nvPr/>
        </p:nvSpPr>
        <p:spPr>
          <a:xfrm>
            <a:off x="6372200" y="987574"/>
            <a:ext cx="2109787" cy="3063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P50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练习十一第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  <p:bldP spid="11" grpId="0"/>
      <p:bldP spid="12" grpId="0"/>
      <p:bldP spid="7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6013" y="315913"/>
            <a:ext cx="3968750" cy="523875"/>
          </a:xfrm>
          <a:prstGeom prst="rect">
            <a:avLst/>
          </a:prstGeom>
          <a:noFill/>
          <a:ln w="28575" cap="flat" cmpd="sng">
            <a:solidFill>
              <a:srgbClr val="00B0F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解决问题</a:t>
            </a:r>
            <a:r>
              <a:rPr lang="en-US" altLang="zh-CN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2800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按比分配</a:t>
            </a:r>
            <a:endParaRPr lang="zh-CN" altLang="en-US" sz="2800" b="1" dirty="0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5500" y="990600"/>
            <a:ext cx="7945438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某妇产医院上月新生婴儿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303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名，男女婴儿人数之比是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51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上月新生男、女婴儿各有多少人？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5138" y="1908175"/>
            <a:ext cx="5041900" cy="223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方法一：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每份是：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303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÷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(51+50)=3(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男婴有：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51=153(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女婴有：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50=150(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365" name="文本框 5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366" name="图片 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1"/>
          <p:cNvSpPr/>
          <p:nvPr/>
        </p:nvSpPr>
        <p:spPr>
          <a:xfrm>
            <a:off x="4213225" y="1908175"/>
            <a:ext cx="4105275" cy="2238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方法二：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男婴有：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  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女婴有：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8" name="对象 2"/>
          <p:cNvGraphicFramePr>
            <a:graphicFrameLocks noChangeAspect="1"/>
          </p:cNvGraphicFramePr>
          <p:nvPr/>
        </p:nvGraphicFramePr>
        <p:xfrm>
          <a:off x="6072188" y="2420938"/>
          <a:ext cx="28209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" r:id="rId5" imgW="1459865" imgH="393700" progId="Equation.DSMT4">
                  <p:embed/>
                </p:oleObj>
              </mc:Choice>
              <mc:Fallback>
                <p:oleObj name="" r:id="rId5" imgW="1459865" imgH="393700" progId="Equation.DSMT4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72188" y="2420938"/>
                        <a:ext cx="2820987" cy="760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3"/>
          <p:cNvGraphicFramePr>
            <a:graphicFrameLocks noChangeAspect="1"/>
          </p:cNvGraphicFramePr>
          <p:nvPr/>
        </p:nvGraphicFramePr>
        <p:xfrm>
          <a:off x="6116638" y="3494088"/>
          <a:ext cx="28162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" r:id="rId7" imgW="1459865" imgH="393700" progId="Equation.DSMT4">
                  <p:embed/>
                </p:oleObj>
              </mc:Choice>
              <mc:Fallback>
                <p:oleObj name="" r:id="rId7" imgW="1459865" imgH="3937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16638" y="3494088"/>
                        <a:ext cx="2816225" cy="7588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4"/>
          <p:cNvSpPr/>
          <p:nvPr/>
        </p:nvSpPr>
        <p:spPr>
          <a:xfrm>
            <a:off x="755650" y="4335463"/>
            <a:ext cx="7848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答：新生男婴的人数为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153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人，新生女婴的人数为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4345" name="矩形 1"/>
          <p:cNvSpPr/>
          <p:nvPr/>
        </p:nvSpPr>
        <p:spPr>
          <a:xfrm>
            <a:off x="5334000" y="622300"/>
            <a:ext cx="21082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P53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练习十二第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7" grpId="0"/>
      <p:bldP spid="10" grpId="0"/>
      <p:bldP spid="143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9"/>
          <p:cNvSpPr/>
          <p:nvPr/>
        </p:nvSpPr>
        <p:spPr>
          <a:xfrm>
            <a:off x="407988" y="417513"/>
            <a:ext cx="3889375" cy="585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algn="ctr" latinLnBrk="1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三、随堂练习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4213" y="1166813"/>
            <a:ext cx="7921625" cy="79216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marL="514350" indent="-514350" latinLnBrk="1">
              <a:lnSpc>
                <a:spcPts val="3500"/>
              </a:lnSpc>
              <a:buAutoNum type="arabicPeriod"/>
            </a:pP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有一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个长方形的花坛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，周长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200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米，长与宽的比是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。这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个花坛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的长和宽分别是多少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米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4" name="Picture 7" descr="u4jx03_9"/>
          <p:cNvPicPr>
            <a:picLocks noChangeAspect="1"/>
          </p:cNvPicPr>
          <p:nvPr/>
        </p:nvPicPr>
        <p:blipFill>
          <a:blip r:embed="rId2"/>
          <a:srcRect l="13979" t="17805" r="10097" b="24698"/>
          <a:stretch>
            <a:fillRect/>
          </a:stretch>
        </p:blipFill>
        <p:spPr>
          <a:xfrm>
            <a:off x="900113" y="2678113"/>
            <a:ext cx="2733675" cy="1552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矩形 4"/>
          <p:cNvSpPr/>
          <p:nvPr/>
        </p:nvSpPr>
        <p:spPr>
          <a:xfrm>
            <a:off x="4016375" y="2090738"/>
            <a:ext cx="111125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宽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21300" y="2090738"/>
            <a:ext cx="3089275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200÷2=100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（米）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305300" y="2778125"/>
            <a:ext cx="546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长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295775" y="3640138"/>
            <a:ext cx="546100" cy="5222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宽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60938" y="2620963"/>
          <a:ext cx="2187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" r:id="rId3" imgW="1028065" imgH="393700" progId="Equation.DSMT4">
                  <p:embed/>
                </p:oleObj>
              </mc:Choice>
              <mc:Fallback>
                <p:oleObj name="" r:id="rId3" imgW="1028065" imgH="393700" progId="Equation.DSMT4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60938" y="2620963"/>
                        <a:ext cx="218757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/>
        </p:nvGraphicFramePr>
        <p:xfrm>
          <a:off x="4960938" y="3516313"/>
          <a:ext cx="21875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" r:id="rId5" imgW="1028065" imgH="393700" progId="Equation.DSMT4">
                  <p:embed/>
                </p:oleObj>
              </mc:Choice>
              <mc:Fallback>
                <p:oleObj name="" r:id="rId5" imgW="1028065" imgH="393700" progId="Equation.DSMT4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60938" y="3516313"/>
                        <a:ext cx="2187575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9" name="文本框 10"/>
          <p:cNvSpPr txBox="1"/>
          <p:nvPr>
            <p:custDataLst>
              <p:tags r:id="rId7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7420" name="图片 1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/>
        </p:nvSpPr>
        <p:spPr>
          <a:xfrm>
            <a:off x="2411413" y="4413250"/>
            <a:ext cx="6313487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答：这个花坛的长是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米，宽是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米。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pic>
        <p:nvPicPr>
          <p:cNvPr id="2" name="4">
            <a:hlinkClick r:id="" action="ppaction://media"/>
          </p:cNvPr>
          <p:cNvPicPr/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21385" y="444627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4" dur="433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36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971550" y="842963"/>
            <a:ext cx="7416800" cy="11525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学校把栽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棵树的任务，按照六年级三个班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的人数分配给各班。一班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46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人，二班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44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人，三班</a:t>
            </a:r>
            <a:r>
              <a:rPr lang="zh-CN" altLang="en-US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人。三个班各应栽多少棵树？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350" y="2065338"/>
            <a:ext cx="6048375" cy="22463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46︰44︰50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23︰22︰25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＋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70       70÷70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一班：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1×23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二班：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1×22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三班：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1×25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（棵）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460" name="文本框 3"/>
          <p:cNvSpPr txBox="1"/>
          <p:nvPr>
            <p:custDataLst>
              <p:tags r:id="rId2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461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1116013" y="4367213"/>
            <a:ext cx="7392987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答：一班应栽树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23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棵，二班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22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棵，三班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棵。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4345" name="矩形 1"/>
          <p:cNvSpPr/>
          <p:nvPr/>
        </p:nvSpPr>
        <p:spPr>
          <a:xfrm>
            <a:off x="1043608" y="411510"/>
            <a:ext cx="21097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(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教材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P53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练习十二第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4</a:t>
            </a:r>
            <a:r>
              <a: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题</a:t>
            </a:r>
            <a:r>
              <a:rPr lang="en-US" altLang="zh-CN" sz="1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zh-CN" altLang="en-US" sz="11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pic>
        <p:nvPicPr>
          <p:cNvPr id="4" name="5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455660" y="258064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3" dur="59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7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0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6" grpId="0"/>
      <p:bldP spid="14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1"/>
          <p:cNvSpPr/>
          <p:nvPr/>
        </p:nvSpPr>
        <p:spPr>
          <a:xfrm>
            <a:off x="577850" y="825500"/>
            <a:ext cx="8393113" cy="9540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265430" indent="-265430"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学校新进一批图书，按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分给四、五、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六年级。五年级分得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120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本，四、六年级各分得多少本？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0113" y="1793875"/>
            <a:ext cx="1689100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latinLnBrk="1"/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3+4+5=12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09625" y="2105025"/>
            <a:ext cx="6332538" cy="16795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2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总本数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			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2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六年级：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2174875" y="2300288"/>
          <a:ext cx="24145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" r:id="rId2" imgW="1180465" imgH="393700" progId="Equation.DSMT4">
                  <p:embed/>
                </p:oleObj>
              </mc:Choice>
              <mc:Fallback>
                <p:oleObj name="" r:id="rId2" imgW="1180465" imgH="393700" progId="Equation.DSMT4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74875" y="2300288"/>
                        <a:ext cx="2414588" cy="80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6164263" y="2311400"/>
          <a:ext cx="2259012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" r:id="rId4" imgW="1104900" imgH="393700" progId="Equation.DSMT4">
                  <p:embed/>
                </p:oleObj>
              </mc:Choice>
              <mc:Fallback>
                <p:oleObj name="" r:id="rId4" imgW="1104900" imgH="393700" progId="Equation.DSMT4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64263" y="2311400"/>
                        <a:ext cx="2259012" cy="80486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346325" y="3116263"/>
          <a:ext cx="2389188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" r:id="rId6" imgW="1167765" imgH="393700" progId="Equation.DSMT4">
                  <p:embed/>
                </p:oleObj>
              </mc:Choice>
              <mc:Fallback>
                <p:oleObj name="" r:id="rId6" imgW="1167765" imgH="393700" progId="Equation.DSMT4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346325" y="3116263"/>
                        <a:ext cx="2389188" cy="8048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2" name="文本框 8"/>
          <p:cNvSpPr txBox="1"/>
          <p:nvPr>
            <p:custDataLst>
              <p:tags r:id="rId8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1513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矩形 9"/>
          <p:cNvSpPr/>
          <p:nvPr/>
        </p:nvSpPr>
        <p:spPr>
          <a:xfrm>
            <a:off x="1117600" y="4103688"/>
            <a:ext cx="7056438" cy="5222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答：四年级分得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90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本，六年级分得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本。</a:t>
            </a:r>
            <a:endParaRPr lang="zh-CN" altLang="en-US" sz="2800" dirty="0">
              <a:solidFill>
                <a:srgbClr val="FF0000"/>
              </a:solidFill>
              <a:latin typeface="Gulim" pitchFamily="34" charset="-127"/>
              <a:ea typeface="黑体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73613" y="2125663"/>
            <a:ext cx="2951162" cy="819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20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四年级：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" name="6">
            <a:hlinkClick r:id="" action="ppaction://media"/>
          </p:cNvPr>
          <p:cNvPicPr/>
          <p:nvPr>
            <a:audioFile r:link="rId11"/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168640" y="301117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43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2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1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矩形 1"/>
          <p:cNvSpPr/>
          <p:nvPr/>
        </p:nvSpPr>
        <p:spPr>
          <a:xfrm>
            <a:off x="684213" y="733425"/>
            <a:ext cx="7991475" cy="1384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盒子里有三种颜色的球，黄球个数与红球个数的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，红球个数与白球个数的比是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。已</a:t>
            </a:r>
            <a:endParaRPr lang="en-US" altLang="zh-CN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/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   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知三种颜色的球共</a:t>
            </a:r>
            <a:r>
              <a:rPr lang="en-US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175</a:t>
            </a:r>
            <a:r>
              <a:rPr lang="zh-CN" altLang="zh-CN" sz="28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个，红球有多少个？</a:t>
            </a:r>
            <a:endParaRPr lang="zh-CN" altLang="en-US" sz="28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39863" y="1995488"/>
            <a:ext cx="6480175" cy="28336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latinLnBrk="1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黄球∶红球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3=8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红球∶白球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=4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5=12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所以，黄球∶红球∶白球＝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12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15   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3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      8+12+15=35       175×      =60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（个）</a:t>
            </a:r>
            <a:endParaRPr lang="zh-CN" altLang="zh-CN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latinLnBrk="1">
              <a:lnSpc>
                <a:spcPct val="130000"/>
              </a:lnSpc>
            </a:pP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答：红球有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60</a:t>
            </a:r>
            <a:r>
              <a:rPr lang="zh-C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402263" y="3619500"/>
          <a:ext cx="515937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" r:id="rId2" imgW="228600" imgH="393700" progId="Equation.DSMT4">
                  <p:embed/>
                </p:oleObj>
              </mc:Choice>
              <mc:Fallback>
                <p:oleObj name="" r:id="rId2" imgW="228600" imgH="393700" progId="Equation.DSMT4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02263" y="3619500"/>
                        <a:ext cx="515937" cy="698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7" name="文本框 4"/>
          <p:cNvSpPr txBox="1"/>
          <p:nvPr>
            <p:custDataLst>
              <p:tags r:id="rId4"/>
            </p:custDataLst>
          </p:nvPr>
        </p:nvSpPr>
        <p:spPr>
          <a:xfrm>
            <a:off x="5156200" y="131763"/>
            <a:ext cx="1008063" cy="184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zh-CN" altLang="en-US" sz="600" dirty="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 dirty="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3558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8118475" y="131763"/>
            <a:ext cx="184150" cy="5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7">
            <a:hlinkClick r:id="" action="ppaction://media"/>
          </p:cNvPr>
          <p:cNvPicPr/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84368" y="545207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573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55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 uiExpand="1" build="p"/>
    </p:bldLst>
  </p:timing>
</p:sld>
</file>

<file path=ppt/tags/tag1.xml><?xml version="1.0" encoding="utf-8"?>
<p:tagLst xmlns:p="http://schemas.openxmlformats.org/presentationml/2006/main">
  <p:tag name="ISLIDE.ADDREMOVEWATERMARK" val="VIaogO6Lkm"/>
</p:tagLst>
</file>

<file path=ppt/tags/tag10.xml><?xml version="1.0" encoding="utf-8"?>
<p:tagLst xmlns:p="http://schemas.openxmlformats.org/presentationml/2006/main">
  <p:tag name="ISLIDE.ADDREMOVEWATERMARK" val="xhVwo7gnpk"/>
</p:tagLst>
</file>

<file path=ppt/tags/tag11.xml><?xml version="1.0" encoding="utf-8"?>
<p:tagLst xmlns:p="http://schemas.openxmlformats.org/presentationml/2006/main">
  <p:tag name="ISLIDE.ADDREMOVEWATERMARK" val="VIaogO6Lkm"/>
</p:tagLst>
</file>

<file path=ppt/tags/tag12.xml><?xml version="1.0" encoding="utf-8"?>
<p:tagLst xmlns:p="http://schemas.openxmlformats.org/presentationml/2006/main">
  <p:tag name="ISLIDE.ADDREMOVEWATERMARK" val="xhVwo7gnpk"/>
</p:tagLst>
</file>

<file path=ppt/tags/tag13.xml><?xml version="1.0" encoding="utf-8"?>
<p:tagLst xmlns:p="http://schemas.openxmlformats.org/presentationml/2006/main">
  <p:tag name="ISLIDE.ADDREMOVEWATERMARK" val="VIaogO6Lkm"/>
</p:tagLst>
</file>

<file path=ppt/tags/tag14.xml><?xml version="1.0" encoding="utf-8"?>
<p:tagLst xmlns:p="http://schemas.openxmlformats.org/presentationml/2006/main">
  <p:tag name="ISLIDE.ADDREMOVEWATERMARK" val="xhVwo7gnpk"/>
</p:tagLst>
</file>

<file path=ppt/tags/tag15.xml><?xml version="1.0" encoding="utf-8"?>
<p:tagLst xmlns:p="http://schemas.openxmlformats.org/presentationml/2006/main">
  <p:tag name="ISLIDE.ADDREMOVEWATERMARK" val="VIaogO6Lkm"/>
</p:tagLst>
</file>

<file path=ppt/tags/tag16.xml><?xml version="1.0" encoding="utf-8"?>
<p:tagLst xmlns:p="http://schemas.openxmlformats.org/presentationml/2006/main">
  <p:tag name="ISLIDE.ADDREMOVEWATERMARK" val="xhVwo7gnpk"/>
</p:tagLst>
</file>

<file path=ppt/tags/tag17.xml><?xml version="1.0" encoding="utf-8"?>
<p:tagLst xmlns:p="http://schemas.openxmlformats.org/presentationml/2006/main">
  <p:tag name="ISLIDE.ADDREMOVEWATERMARK" val="VIaogO6Lkm"/>
</p:tagLst>
</file>

<file path=ppt/tags/tag18.xml><?xml version="1.0" encoding="utf-8"?>
<p:tagLst xmlns:p="http://schemas.openxmlformats.org/presentationml/2006/main">
  <p:tag name="ISLIDE.ADDREMOVEWATERMARK" val="xhVwo7gnpk"/>
</p:tagLst>
</file>

<file path=ppt/tags/tag19.xml><?xml version="1.0" encoding="utf-8"?>
<p:tagLst xmlns:p="http://schemas.openxmlformats.org/presentationml/2006/main">
  <p:tag name="COMMONDATA" val="eyJoZGlkIjoiYzJmYmM0OTc5ZTFiNzBkNzQzODgwOGQyYTI1NDgyMGUifQ=="/>
</p:tagLst>
</file>

<file path=ppt/tags/tag2.xml><?xml version="1.0" encoding="utf-8"?>
<p:tagLst xmlns:p="http://schemas.openxmlformats.org/presentationml/2006/main">
  <p:tag name="ISLIDE.ADDREMOVEWATERMARK" val="xhVwo7gnpk"/>
</p:tagLst>
</file>

<file path=ppt/tags/tag3.xml><?xml version="1.0" encoding="utf-8"?>
<p:tagLst xmlns:p="http://schemas.openxmlformats.org/presentationml/2006/main">
  <p:tag name="ISLIDE.ADDREMOVEWATERMARK" val="VIaogO6Lkm"/>
</p:tagLst>
</file>

<file path=ppt/tags/tag4.xml><?xml version="1.0" encoding="utf-8"?>
<p:tagLst xmlns:p="http://schemas.openxmlformats.org/presentationml/2006/main">
  <p:tag name="ISLIDE.ADDREMOVEWATERMARK" val="xhVwo7gnpk"/>
</p:tagLst>
</file>

<file path=ppt/tags/tag5.xml><?xml version="1.0" encoding="utf-8"?>
<p:tagLst xmlns:p="http://schemas.openxmlformats.org/presentationml/2006/main">
  <p:tag name="ISLIDE.ADDREMOVEWATERMARK" val="VIaogO6Lkm"/>
</p:tagLst>
</file>

<file path=ppt/tags/tag6.xml><?xml version="1.0" encoding="utf-8"?>
<p:tagLst xmlns:p="http://schemas.openxmlformats.org/presentationml/2006/main">
  <p:tag name="ISLIDE.ADDREMOVEWATERMARK" val="xhVwo7gnpk"/>
</p:tagLst>
</file>

<file path=ppt/tags/tag7.xml><?xml version="1.0" encoding="utf-8"?>
<p:tagLst xmlns:p="http://schemas.openxmlformats.org/presentationml/2006/main">
  <p:tag name="ISLIDE.ADDREMOVEWATERMARK" val="VIaogO6Lkm"/>
</p:tagLst>
</file>

<file path=ppt/tags/tag8.xml><?xml version="1.0" encoding="utf-8"?>
<p:tagLst xmlns:p="http://schemas.openxmlformats.org/presentationml/2006/main">
  <p:tag name="ISLIDE.ADDREMOVEWATERMARK" val="xhVwo7gnpk"/>
</p:tagLst>
</file>

<file path=ppt/tags/tag9.xml><?xml version="1.0" encoding="utf-8"?>
<p:tagLst xmlns:p="http://schemas.openxmlformats.org/presentationml/2006/main">
  <p:tag name="ISLIDE.ADDREMOVEWATERMARK" val="VIaogO6Lkm"/>
</p:tagLst>
</file>

<file path=ppt/theme/theme1.xml><?xml version="1.0" encoding="utf-8"?>
<a:theme xmlns:a="http://schemas.openxmlformats.org/drawingml/2006/main" name="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itchFamily="34" charset="-127"/>
            <a:ea typeface="Gulim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1401</Words>
  <Application>WPS 演示</Application>
  <PresentationFormat>全屏显示(16:9)</PresentationFormat>
  <Paragraphs>149</Paragraphs>
  <Slides>9</Slides>
  <Notes>8</Notes>
  <HiddenSlides>0</HiddenSlides>
  <MMClips>7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12</vt:i4>
      </vt:variant>
      <vt:variant>
        <vt:lpstr>幻灯片标题</vt:lpstr>
      </vt:variant>
      <vt:variant>
        <vt:i4>9</vt:i4>
      </vt:variant>
    </vt:vector>
  </HeadingPairs>
  <TitlesOfParts>
    <vt:vector size="35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华文楷体</vt:lpstr>
      <vt:lpstr>黑体</vt:lpstr>
      <vt:lpstr>Times New Roman</vt:lpstr>
      <vt:lpstr>微软雅黑</vt:lpstr>
      <vt:lpstr>Arial Unicode MS</vt:lpstr>
      <vt:lpstr>디자인 사용자 지정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590</cp:revision>
  <dcterms:created xsi:type="dcterms:W3CDTF">2008-03-19T06:41:00Z</dcterms:created>
  <dcterms:modified xsi:type="dcterms:W3CDTF">2023-09-06T12:57:40Z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39402AFD78BD4456A34C0B7D42349A92_12</vt:lpwstr>
  </property>
</Properties>
</file>