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21"/>
  </p:notesMasterIdLst>
  <p:handoutMasterIdLst>
    <p:handoutMasterId r:id="rId22"/>
  </p:handoutMasterIdLst>
  <p:sldIdLst>
    <p:sldId id="613" r:id="rId4"/>
    <p:sldId id="568" r:id="rId5"/>
    <p:sldId id="588" r:id="rId6"/>
    <p:sldId id="626" r:id="rId7"/>
    <p:sldId id="653" r:id="rId8"/>
    <p:sldId id="627" r:id="rId9"/>
    <p:sldId id="628" r:id="rId10"/>
    <p:sldId id="580" r:id="rId11"/>
    <p:sldId id="597" r:id="rId12"/>
    <p:sldId id="631" r:id="rId13"/>
    <p:sldId id="632" r:id="rId14"/>
    <p:sldId id="633" r:id="rId15"/>
    <p:sldId id="634" r:id="rId16"/>
    <p:sldId id="640" r:id="rId17"/>
    <p:sldId id="641" r:id="rId18"/>
    <p:sldId id="652" r:id="rId19"/>
    <p:sldId id="646" r:id="rId20"/>
  </p:sldIdLst>
  <p:sldSz cx="9144000" cy="51435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E0E0"/>
    <a:srgbClr val="338F87"/>
    <a:srgbClr val="45BDB5"/>
    <a:srgbClr val="0071C8"/>
    <a:srgbClr val="009ACC"/>
    <a:srgbClr val="003648"/>
    <a:srgbClr val="00658A"/>
    <a:srgbClr val="009FDC"/>
    <a:srgbClr val="0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7"/>
        <p:guide pos="300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3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9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bmp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53180" y="30416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493895" y="317500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62400" y="31051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54420" y="3089910"/>
            <a:ext cx="2801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数学思考（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0" y="2394585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数学思考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8200" y="1747520"/>
            <a:ext cx="4180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整理和复习 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2720" y="1047750"/>
            <a:ext cx="830770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找规律，填数。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3，11，20，30，</a:t>
            </a:r>
            <a:r>
              <a:rPr kumimoji="0" lang="zh-CN" altLang="en-US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，53，</a:t>
            </a:r>
            <a:r>
              <a:rPr kumimoji="0" lang="zh-CN" altLang="en-US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</a:t>
            </a:r>
            <a:endParaRPr kumimoji="0" lang="en-US" altLang="zh-CN" sz="28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1，3，2，6，4，9，8，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，15，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，18，</a:t>
            </a:r>
            <a:r>
              <a:rPr kumimoji="0" lang="en-US" altLang="zh-CN" sz="28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</a:t>
            </a:r>
            <a:endParaRPr kumimoji="0" lang="en-US" altLang="zh-CN" sz="28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0000" y="1657033"/>
            <a:ext cx="5384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41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0200" y="1657033"/>
            <a:ext cx="5384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66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72990" y="2340610"/>
            <a:ext cx="5384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1190" y="2340610"/>
            <a:ext cx="5384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72985" y="2340610"/>
            <a:ext cx="5384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32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85720" y="285750"/>
            <a:ext cx="3935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P102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683" y="1171575"/>
            <a:ext cx="6869112" cy="102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332740" y="464820"/>
            <a:ext cx="3902710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摆一摆，找规律。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883" y="2295525"/>
            <a:ext cx="7175500" cy="1770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）依次摆下去，第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个图形是什么图形？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）摆第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个图形需要用多少根小棒？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）摆第</a:t>
            </a:r>
            <a:r>
              <a:rPr kumimoji="0" lang="en-US" altLang="zh-CN" sz="2800" b="1" i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个图形需要用多少根小棒？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3570" y="2300605"/>
            <a:ext cx="19704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+mn-cs"/>
              </a:rPr>
              <a:t>平行四边形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0483" y="2908300"/>
            <a:ext cx="8997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根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51748" y="3991928"/>
            <a:ext cx="21659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＋1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）根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85720" y="147955"/>
            <a:ext cx="3935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P102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0195" y="445135"/>
            <a:ext cx="8312150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节日期间广场上有一排彩旗，按照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面红旗、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面黄旗、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面绿旗的顺序排列。第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面彩旗是什么颜色？第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面呢？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2954020"/>
            <a:ext cx="68643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55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面：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55÷6＝9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（组）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面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2930" y="3639820"/>
            <a:ext cx="696912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面：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100÷6＝16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（组）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面）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85720" y="147955"/>
            <a:ext cx="3935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P102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4324350"/>
            <a:ext cx="73596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答：第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55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面彩旗是红色，第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面</a:t>
            </a:r>
            <a:r>
              <a:rPr kumimoji="0" 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彩旗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是绿色。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3410" y="2099310"/>
            <a:ext cx="8018780" cy="844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56883" y="514350"/>
            <a:ext cx="7351713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）多边形的内角和与边数有什么关系？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276350"/>
            <a:ext cx="6674485" cy="2487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91075" y="3320415"/>
            <a:ext cx="1264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4405" y="3318510"/>
            <a:ext cx="1264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9215" y="4112260"/>
            <a:ext cx="62566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多边形的内角和＝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180°×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（边数－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85720" y="147955"/>
            <a:ext cx="3935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P102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练习二十二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5945" y="285750"/>
            <a:ext cx="624776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）一个九边形的内角和是多少度？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8875" y="4015740"/>
            <a:ext cx="42856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180°×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）＝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1260°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0600" y="1276350"/>
            <a:ext cx="6674485" cy="2487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791075" y="3320415"/>
            <a:ext cx="1264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034405" y="3318510"/>
            <a:ext cx="1264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5945" y="423545"/>
            <a:ext cx="624776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一个</a:t>
            </a:r>
            <a:r>
              <a:rPr lang="en-US" altLang="zh-CN" sz="2800" b="1" i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边形的内角和是多少度？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7625" y="3996373"/>
            <a:ext cx="287909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180°×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0600" y="1276350"/>
            <a:ext cx="6674485" cy="2487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791075" y="3320415"/>
            <a:ext cx="1264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034405" y="3318510"/>
            <a:ext cx="1264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859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8097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激趣导入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单圆角矩形 4"/>
          <p:cNvSpPr/>
          <p:nvPr/>
        </p:nvSpPr>
        <p:spPr>
          <a:xfrm flipH="1">
            <a:off x="153035" y="1581150"/>
            <a:ext cx="3140075" cy="2195830"/>
          </a:xfrm>
          <a:prstGeom prst="round1Rect">
            <a:avLst>
              <a:gd name="adj" fmla="val 2757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68375" y="2087245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27380" y="2586355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6805" y="2734945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584325" y="3131820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27530" y="2493645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12085" y="2353945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99690" y="2886710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53615" y="2087245"/>
            <a:ext cx="112395" cy="112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47440" y="1873250"/>
            <a:ext cx="5280025" cy="1557020"/>
            <a:chOff x="5294" y="2506"/>
            <a:chExt cx="8315" cy="2452"/>
          </a:xfrm>
        </p:grpSpPr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5294" y="2506"/>
              <a:ext cx="6546" cy="2160"/>
            </a:xfrm>
            <a:prstGeom prst="wedgeRoundRectCallout">
              <a:avLst>
                <a:gd name="adj1" fmla="val 53360"/>
                <a:gd name="adj2" fmla="val 10185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每</a:t>
              </a:r>
              <a:r>
                <a:rPr lang="en-US" altLang="zh-CN" sz="2800" b="1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800" b="1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个点可以连成一条线段，这8个点一共可以连成多少条线段？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7" name="图片 16" descr="F:\ppt素材\新画人物图\书本 拷贝.png书本 拷贝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11910" y="2820"/>
              <a:ext cx="1699" cy="213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9" name="表格 228"/>
          <p:cNvGraphicFramePr/>
          <p:nvPr>
            <p:custDataLst>
              <p:tags r:id="rId1"/>
            </p:custDataLst>
          </p:nvPr>
        </p:nvGraphicFramePr>
        <p:xfrm>
          <a:off x="546100" y="1385570"/>
          <a:ext cx="8347710" cy="232346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55750"/>
                <a:gridCol w="968375"/>
                <a:gridCol w="1009650"/>
                <a:gridCol w="976630"/>
                <a:gridCol w="1012825"/>
                <a:gridCol w="1408430"/>
                <a:gridCol w="862330"/>
              </a:tblGrid>
              <a:tr h="1318260"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53085"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120"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图片 3" descr="标签"/>
          <p:cNvPicPr>
            <a:picLocks noChangeAspect="1"/>
          </p:cNvPicPr>
          <p:nvPr/>
        </p:nvPicPr>
        <p:blipFill>
          <a:blip r:embed="rId2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185" y="604520"/>
            <a:ext cx="7526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个点开始，逐渐增加点数，找找其中的规律。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" name="Group 58"/>
          <p:cNvGrpSpPr/>
          <p:nvPr/>
        </p:nvGrpSpPr>
        <p:grpSpPr>
          <a:xfrm>
            <a:off x="2246313" y="1810703"/>
            <a:ext cx="762000" cy="152400"/>
            <a:chOff x="1152" y="960"/>
            <a:chExt cx="480" cy="96"/>
          </a:xfrm>
        </p:grpSpPr>
        <p:sp>
          <p:nvSpPr>
            <p:cNvPr id="152" name="Line 59"/>
            <p:cNvSpPr/>
            <p:nvPr/>
          </p:nvSpPr>
          <p:spPr>
            <a:xfrm>
              <a:off x="1200" y="1008"/>
              <a:ext cx="3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53" name="Group 60"/>
            <p:cNvGrpSpPr/>
            <p:nvPr/>
          </p:nvGrpSpPr>
          <p:grpSpPr>
            <a:xfrm>
              <a:off x="1152" y="960"/>
              <a:ext cx="480" cy="96"/>
              <a:chOff x="1152" y="960"/>
              <a:chExt cx="480" cy="96"/>
            </a:xfrm>
          </p:grpSpPr>
          <p:sp>
            <p:nvSpPr>
              <p:cNvPr id="154" name="Oval 61"/>
              <p:cNvSpPr/>
              <p:nvPr/>
            </p:nvSpPr>
            <p:spPr>
              <a:xfrm>
                <a:off x="1536" y="9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Oval 62"/>
              <p:cNvSpPr/>
              <p:nvPr/>
            </p:nvSpPr>
            <p:spPr>
              <a:xfrm>
                <a:off x="1152" y="9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5" name="Oval 72"/>
          <p:cNvSpPr/>
          <p:nvPr/>
        </p:nvSpPr>
        <p:spPr>
          <a:xfrm>
            <a:off x="4751705" y="2192020"/>
            <a:ext cx="120015" cy="152400"/>
          </a:xfrm>
          <a:prstGeom prst="ellipse">
            <a:avLst/>
          </a:prstGeom>
          <a:solidFill>
            <a:srgbClr val="FF33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6" name="Line 73"/>
          <p:cNvSpPr/>
          <p:nvPr/>
        </p:nvSpPr>
        <p:spPr>
          <a:xfrm>
            <a:off x="4392295" y="2268220"/>
            <a:ext cx="419100" cy="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Line 74"/>
          <p:cNvSpPr/>
          <p:nvPr/>
        </p:nvSpPr>
        <p:spPr>
          <a:xfrm flipH="1">
            <a:off x="4811395" y="1811020"/>
            <a:ext cx="120015" cy="4572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Line 75"/>
          <p:cNvSpPr/>
          <p:nvPr/>
        </p:nvSpPr>
        <p:spPr>
          <a:xfrm flipH="1" flipV="1">
            <a:off x="4212590" y="1811020"/>
            <a:ext cx="598805" cy="457200"/>
          </a:xfrm>
          <a:prstGeom prst="line">
            <a:avLst/>
          </a:prstGeom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" name="组合 6"/>
          <p:cNvGrpSpPr/>
          <p:nvPr/>
        </p:nvGrpSpPr>
        <p:grpSpPr>
          <a:xfrm>
            <a:off x="4152900" y="1734820"/>
            <a:ext cx="836930" cy="609600"/>
            <a:chOff x="6540" y="2732"/>
            <a:chExt cx="1318" cy="960"/>
          </a:xfrm>
        </p:grpSpPr>
        <p:grpSp>
          <p:nvGrpSpPr>
            <p:cNvPr id="6" name="组合 5"/>
            <p:cNvGrpSpPr/>
            <p:nvPr/>
          </p:nvGrpSpPr>
          <p:grpSpPr>
            <a:xfrm>
              <a:off x="6540" y="2732"/>
              <a:ext cx="1319" cy="960"/>
              <a:chOff x="6540" y="2732"/>
              <a:chExt cx="1319" cy="960"/>
            </a:xfrm>
          </p:grpSpPr>
          <p:sp>
            <p:nvSpPr>
              <p:cNvPr id="171" name="Oval 78"/>
              <p:cNvSpPr/>
              <p:nvPr/>
            </p:nvSpPr>
            <p:spPr>
              <a:xfrm>
                <a:off x="6540" y="2732"/>
                <a:ext cx="189" cy="24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79"/>
              <p:cNvSpPr/>
              <p:nvPr/>
            </p:nvSpPr>
            <p:spPr>
              <a:xfrm>
                <a:off x="6823" y="3452"/>
                <a:ext cx="189" cy="24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Oval 80"/>
              <p:cNvSpPr/>
              <p:nvPr/>
            </p:nvSpPr>
            <p:spPr>
              <a:xfrm>
                <a:off x="7671" y="2732"/>
                <a:ext cx="189" cy="240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Line 81"/>
              <p:cNvSpPr/>
              <p:nvPr/>
            </p:nvSpPr>
            <p:spPr>
              <a:xfrm>
                <a:off x="6634" y="2852"/>
                <a:ext cx="103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5" name="Line 82"/>
              <p:cNvSpPr/>
              <p:nvPr/>
            </p:nvSpPr>
            <p:spPr>
              <a:xfrm>
                <a:off x="6634" y="2852"/>
                <a:ext cx="283" cy="7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76" name="Line 83"/>
            <p:cNvSpPr/>
            <p:nvPr/>
          </p:nvSpPr>
          <p:spPr>
            <a:xfrm flipV="1">
              <a:off x="6917" y="2852"/>
              <a:ext cx="849" cy="72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9" name="Oval 86"/>
          <p:cNvSpPr/>
          <p:nvPr/>
        </p:nvSpPr>
        <p:spPr>
          <a:xfrm>
            <a:off x="5486400" y="1582420"/>
            <a:ext cx="152400" cy="152400"/>
          </a:xfrm>
          <a:prstGeom prst="ellipse">
            <a:avLst/>
          </a:prstGeom>
          <a:solidFill>
            <a:srgbClr val="FF3300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0" name="Group 87"/>
          <p:cNvGrpSpPr/>
          <p:nvPr/>
        </p:nvGrpSpPr>
        <p:grpSpPr>
          <a:xfrm rot="0">
            <a:off x="5105400" y="1887220"/>
            <a:ext cx="914400" cy="533400"/>
            <a:chOff x="3792" y="1104"/>
            <a:chExt cx="576" cy="336"/>
          </a:xfrm>
        </p:grpSpPr>
        <p:grpSp>
          <p:nvGrpSpPr>
            <p:cNvPr id="181" name="Group 88"/>
            <p:cNvGrpSpPr/>
            <p:nvPr/>
          </p:nvGrpSpPr>
          <p:grpSpPr>
            <a:xfrm>
              <a:off x="3792" y="1104"/>
              <a:ext cx="576" cy="336"/>
              <a:chOff x="3792" y="1008"/>
              <a:chExt cx="576" cy="336"/>
            </a:xfrm>
          </p:grpSpPr>
          <p:grpSp>
            <p:nvGrpSpPr>
              <p:cNvPr id="182" name="Group 89"/>
              <p:cNvGrpSpPr/>
              <p:nvPr/>
            </p:nvGrpSpPr>
            <p:grpSpPr>
              <a:xfrm>
                <a:off x="3792" y="1008"/>
                <a:ext cx="576" cy="336"/>
                <a:chOff x="3792" y="1008"/>
                <a:chExt cx="576" cy="336"/>
              </a:xfrm>
            </p:grpSpPr>
            <p:sp>
              <p:nvSpPr>
                <p:cNvPr id="183" name="Line 90"/>
                <p:cNvSpPr/>
                <p:nvPr/>
              </p:nvSpPr>
              <p:spPr>
                <a:xfrm flipH="1" flipV="1">
                  <a:off x="3840" y="1056"/>
                  <a:ext cx="432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4" name="Oval 91"/>
                <p:cNvSpPr/>
                <p:nvPr/>
              </p:nvSpPr>
              <p:spPr>
                <a:xfrm>
                  <a:off x="4272" y="100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5" name="Oval 92"/>
                <p:cNvSpPr/>
                <p:nvPr/>
              </p:nvSpPr>
              <p:spPr>
                <a:xfrm>
                  <a:off x="3792" y="100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6" name="Oval 93"/>
                <p:cNvSpPr/>
                <p:nvPr/>
              </p:nvSpPr>
              <p:spPr>
                <a:xfrm>
                  <a:off x="4224" y="124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Oval 94"/>
                <p:cNvSpPr/>
                <p:nvPr/>
              </p:nvSpPr>
              <p:spPr>
                <a:xfrm>
                  <a:off x="3888" y="124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Line 95"/>
                <p:cNvSpPr/>
                <p:nvPr/>
              </p:nvSpPr>
              <p:spPr>
                <a:xfrm>
                  <a:off x="3840" y="1056"/>
                  <a:ext cx="96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9" name="Line 96"/>
                <p:cNvSpPr/>
                <p:nvPr/>
              </p:nvSpPr>
              <p:spPr>
                <a:xfrm>
                  <a:off x="3936" y="1296"/>
                  <a:ext cx="28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90" name="Line 97"/>
                <p:cNvSpPr/>
                <p:nvPr/>
              </p:nvSpPr>
              <p:spPr>
                <a:xfrm flipV="1">
                  <a:off x="4272" y="1008"/>
                  <a:ext cx="48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91" name="Line 98"/>
              <p:cNvSpPr/>
              <p:nvPr/>
            </p:nvSpPr>
            <p:spPr>
              <a:xfrm flipH="1">
                <a:off x="3936" y="1056"/>
                <a:ext cx="384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2" name="Line 99"/>
            <p:cNvSpPr/>
            <p:nvPr/>
          </p:nvSpPr>
          <p:spPr>
            <a:xfrm>
              <a:off x="3840" y="1152"/>
              <a:ext cx="48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3" name="Line 100"/>
          <p:cNvSpPr/>
          <p:nvPr/>
        </p:nvSpPr>
        <p:spPr>
          <a:xfrm flipH="1">
            <a:off x="5181600" y="1658620"/>
            <a:ext cx="381000" cy="3048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Line 101"/>
          <p:cNvSpPr/>
          <p:nvPr/>
        </p:nvSpPr>
        <p:spPr>
          <a:xfrm flipH="1">
            <a:off x="5334000" y="1658620"/>
            <a:ext cx="228600" cy="6858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Line 102"/>
          <p:cNvSpPr/>
          <p:nvPr/>
        </p:nvSpPr>
        <p:spPr>
          <a:xfrm>
            <a:off x="5562600" y="1658620"/>
            <a:ext cx="304800" cy="6858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Line 103"/>
          <p:cNvSpPr/>
          <p:nvPr/>
        </p:nvSpPr>
        <p:spPr>
          <a:xfrm>
            <a:off x="5562600" y="1658620"/>
            <a:ext cx="381000" cy="3048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Oval 106"/>
          <p:cNvSpPr/>
          <p:nvPr/>
        </p:nvSpPr>
        <p:spPr>
          <a:xfrm rot="10800000">
            <a:off x="6932930" y="1505585"/>
            <a:ext cx="174625" cy="190500"/>
          </a:xfrm>
          <a:prstGeom prst="ellipse">
            <a:avLst/>
          </a:prstGeom>
          <a:solidFill>
            <a:srgbClr val="FF33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0" name="Line 107"/>
          <p:cNvSpPr/>
          <p:nvPr/>
        </p:nvSpPr>
        <p:spPr>
          <a:xfrm rot="10800000">
            <a:off x="6989445" y="1583055"/>
            <a:ext cx="365760" cy="31369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Line 108"/>
          <p:cNvSpPr/>
          <p:nvPr/>
        </p:nvSpPr>
        <p:spPr>
          <a:xfrm rot="10800000" flipV="1">
            <a:off x="6482080" y="1610995"/>
            <a:ext cx="547370" cy="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Line 110"/>
          <p:cNvSpPr/>
          <p:nvPr/>
        </p:nvSpPr>
        <p:spPr>
          <a:xfrm rot="10800000">
            <a:off x="7005955" y="1610995"/>
            <a:ext cx="0" cy="7620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4" name="Group 111"/>
          <p:cNvGrpSpPr/>
          <p:nvPr/>
        </p:nvGrpSpPr>
        <p:grpSpPr>
          <a:xfrm rot="10800000">
            <a:off x="6132830" y="1515745"/>
            <a:ext cx="1309370" cy="1047750"/>
            <a:chOff x="4608" y="864"/>
            <a:chExt cx="720" cy="528"/>
          </a:xfrm>
        </p:grpSpPr>
        <p:sp>
          <p:nvSpPr>
            <p:cNvPr id="205" name="Line 112"/>
            <p:cNvSpPr/>
            <p:nvPr/>
          </p:nvSpPr>
          <p:spPr>
            <a:xfrm flipV="1">
              <a:off x="5136" y="1152"/>
              <a:ext cx="144" cy="19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6" name="Line 113"/>
            <p:cNvSpPr/>
            <p:nvPr/>
          </p:nvSpPr>
          <p:spPr>
            <a:xfrm flipH="1" flipV="1">
              <a:off x="5136" y="912"/>
              <a:ext cx="144" cy="24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7" name="Line 114"/>
            <p:cNvSpPr/>
            <p:nvPr/>
          </p:nvSpPr>
          <p:spPr>
            <a:xfrm>
              <a:off x="4848" y="912"/>
              <a:ext cx="2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08" name="Group 115"/>
            <p:cNvGrpSpPr/>
            <p:nvPr/>
          </p:nvGrpSpPr>
          <p:grpSpPr>
            <a:xfrm>
              <a:off x="4608" y="864"/>
              <a:ext cx="720" cy="528"/>
              <a:chOff x="4608" y="864"/>
              <a:chExt cx="720" cy="528"/>
            </a:xfrm>
          </p:grpSpPr>
          <p:sp>
            <p:nvSpPr>
              <p:cNvPr id="209" name="Line 116"/>
              <p:cNvSpPr/>
              <p:nvPr/>
            </p:nvSpPr>
            <p:spPr>
              <a:xfrm>
                <a:off x="4848" y="912"/>
                <a:ext cx="288" cy="4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10" name="Group 117"/>
              <p:cNvGrpSpPr/>
              <p:nvPr/>
            </p:nvGrpSpPr>
            <p:grpSpPr>
              <a:xfrm>
                <a:off x="4608" y="864"/>
                <a:ext cx="720" cy="528"/>
                <a:chOff x="4608" y="864"/>
                <a:chExt cx="720" cy="528"/>
              </a:xfrm>
            </p:grpSpPr>
            <p:sp>
              <p:nvSpPr>
                <p:cNvPr id="211" name="Oval 118"/>
                <p:cNvSpPr/>
                <p:nvPr/>
              </p:nvSpPr>
              <p:spPr>
                <a:xfrm>
                  <a:off x="4800" y="86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Oval 119"/>
                <p:cNvSpPr/>
                <p:nvPr/>
              </p:nvSpPr>
              <p:spPr>
                <a:xfrm>
                  <a:off x="5088" y="86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3" name="Oval 120"/>
                <p:cNvSpPr/>
                <p:nvPr/>
              </p:nvSpPr>
              <p:spPr>
                <a:xfrm>
                  <a:off x="5232" y="110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Oval 121"/>
                <p:cNvSpPr/>
                <p:nvPr/>
              </p:nvSpPr>
              <p:spPr>
                <a:xfrm>
                  <a:off x="4608" y="110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Oval 122"/>
                <p:cNvSpPr/>
                <p:nvPr/>
              </p:nvSpPr>
              <p:spPr>
                <a:xfrm>
                  <a:off x="508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Line 123"/>
                <p:cNvSpPr/>
                <p:nvPr/>
              </p:nvSpPr>
              <p:spPr>
                <a:xfrm flipH="1">
                  <a:off x="4656" y="912"/>
                  <a:ext cx="192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7" name="Line 124"/>
                <p:cNvSpPr/>
                <p:nvPr/>
              </p:nvSpPr>
              <p:spPr>
                <a:xfrm>
                  <a:off x="4848" y="912"/>
                  <a:ext cx="432" cy="24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8" name="Line 125"/>
                <p:cNvSpPr/>
                <p:nvPr/>
              </p:nvSpPr>
              <p:spPr>
                <a:xfrm>
                  <a:off x="4656" y="1152"/>
                  <a:ext cx="57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19" name="Line 126"/>
                <p:cNvSpPr/>
                <p:nvPr/>
              </p:nvSpPr>
              <p:spPr>
                <a:xfrm>
                  <a:off x="4656" y="1152"/>
                  <a:ext cx="480" cy="19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20" name="Line 127"/>
              <p:cNvSpPr/>
              <p:nvPr/>
            </p:nvSpPr>
            <p:spPr>
              <a:xfrm flipV="1">
                <a:off x="4656" y="912"/>
                <a:ext cx="480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1" name="Line 128"/>
              <p:cNvSpPr/>
              <p:nvPr/>
            </p:nvSpPr>
            <p:spPr>
              <a:xfrm>
                <a:off x="5136" y="912"/>
                <a:ext cx="0" cy="38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22" name="Line 129"/>
          <p:cNvSpPr/>
          <p:nvPr/>
        </p:nvSpPr>
        <p:spPr>
          <a:xfrm rot="10800000" flipH="1">
            <a:off x="6482080" y="1610995"/>
            <a:ext cx="523875" cy="85725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Line 130"/>
          <p:cNvSpPr/>
          <p:nvPr/>
        </p:nvSpPr>
        <p:spPr>
          <a:xfrm rot="10800000" flipV="1">
            <a:off x="6219825" y="1610995"/>
            <a:ext cx="785495" cy="3810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文本框 5"/>
          <p:cNvSpPr txBox="1"/>
          <p:nvPr/>
        </p:nvSpPr>
        <p:spPr>
          <a:xfrm>
            <a:off x="844868" y="189261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</a:rPr>
              <a:t>点数</a:t>
            </a:r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32" name="文本框 6"/>
          <p:cNvSpPr txBox="1"/>
          <p:nvPr/>
        </p:nvSpPr>
        <p:spPr>
          <a:xfrm>
            <a:off x="567055" y="2720023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</a:rPr>
              <a:t>增加条数</a:t>
            </a:r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33" name="文本框 7"/>
          <p:cNvSpPr txBox="1"/>
          <p:nvPr/>
        </p:nvSpPr>
        <p:spPr>
          <a:xfrm>
            <a:off x="696913" y="323246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</a:rPr>
              <a:t>总条数</a:t>
            </a:r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34" name="Text Box 213"/>
          <p:cNvSpPr txBox="1"/>
          <p:nvPr/>
        </p:nvSpPr>
        <p:spPr>
          <a:xfrm>
            <a:off x="7572375" y="1847215"/>
            <a:ext cx="79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8" name="Text Box 43"/>
          <p:cNvSpPr>
            <a:spLocks noChangeArrowheads="1"/>
          </p:cNvSpPr>
          <p:nvPr/>
        </p:nvSpPr>
        <p:spPr bwMode="auto">
          <a:xfrm>
            <a:off x="2398807" y="323263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9" name="Text Box 45"/>
          <p:cNvSpPr>
            <a:spLocks noChangeArrowheads="1"/>
          </p:cNvSpPr>
          <p:nvPr/>
        </p:nvSpPr>
        <p:spPr bwMode="auto">
          <a:xfrm>
            <a:off x="3306617" y="2721590"/>
            <a:ext cx="42542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0" name="Text Box 45"/>
          <p:cNvSpPr>
            <a:spLocks noChangeArrowheads="1"/>
          </p:cNvSpPr>
          <p:nvPr/>
        </p:nvSpPr>
        <p:spPr bwMode="auto">
          <a:xfrm>
            <a:off x="3306617" y="3210589"/>
            <a:ext cx="42542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1" name="Text Box 45"/>
          <p:cNvSpPr>
            <a:spLocks noChangeArrowheads="1"/>
          </p:cNvSpPr>
          <p:nvPr/>
        </p:nvSpPr>
        <p:spPr bwMode="auto">
          <a:xfrm>
            <a:off x="4306064" y="2725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2" name="Text Box 45"/>
          <p:cNvSpPr>
            <a:spLocks noChangeArrowheads="1"/>
          </p:cNvSpPr>
          <p:nvPr/>
        </p:nvSpPr>
        <p:spPr bwMode="auto">
          <a:xfrm>
            <a:off x="4306064" y="3229456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3" name="Text Box 45"/>
          <p:cNvSpPr>
            <a:spLocks noChangeArrowheads="1"/>
          </p:cNvSpPr>
          <p:nvPr/>
        </p:nvSpPr>
        <p:spPr bwMode="auto">
          <a:xfrm>
            <a:off x="5341605" y="27158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4" name="Text Box 45"/>
          <p:cNvSpPr>
            <a:spLocks noChangeArrowheads="1"/>
          </p:cNvSpPr>
          <p:nvPr/>
        </p:nvSpPr>
        <p:spPr bwMode="auto">
          <a:xfrm>
            <a:off x="5210414" y="3219931"/>
            <a:ext cx="660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" name="Text Box 45"/>
          <p:cNvSpPr>
            <a:spLocks noChangeArrowheads="1"/>
          </p:cNvSpPr>
          <p:nvPr/>
        </p:nvSpPr>
        <p:spPr bwMode="auto">
          <a:xfrm>
            <a:off x="6571580" y="274254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7" name="Text Box 45"/>
          <p:cNvSpPr>
            <a:spLocks noChangeArrowheads="1"/>
          </p:cNvSpPr>
          <p:nvPr/>
        </p:nvSpPr>
        <p:spPr bwMode="auto">
          <a:xfrm>
            <a:off x="6476826" y="3246601"/>
            <a:ext cx="623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8" name="Text Box 213"/>
          <p:cNvSpPr txBox="1"/>
          <p:nvPr/>
        </p:nvSpPr>
        <p:spPr>
          <a:xfrm>
            <a:off x="7540625" y="2742565"/>
            <a:ext cx="79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9" name="Text Box 213"/>
          <p:cNvSpPr txBox="1"/>
          <p:nvPr/>
        </p:nvSpPr>
        <p:spPr>
          <a:xfrm>
            <a:off x="7540625" y="3210560"/>
            <a:ext cx="79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0" name="AutoShape 27"/>
          <p:cNvSpPr>
            <a:spLocks noChangeArrowheads="1"/>
          </p:cNvSpPr>
          <p:nvPr/>
        </p:nvSpPr>
        <p:spPr bwMode="auto">
          <a:xfrm>
            <a:off x="4099560" y="4095750"/>
            <a:ext cx="3354070" cy="539115"/>
          </a:xfrm>
          <a:prstGeom prst="wedgeRoundRectCallout">
            <a:avLst>
              <a:gd name="adj1" fmla="val 59099"/>
              <a:gd name="adj2" fmla="val 19257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你发现了什么规律？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51" name="图片 250" descr="熊01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3729990"/>
            <a:ext cx="1056005" cy="1330325"/>
          </a:xfrm>
          <a:prstGeom prst="rect">
            <a:avLst/>
          </a:prstGeom>
        </p:spPr>
      </p:pic>
      <p:sp>
        <p:nvSpPr>
          <p:cNvPr id="157" name="Oval 64"/>
          <p:cNvSpPr/>
          <p:nvPr/>
        </p:nvSpPr>
        <p:spPr>
          <a:xfrm>
            <a:off x="3314700" y="2192020"/>
            <a:ext cx="152400" cy="1524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8" name="Group 65"/>
          <p:cNvGrpSpPr/>
          <p:nvPr/>
        </p:nvGrpSpPr>
        <p:grpSpPr>
          <a:xfrm rot="0">
            <a:off x="3162300" y="1734820"/>
            <a:ext cx="838200" cy="152400"/>
            <a:chOff x="2112" y="960"/>
            <a:chExt cx="528" cy="96"/>
          </a:xfrm>
        </p:grpSpPr>
        <p:sp>
          <p:nvSpPr>
            <p:cNvPr id="159" name="Oval 66"/>
            <p:cNvSpPr/>
            <p:nvPr/>
          </p:nvSpPr>
          <p:spPr>
            <a:xfrm>
              <a:off x="2112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0" name="Oval 67"/>
            <p:cNvSpPr/>
            <p:nvPr/>
          </p:nvSpPr>
          <p:spPr>
            <a:xfrm>
              <a:off x="2544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Line 68"/>
            <p:cNvSpPr/>
            <p:nvPr/>
          </p:nvSpPr>
          <p:spPr>
            <a:xfrm>
              <a:off x="2160" y="1008"/>
              <a:ext cx="432" cy="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2" name="Line 69"/>
          <p:cNvSpPr/>
          <p:nvPr/>
        </p:nvSpPr>
        <p:spPr>
          <a:xfrm>
            <a:off x="3238500" y="1811020"/>
            <a:ext cx="152400" cy="4572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Line 70"/>
          <p:cNvSpPr/>
          <p:nvPr/>
        </p:nvSpPr>
        <p:spPr>
          <a:xfrm flipV="1">
            <a:off x="3390900" y="1811020"/>
            <a:ext cx="533400" cy="457200"/>
          </a:xfrm>
          <a:prstGeom prst="line">
            <a:avLst/>
          </a:prstGeom>
          <a:ln w="2857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6" grpId="0"/>
      <p:bldP spid="247" grpId="0"/>
      <p:bldP spid="250" grpId="0" bldLvl="0" animBg="1"/>
      <p:bldP spid="157" grpId="0" animBg="1"/>
      <p:bldP spid="165" grpId="0" bldLvl="0" animBg="1"/>
      <p:bldP spid="179" grpId="0" bldLvl="0" animBg="1"/>
      <p:bldP spid="19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9" name="表格 228"/>
          <p:cNvGraphicFramePr/>
          <p:nvPr>
            <p:custDataLst>
              <p:tags r:id="rId1"/>
            </p:custDataLst>
          </p:nvPr>
        </p:nvGraphicFramePr>
        <p:xfrm>
          <a:off x="409575" y="233045"/>
          <a:ext cx="7793990" cy="232346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55750"/>
                <a:gridCol w="968375"/>
                <a:gridCol w="1009650"/>
                <a:gridCol w="976630"/>
                <a:gridCol w="1012825"/>
                <a:gridCol w="1437640"/>
                <a:gridCol w="833120"/>
              </a:tblGrid>
              <a:tr h="1318260"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53085"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120"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CN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51" name="Group 58"/>
          <p:cNvGrpSpPr/>
          <p:nvPr/>
        </p:nvGrpSpPr>
        <p:grpSpPr>
          <a:xfrm>
            <a:off x="2109788" y="658178"/>
            <a:ext cx="762000" cy="152400"/>
            <a:chOff x="1152" y="960"/>
            <a:chExt cx="480" cy="96"/>
          </a:xfrm>
        </p:grpSpPr>
        <p:sp>
          <p:nvSpPr>
            <p:cNvPr id="152" name="Line 59"/>
            <p:cNvSpPr/>
            <p:nvPr/>
          </p:nvSpPr>
          <p:spPr>
            <a:xfrm>
              <a:off x="1200" y="1008"/>
              <a:ext cx="33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53" name="Group 60"/>
            <p:cNvGrpSpPr/>
            <p:nvPr/>
          </p:nvGrpSpPr>
          <p:grpSpPr>
            <a:xfrm>
              <a:off x="1152" y="960"/>
              <a:ext cx="480" cy="96"/>
              <a:chOff x="1152" y="960"/>
              <a:chExt cx="480" cy="96"/>
            </a:xfrm>
          </p:grpSpPr>
          <p:sp>
            <p:nvSpPr>
              <p:cNvPr id="154" name="Oval 61"/>
              <p:cNvSpPr/>
              <p:nvPr/>
            </p:nvSpPr>
            <p:spPr>
              <a:xfrm>
                <a:off x="1536" y="9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Oval 62"/>
              <p:cNvSpPr/>
              <p:nvPr/>
            </p:nvSpPr>
            <p:spPr>
              <a:xfrm>
                <a:off x="1152" y="9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6" name="Group 63"/>
          <p:cNvGrpSpPr/>
          <p:nvPr/>
        </p:nvGrpSpPr>
        <p:grpSpPr>
          <a:xfrm>
            <a:off x="3025775" y="581978"/>
            <a:ext cx="838200" cy="609600"/>
            <a:chOff x="2112" y="960"/>
            <a:chExt cx="528" cy="384"/>
          </a:xfrm>
        </p:grpSpPr>
        <p:sp>
          <p:nvSpPr>
            <p:cNvPr id="157" name="Oval 64"/>
            <p:cNvSpPr/>
            <p:nvPr/>
          </p:nvSpPr>
          <p:spPr>
            <a:xfrm>
              <a:off x="2208" y="1248"/>
              <a:ext cx="96" cy="96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8" name="Group 65"/>
            <p:cNvGrpSpPr/>
            <p:nvPr/>
          </p:nvGrpSpPr>
          <p:grpSpPr>
            <a:xfrm>
              <a:off x="2112" y="960"/>
              <a:ext cx="528" cy="96"/>
              <a:chOff x="2112" y="960"/>
              <a:chExt cx="528" cy="96"/>
            </a:xfrm>
          </p:grpSpPr>
          <p:sp>
            <p:nvSpPr>
              <p:cNvPr id="159" name="Oval 66"/>
              <p:cNvSpPr/>
              <p:nvPr/>
            </p:nvSpPr>
            <p:spPr>
              <a:xfrm>
                <a:off x="2112" y="9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Oval 67"/>
              <p:cNvSpPr/>
              <p:nvPr/>
            </p:nvSpPr>
            <p:spPr>
              <a:xfrm>
                <a:off x="2544" y="9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Line 68"/>
              <p:cNvSpPr/>
              <p:nvPr/>
            </p:nvSpPr>
            <p:spPr>
              <a:xfrm>
                <a:off x="2160" y="1008"/>
                <a:ext cx="432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2" name="Line 69"/>
            <p:cNvSpPr/>
            <p:nvPr/>
          </p:nvSpPr>
          <p:spPr>
            <a:xfrm>
              <a:off x="2160" y="1008"/>
              <a:ext cx="96" cy="288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Line 70"/>
            <p:cNvSpPr/>
            <p:nvPr/>
          </p:nvSpPr>
          <p:spPr>
            <a:xfrm flipV="1">
              <a:off x="2256" y="1008"/>
              <a:ext cx="336" cy="288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4" name="Group 71"/>
          <p:cNvGrpSpPr/>
          <p:nvPr/>
        </p:nvGrpSpPr>
        <p:grpSpPr>
          <a:xfrm>
            <a:off x="4016375" y="581978"/>
            <a:ext cx="838200" cy="609600"/>
            <a:chOff x="2880" y="960"/>
            <a:chExt cx="672" cy="384"/>
          </a:xfrm>
        </p:grpSpPr>
        <p:sp>
          <p:nvSpPr>
            <p:cNvPr id="165" name="Oval 72"/>
            <p:cNvSpPr/>
            <p:nvPr/>
          </p:nvSpPr>
          <p:spPr>
            <a:xfrm>
              <a:off x="3360" y="1248"/>
              <a:ext cx="96" cy="96"/>
            </a:xfrm>
            <a:prstGeom prst="ellipse">
              <a:avLst/>
            </a:prstGeom>
            <a:solidFill>
              <a:srgbClr val="FF33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6" name="Line 73"/>
            <p:cNvSpPr/>
            <p:nvPr/>
          </p:nvSpPr>
          <p:spPr>
            <a:xfrm>
              <a:off x="3072" y="1296"/>
              <a:ext cx="336" cy="0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Line 74"/>
            <p:cNvSpPr/>
            <p:nvPr/>
          </p:nvSpPr>
          <p:spPr>
            <a:xfrm flipH="1">
              <a:off x="3408" y="1008"/>
              <a:ext cx="96" cy="288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Line 75"/>
            <p:cNvSpPr/>
            <p:nvPr/>
          </p:nvSpPr>
          <p:spPr>
            <a:xfrm flipH="1" flipV="1">
              <a:off x="2928" y="1008"/>
              <a:ext cx="480" cy="288"/>
            </a:xfrm>
            <a:prstGeom prst="line">
              <a:avLst/>
            </a:prstGeom>
            <a:ln w="1905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9" name="Group 76"/>
            <p:cNvGrpSpPr/>
            <p:nvPr/>
          </p:nvGrpSpPr>
          <p:grpSpPr>
            <a:xfrm>
              <a:off x="2880" y="960"/>
              <a:ext cx="672" cy="384"/>
              <a:chOff x="2880" y="960"/>
              <a:chExt cx="672" cy="384"/>
            </a:xfrm>
          </p:grpSpPr>
          <p:grpSp>
            <p:nvGrpSpPr>
              <p:cNvPr id="170" name="Group 77"/>
              <p:cNvGrpSpPr/>
              <p:nvPr/>
            </p:nvGrpSpPr>
            <p:grpSpPr>
              <a:xfrm>
                <a:off x="2880" y="960"/>
                <a:ext cx="672" cy="384"/>
                <a:chOff x="2880" y="960"/>
                <a:chExt cx="672" cy="384"/>
              </a:xfrm>
            </p:grpSpPr>
            <p:sp>
              <p:nvSpPr>
                <p:cNvPr id="171" name="Oval 78"/>
                <p:cNvSpPr/>
                <p:nvPr/>
              </p:nvSpPr>
              <p:spPr>
                <a:xfrm>
                  <a:off x="2880" y="9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Oval 79"/>
                <p:cNvSpPr/>
                <p:nvPr/>
              </p:nvSpPr>
              <p:spPr>
                <a:xfrm>
                  <a:off x="3024" y="124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Oval 80"/>
                <p:cNvSpPr/>
                <p:nvPr/>
              </p:nvSpPr>
              <p:spPr>
                <a:xfrm>
                  <a:off x="3456" y="9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400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Line 81"/>
                <p:cNvSpPr/>
                <p:nvPr/>
              </p:nvSpPr>
              <p:spPr>
                <a:xfrm>
                  <a:off x="2928" y="1008"/>
                  <a:ext cx="52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75" name="Line 82"/>
                <p:cNvSpPr/>
                <p:nvPr/>
              </p:nvSpPr>
              <p:spPr>
                <a:xfrm>
                  <a:off x="2928" y="1008"/>
                  <a:ext cx="144" cy="28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76" name="Line 83"/>
              <p:cNvSpPr/>
              <p:nvPr/>
            </p:nvSpPr>
            <p:spPr>
              <a:xfrm flipV="1">
                <a:off x="3072" y="1008"/>
                <a:ext cx="432" cy="2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7" name="Group 84"/>
          <p:cNvGrpSpPr/>
          <p:nvPr/>
        </p:nvGrpSpPr>
        <p:grpSpPr>
          <a:xfrm>
            <a:off x="4968875" y="429578"/>
            <a:ext cx="914400" cy="838200"/>
            <a:chOff x="2544" y="2016"/>
            <a:chExt cx="576" cy="528"/>
          </a:xfrm>
        </p:grpSpPr>
        <p:grpSp>
          <p:nvGrpSpPr>
            <p:cNvPr id="178" name="Group 85"/>
            <p:cNvGrpSpPr/>
            <p:nvPr/>
          </p:nvGrpSpPr>
          <p:grpSpPr>
            <a:xfrm>
              <a:off x="2544" y="2016"/>
              <a:ext cx="576" cy="528"/>
              <a:chOff x="3840" y="864"/>
              <a:chExt cx="576" cy="528"/>
            </a:xfrm>
          </p:grpSpPr>
          <p:sp>
            <p:nvSpPr>
              <p:cNvPr id="179" name="Oval 86"/>
              <p:cNvSpPr/>
              <p:nvPr/>
            </p:nvSpPr>
            <p:spPr>
              <a:xfrm>
                <a:off x="4080" y="86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285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0" name="Group 87"/>
              <p:cNvGrpSpPr/>
              <p:nvPr/>
            </p:nvGrpSpPr>
            <p:grpSpPr>
              <a:xfrm>
                <a:off x="3840" y="1056"/>
                <a:ext cx="576" cy="336"/>
                <a:chOff x="3792" y="1104"/>
                <a:chExt cx="576" cy="336"/>
              </a:xfrm>
            </p:grpSpPr>
            <p:grpSp>
              <p:nvGrpSpPr>
                <p:cNvPr id="181" name="Group 88"/>
                <p:cNvGrpSpPr/>
                <p:nvPr/>
              </p:nvGrpSpPr>
              <p:grpSpPr>
                <a:xfrm>
                  <a:off x="3792" y="1104"/>
                  <a:ext cx="576" cy="336"/>
                  <a:chOff x="3792" y="1008"/>
                  <a:chExt cx="576" cy="336"/>
                </a:xfrm>
              </p:grpSpPr>
              <p:grpSp>
                <p:nvGrpSpPr>
                  <p:cNvPr id="182" name="Group 89"/>
                  <p:cNvGrpSpPr/>
                  <p:nvPr/>
                </p:nvGrpSpPr>
                <p:grpSpPr>
                  <a:xfrm>
                    <a:off x="3792" y="1008"/>
                    <a:ext cx="576" cy="336"/>
                    <a:chOff x="3792" y="1008"/>
                    <a:chExt cx="576" cy="336"/>
                  </a:xfrm>
                </p:grpSpPr>
                <p:sp>
                  <p:nvSpPr>
                    <p:cNvPr id="183" name="Line 90"/>
                    <p:cNvSpPr/>
                    <p:nvPr/>
                  </p:nvSpPr>
                  <p:spPr>
                    <a:xfrm flipH="1" flipV="1">
                      <a:off x="3840" y="1056"/>
                      <a:ext cx="432" cy="24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4" name="Oval 91"/>
                    <p:cNvSpPr/>
                    <p:nvPr/>
                  </p:nvSpPr>
                  <p:spPr>
                    <a:xfrm>
                      <a:off x="4272" y="1008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Oval 92"/>
                    <p:cNvSpPr/>
                    <p:nvPr/>
                  </p:nvSpPr>
                  <p:spPr>
                    <a:xfrm>
                      <a:off x="3792" y="1008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6" name="Oval 93"/>
                    <p:cNvSpPr/>
                    <p:nvPr/>
                  </p:nvSpPr>
                  <p:spPr>
                    <a:xfrm>
                      <a:off x="4224" y="1248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7" name="Oval 94"/>
                    <p:cNvSpPr/>
                    <p:nvPr/>
                  </p:nvSpPr>
                  <p:spPr>
                    <a:xfrm>
                      <a:off x="3888" y="1248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8" name="Line 95"/>
                    <p:cNvSpPr/>
                    <p:nvPr/>
                  </p:nvSpPr>
                  <p:spPr>
                    <a:xfrm>
                      <a:off x="3840" y="1056"/>
                      <a:ext cx="96" cy="24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89" name="Line 96"/>
                    <p:cNvSpPr/>
                    <p:nvPr/>
                  </p:nvSpPr>
                  <p:spPr>
                    <a:xfrm>
                      <a:off x="3936" y="1296"/>
                      <a:ext cx="288" cy="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0" name="Line 97"/>
                    <p:cNvSpPr/>
                    <p:nvPr/>
                  </p:nvSpPr>
                  <p:spPr>
                    <a:xfrm flipV="1">
                      <a:off x="4272" y="1008"/>
                      <a:ext cx="48" cy="24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191" name="Line 98"/>
                  <p:cNvSpPr/>
                  <p:nvPr/>
                </p:nvSpPr>
                <p:spPr>
                  <a:xfrm flipH="1">
                    <a:off x="3936" y="1056"/>
                    <a:ext cx="384" cy="24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192" name="Line 99"/>
                <p:cNvSpPr/>
                <p:nvPr/>
              </p:nvSpPr>
              <p:spPr>
                <a:xfrm>
                  <a:off x="3840" y="1152"/>
                  <a:ext cx="480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93" name="Line 100"/>
              <p:cNvSpPr/>
              <p:nvPr/>
            </p:nvSpPr>
            <p:spPr>
              <a:xfrm flipH="1">
                <a:off x="3888" y="912"/>
                <a:ext cx="240" cy="192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4" name="Line 101"/>
              <p:cNvSpPr/>
              <p:nvPr/>
            </p:nvSpPr>
            <p:spPr>
              <a:xfrm flipH="1">
                <a:off x="3984" y="912"/>
                <a:ext cx="144" cy="432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5" name="Line 102"/>
              <p:cNvSpPr/>
              <p:nvPr/>
            </p:nvSpPr>
            <p:spPr>
              <a:xfrm>
                <a:off x="4128" y="912"/>
                <a:ext cx="192" cy="432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6" name="Line 103"/>
            <p:cNvSpPr/>
            <p:nvPr/>
          </p:nvSpPr>
          <p:spPr>
            <a:xfrm>
              <a:off x="2832" y="2064"/>
              <a:ext cx="240" cy="192"/>
            </a:xfrm>
            <a:prstGeom prst="line">
              <a:avLst/>
            </a:prstGeom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97" name="Group 104"/>
          <p:cNvGrpSpPr/>
          <p:nvPr/>
        </p:nvGrpSpPr>
        <p:grpSpPr>
          <a:xfrm rot="10800000">
            <a:off x="5995988" y="315278"/>
            <a:ext cx="1309687" cy="1095375"/>
            <a:chOff x="4608" y="816"/>
            <a:chExt cx="720" cy="552"/>
          </a:xfrm>
        </p:grpSpPr>
        <p:grpSp>
          <p:nvGrpSpPr>
            <p:cNvPr id="198" name="Group 105"/>
            <p:cNvGrpSpPr/>
            <p:nvPr/>
          </p:nvGrpSpPr>
          <p:grpSpPr>
            <a:xfrm>
              <a:off x="4656" y="1152"/>
              <a:ext cx="480" cy="216"/>
              <a:chOff x="4656" y="1152"/>
              <a:chExt cx="480" cy="216"/>
            </a:xfrm>
          </p:grpSpPr>
          <p:sp>
            <p:nvSpPr>
              <p:cNvPr id="199" name="Oval 106"/>
              <p:cNvSpPr/>
              <p:nvPr/>
            </p:nvSpPr>
            <p:spPr>
              <a:xfrm>
                <a:off x="4796" y="1272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400" i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Line 107"/>
              <p:cNvSpPr/>
              <p:nvPr/>
            </p:nvSpPr>
            <p:spPr>
              <a:xfrm>
                <a:off x="4656" y="1152"/>
                <a:ext cx="193" cy="144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1" name="Line 108"/>
              <p:cNvSpPr/>
              <p:nvPr/>
            </p:nvSpPr>
            <p:spPr>
              <a:xfrm flipV="1">
                <a:off x="4846" y="1296"/>
                <a:ext cx="290" cy="0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02" name="Group 109"/>
            <p:cNvGrpSpPr/>
            <p:nvPr/>
          </p:nvGrpSpPr>
          <p:grpSpPr>
            <a:xfrm>
              <a:off x="4608" y="816"/>
              <a:ext cx="720" cy="528"/>
              <a:chOff x="4608" y="864"/>
              <a:chExt cx="720" cy="528"/>
            </a:xfrm>
          </p:grpSpPr>
          <p:sp>
            <p:nvSpPr>
              <p:cNvPr id="203" name="Line 110"/>
              <p:cNvSpPr/>
              <p:nvPr/>
            </p:nvSpPr>
            <p:spPr>
              <a:xfrm>
                <a:off x="4848" y="960"/>
                <a:ext cx="0" cy="384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04" name="Group 111"/>
              <p:cNvGrpSpPr/>
              <p:nvPr/>
            </p:nvGrpSpPr>
            <p:grpSpPr>
              <a:xfrm>
                <a:off x="4608" y="864"/>
                <a:ext cx="720" cy="528"/>
                <a:chOff x="4608" y="864"/>
                <a:chExt cx="720" cy="528"/>
              </a:xfrm>
            </p:grpSpPr>
            <p:sp>
              <p:nvSpPr>
                <p:cNvPr id="205" name="Line 112"/>
                <p:cNvSpPr/>
                <p:nvPr/>
              </p:nvSpPr>
              <p:spPr>
                <a:xfrm flipV="1">
                  <a:off x="5136" y="1152"/>
                  <a:ext cx="144" cy="192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6" name="Line 113"/>
                <p:cNvSpPr/>
                <p:nvPr/>
              </p:nvSpPr>
              <p:spPr>
                <a:xfrm flipH="1" flipV="1">
                  <a:off x="5136" y="912"/>
                  <a:ext cx="144" cy="2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7" name="Line 114"/>
                <p:cNvSpPr/>
                <p:nvPr/>
              </p:nvSpPr>
              <p:spPr>
                <a:xfrm>
                  <a:off x="4848" y="912"/>
                  <a:ext cx="288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208" name="Group 115"/>
                <p:cNvGrpSpPr/>
                <p:nvPr/>
              </p:nvGrpSpPr>
              <p:grpSpPr>
                <a:xfrm>
                  <a:off x="4608" y="864"/>
                  <a:ext cx="720" cy="528"/>
                  <a:chOff x="4608" y="864"/>
                  <a:chExt cx="720" cy="528"/>
                </a:xfrm>
              </p:grpSpPr>
              <p:sp>
                <p:nvSpPr>
                  <p:cNvPr id="209" name="Line 116"/>
                  <p:cNvSpPr/>
                  <p:nvPr/>
                </p:nvSpPr>
                <p:spPr>
                  <a:xfrm>
                    <a:off x="4848" y="912"/>
                    <a:ext cx="288" cy="432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210" name="Group 117"/>
                  <p:cNvGrpSpPr/>
                  <p:nvPr/>
                </p:nvGrpSpPr>
                <p:grpSpPr>
                  <a:xfrm>
                    <a:off x="4608" y="864"/>
                    <a:ext cx="720" cy="528"/>
                    <a:chOff x="4608" y="864"/>
                    <a:chExt cx="720" cy="528"/>
                  </a:xfrm>
                </p:grpSpPr>
                <p:sp>
                  <p:nvSpPr>
                    <p:cNvPr id="211" name="Oval 118"/>
                    <p:cNvSpPr/>
                    <p:nvPr/>
                  </p:nvSpPr>
                  <p:spPr>
                    <a:xfrm>
                      <a:off x="4800" y="864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2" name="Oval 119"/>
                    <p:cNvSpPr/>
                    <p:nvPr/>
                  </p:nvSpPr>
                  <p:spPr>
                    <a:xfrm>
                      <a:off x="5088" y="864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3" name="Oval 120"/>
                    <p:cNvSpPr/>
                    <p:nvPr/>
                  </p:nvSpPr>
                  <p:spPr>
                    <a:xfrm>
                      <a:off x="5232" y="1104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4" name="Oval 121"/>
                    <p:cNvSpPr/>
                    <p:nvPr/>
                  </p:nvSpPr>
                  <p:spPr>
                    <a:xfrm>
                      <a:off x="4608" y="1104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Oval 122"/>
                    <p:cNvSpPr/>
                    <p:nvPr/>
                  </p:nvSpPr>
                  <p:spPr>
                    <a:xfrm>
                      <a:off x="5088" y="1296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p>
                      <a:endParaRPr lang="zh-CN" altLang="en-US" sz="2400" i="1" dirty="0"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6" name="Line 123"/>
                    <p:cNvSpPr/>
                    <p:nvPr/>
                  </p:nvSpPr>
                  <p:spPr>
                    <a:xfrm flipH="1">
                      <a:off x="4656" y="912"/>
                      <a:ext cx="192" cy="24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7" name="Line 124"/>
                    <p:cNvSpPr/>
                    <p:nvPr/>
                  </p:nvSpPr>
                  <p:spPr>
                    <a:xfrm>
                      <a:off x="4848" y="912"/>
                      <a:ext cx="432" cy="240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8" name="Line 125"/>
                    <p:cNvSpPr/>
                    <p:nvPr/>
                  </p:nvSpPr>
                  <p:spPr>
                    <a:xfrm>
                      <a:off x="4656" y="1152"/>
                      <a:ext cx="576" cy="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19" name="Line 126"/>
                    <p:cNvSpPr/>
                    <p:nvPr/>
                  </p:nvSpPr>
                  <p:spPr>
                    <a:xfrm>
                      <a:off x="4656" y="1152"/>
                      <a:ext cx="480" cy="192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220" name="Line 127"/>
                  <p:cNvSpPr/>
                  <p:nvPr/>
                </p:nvSpPr>
                <p:spPr>
                  <a:xfrm flipV="1">
                    <a:off x="4656" y="912"/>
                    <a:ext cx="480" cy="24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1" name="Line 128"/>
                  <p:cNvSpPr/>
                  <p:nvPr/>
                </p:nvSpPr>
                <p:spPr>
                  <a:xfrm>
                    <a:off x="5136" y="912"/>
                    <a:ext cx="0" cy="38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222" name="Line 129"/>
              <p:cNvSpPr/>
              <p:nvPr/>
            </p:nvSpPr>
            <p:spPr>
              <a:xfrm flipH="1">
                <a:off x="4848" y="912"/>
                <a:ext cx="288" cy="432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3" name="Line 130"/>
              <p:cNvSpPr/>
              <p:nvPr/>
            </p:nvSpPr>
            <p:spPr>
              <a:xfrm flipV="1">
                <a:off x="4848" y="1152"/>
                <a:ext cx="432" cy="192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31" name="文本框 5"/>
          <p:cNvSpPr txBox="1"/>
          <p:nvPr/>
        </p:nvSpPr>
        <p:spPr>
          <a:xfrm>
            <a:off x="708343" y="74009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</a:rPr>
              <a:t>点数</a:t>
            </a:r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32" name="文本框 6"/>
          <p:cNvSpPr txBox="1"/>
          <p:nvPr/>
        </p:nvSpPr>
        <p:spPr>
          <a:xfrm>
            <a:off x="430530" y="156749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</a:rPr>
              <a:t>增加条数</a:t>
            </a:r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33" name="文本框 7"/>
          <p:cNvSpPr txBox="1"/>
          <p:nvPr/>
        </p:nvSpPr>
        <p:spPr>
          <a:xfrm>
            <a:off x="560388" y="207994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</a:rPr>
              <a:t>总条数</a:t>
            </a:r>
            <a:endParaRPr lang="zh-CN" altLang="zh-CN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34" name="Text Box 213"/>
          <p:cNvSpPr txBox="1"/>
          <p:nvPr/>
        </p:nvSpPr>
        <p:spPr>
          <a:xfrm>
            <a:off x="7435850" y="694690"/>
            <a:ext cx="79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8" name="Text Box 43"/>
          <p:cNvSpPr>
            <a:spLocks noChangeArrowheads="1"/>
          </p:cNvSpPr>
          <p:nvPr/>
        </p:nvSpPr>
        <p:spPr bwMode="auto">
          <a:xfrm>
            <a:off x="2262282" y="2080106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9" name="Text Box 45"/>
          <p:cNvSpPr>
            <a:spLocks noChangeArrowheads="1"/>
          </p:cNvSpPr>
          <p:nvPr/>
        </p:nvSpPr>
        <p:spPr bwMode="auto">
          <a:xfrm>
            <a:off x="3170092" y="1569065"/>
            <a:ext cx="42542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0" name="Text Box 45"/>
          <p:cNvSpPr>
            <a:spLocks noChangeArrowheads="1"/>
          </p:cNvSpPr>
          <p:nvPr/>
        </p:nvSpPr>
        <p:spPr bwMode="auto">
          <a:xfrm>
            <a:off x="3170092" y="2058064"/>
            <a:ext cx="42542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1" name="Text Box 45"/>
          <p:cNvSpPr>
            <a:spLocks noChangeArrowheads="1"/>
          </p:cNvSpPr>
          <p:nvPr/>
        </p:nvSpPr>
        <p:spPr bwMode="auto">
          <a:xfrm>
            <a:off x="4169539" y="15728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2" name="Text Box 45"/>
          <p:cNvSpPr>
            <a:spLocks noChangeArrowheads="1"/>
          </p:cNvSpPr>
          <p:nvPr/>
        </p:nvSpPr>
        <p:spPr bwMode="auto">
          <a:xfrm>
            <a:off x="4169539" y="207693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3" name="Text Box 45"/>
          <p:cNvSpPr>
            <a:spLocks noChangeArrowheads="1"/>
          </p:cNvSpPr>
          <p:nvPr/>
        </p:nvSpPr>
        <p:spPr bwMode="auto">
          <a:xfrm>
            <a:off x="5205080" y="156335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4" name="Text Box 45"/>
          <p:cNvSpPr>
            <a:spLocks noChangeArrowheads="1"/>
          </p:cNvSpPr>
          <p:nvPr/>
        </p:nvSpPr>
        <p:spPr bwMode="auto">
          <a:xfrm>
            <a:off x="5073889" y="2067406"/>
            <a:ext cx="660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6" name="Text Box 45"/>
          <p:cNvSpPr>
            <a:spLocks noChangeArrowheads="1"/>
          </p:cNvSpPr>
          <p:nvPr/>
        </p:nvSpPr>
        <p:spPr bwMode="auto">
          <a:xfrm>
            <a:off x="6435055" y="159002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7" name="Text Box 45"/>
          <p:cNvSpPr>
            <a:spLocks noChangeArrowheads="1"/>
          </p:cNvSpPr>
          <p:nvPr/>
        </p:nvSpPr>
        <p:spPr bwMode="auto">
          <a:xfrm>
            <a:off x="6340301" y="2094076"/>
            <a:ext cx="623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8" name="Text Box 213"/>
          <p:cNvSpPr txBox="1"/>
          <p:nvPr/>
        </p:nvSpPr>
        <p:spPr>
          <a:xfrm>
            <a:off x="7404100" y="1590040"/>
            <a:ext cx="79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9" name="Text Box 213"/>
          <p:cNvSpPr txBox="1"/>
          <p:nvPr/>
        </p:nvSpPr>
        <p:spPr>
          <a:xfrm>
            <a:off x="7404100" y="2058035"/>
            <a:ext cx="79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605" y="2664460"/>
            <a:ext cx="6252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个点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连成线段的条数：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（条）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605" y="3128010"/>
            <a:ext cx="6645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个点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连成线段的条数：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（条）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605" y="3594735"/>
            <a:ext cx="7558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个点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连成线段的条数：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（条）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605" y="4048125"/>
            <a:ext cx="7748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个点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连成线段的条数：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（条）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605" y="4476750"/>
            <a:ext cx="9065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个点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连成线段的条数：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（条）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228600" y="590550"/>
            <a:ext cx="9065895" cy="2334260"/>
            <a:chOff x="223" y="4196"/>
            <a:chExt cx="14277" cy="3676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223" y="4196"/>
              <a:ext cx="984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个点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连成线段的条数：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（条）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223" y="4926"/>
              <a:ext cx="104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个点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连成线段的条数：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（条）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223" y="5661"/>
              <a:ext cx="1190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个点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连成线段的条数：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（条）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23" y="6375"/>
              <a:ext cx="122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个点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连成线段的条数：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15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（条）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223" y="7050"/>
              <a:ext cx="142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个点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连成线段的条数：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28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（条）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62000" y="3257550"/>
            <a:ext cx="7822565" cy="953135"/>
          </a:xfrm>
          <a:prstGeom prst="rect">
            <a:avLst/>
          </a:prstGeom>
          <a:solidFill>
            <a:srgbClr val="BFC4D7">
              <a:alpha val="45098"/>
            </a:srgb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规律：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总线段数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就是从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开始，一直加到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点数减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的那个数的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33400" y="514350"/>
            <a:ext cx="7687945" cy="112458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根据规律，你知道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个点、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个点最多能连多少条线段吗？请写出算式。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763270" y="1962150"/>
            <a:ext cx="785177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1＋2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6＋</a:t>
            </a: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</a:t>
            </a:r>
            <a:r>
              <a:rPr kumimoji="0" lang="en-US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kumimoji="0" lang="en-US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11＝66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（条）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770255" y="2605405"/>
            <a:ext cx="711517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＋6＋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19＝190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（条）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4" name="MH_SubTitle_4"/>
          <p:cNvSpPr/>
          <p:nvPr>
            <p:custDataLst>
              <p:tags r:id="rId1"/>
            </p:custDataLst>
          </p:nvPr>
        </p:nvSpPr>
        <p:spPr>
          <a:xfrm>
            <a:off x="378460" y="318135"/>
            <a:ext cx="1605915" cy="628015"/>
          </a:xfrm>
          <a:prstGeom prst="roundRect">
            <a:avLst/>
          </a:prstGeom>
          <a:blipFill>
            <a:blip r:embed="rId2">
              <a:duotone>
                <a:srgbClr val="81D67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rgbClr val="7DC8EB">
              <a:shade val="50000"/>
            </a:srgbClr>
          </a:lnRef>
          <a:fillRef idx="1">
            <a:srgbClr val="7DC8EB"/>
          </a:fillRef>
          <a:effectRef idx="0">
            <a:srgbClr val="7DC8EB"/>
          </a:effectRef>
          <a:fontRef idx="minor">
            <a:srgbClr val="FFFFFF"/>
          </a:fontRef>
        </p:style>
        <p:txBody>
          <a:bodyPr wrap="square" lIns="0" tIns="0" rIns="0" bIns="0" rtlCol="0" anchor="ctr">
            <a:normAutofit/>
          </a:bodyPr>
          <a:p>
            <a:pPr algn="ctr" fontAlgn="base"/>
            <a:r>
              <a:rPr lang="zh-CN" altLang="en-US" sz="100" strike="noStrike" noProof="1" dirty="0">
                <a:solidFill>
                  <a:srgbClr val="FFFFF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添加文本</a:t>
            </a:r>
            <a:endParaRPr lang="zh-CN" altLang="en-US" sz="100" strike="noStrike" noProof="1" dirty="0">
              <a:solidFill>
                <a:srgbClr val="FFFFFF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0385" y="370840"/>
            <a:ext cx="1443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想一想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990" y="1124585"/>
            <a:ext cx="401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800" b="1"/>
              <a:t>个点能连成多少条线段？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427990" y="1885950"/>
            <a:ext cx="815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分析：</a:t>
            </a:r>
            <a:r>
              <a:rPr lang="en-US" altLang="zh-CN" sz="28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个点连成线段的条数就是从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加到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）。</a:t>
            </a:r>
            <a:endParaRPr lang="zh-CN" altLang="en-US" sz="2800" b="1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7800" y="2647950"/>
            <a:ext cx="6484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1＋2＋3＋4＋5＋6＋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i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" y="591820"/>
            <a:ext cx="4159885" cy="62611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观察下图，想一想。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200150"/>
            <a:ext cx="899350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依次排下去，第</a:t>
            </a:r>
            <a:r>
              <a:rPr lang="en-US" altLang="en-US" sz="2800" b="1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b="1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幅图有多少个棋子？第</a:t>
            </a:r>
            <a:r>
              <a:rPr lang="en-US" altLang="en-US" sz="2800" b="1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2800" b="1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幅图呢？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78915" y="3638550"/>
            <a:ext cx="269303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7×7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49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（个）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24400" y="3638550"/>
            <a:ext cx="323151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15×15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225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（个）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59735" y="134620"/>
            <a:ext cx="279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P99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808480"/>
            <a:ext cx="6995160" cy="1767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0735" y="4248150"/>
            <a:ext cx="7967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第7幅图有49个棋子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第15幅图有225个棋子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743883" y="3726180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6800" y="2094230"/>
            <a:ext cx="4890770" cy="898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）第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幅图有多少个棋子？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09550"/>
            <a:ext cx="6995160" cy="17672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81200" y="316674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800" b="1" i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幅图有</a:t>
            </a:r>
            <a:r>
              <a:rPr lang="en-US" altLang="zh-CN" sz="2800" b="1" i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个棋子。</a:t>
            </a:r>
            <a:endParaRPr lang="zh-CN" altLang="en-US" sz="28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70718121953"/>
  <p:tag name="MH_LIBRARY" val="GRAPHIC"/>
  <p:tag name="MH_TYPE" val="SubTitle"/>
  <p:tag name="MH_ORDER" val="4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  <p:tag name="KSO_WM_UNIT_PLACING_PICTURE_USER_VIEWPORT" val="{&quot;height&quot;:1330,&quot;width&quot;:12628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4099,&quot;width&quot;:1699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3.xml><?xml version="1.0" encoding="utf-8"?>
<p:tagLst xmlns:p="http://schemas.openxmlformats.org/presentationml/2006/main">
  <p:tag name="KSO_WPP_MARK_KEY" val="e85ce718-06b0-403f-abf8-a76bf2031379"/>
  <p:tag name="COMMONDATA" val="eyJoZGlkIjoiYTFjYzMyODhjMzIzODI0N2VhNTNjMjIyNjE5NDU2ODIifQ==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UNIT_TABLE_BEAUTIFY" val="smartTable{eb345577-6626-4247-8661-378384b5219e}"/>
</p:tagLst>
</file>

<file path=ppt/tags/tag4.xml><?xml version="1.0" encoding="utf-8"?>
<p:tagLst xmlns:p="http://schemas.openxmlformats.org/presentationml/2006/main">
  <p:tag name="KSO_WM_UNIT_TABLE_BEAUTIFY" val="smartTable{fa6c306e-fe54-41ab-83ff-ae9075f060cb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WPS 演示</Application>
  <PresentationFormat>在屏幕上显示</PresentationFormat>
  <Paragraphs>227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造字工房悦黑演示版常规体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269</cp:revision>
  <dcterms:created xsi:type="dcterms:W3CDTF">2015-05-29T07:51:00Z</dcterms:created>
  <dcterms:modified xsi:type="dcterms:W3CDTF">2024-01-23T04:45:25Z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370CF3A5A4F04897A5E9EF0624969578</vt:lpwstr>
  </property>
</Properties>
</file>