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20"/>
  </p:handoutMasterIdLst>
  <p:sldIdLst>
    <p:sldId id="485" r:id="rId3"/>
    <p:sldId id="457" r:id="rId4"/>
    <p:sldId id="509" r:id="rId5"/>
    <p:sldId id="510" r:id="rId6"/>
    <p:sldId id="524" r:id="rId7"/>
    <p:sldId id="561" r:id="rId8"/>
    <p:sldId id="562" r:id="rId9"/>
    <p:sldId id="520" r:id="rId10"/>
    <p:sldId id="446" r:id="rId11"/>
    <p:sldId id="475" r:id="rId12"/>
    <p:sldId id="522" r:id="rId14"/>
    <p:sldId id="464" r:id="rId15"/>
    <p:sldId id="563" r:id="rId16"/>
    <p:sldId id="565" r:id="rId17"/>
    <p:sldId id="574" r:id="rId18"/>
    <p:sldId id="419" r:id="rId19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2"/>
    <a:srgbClr val="D4E15B"/>
    <a:srgbClr val="FFFFFF"/>
    <a:srgbClr val="1FB3A9"/>
    <a:srgbClr val="2E6B5E"/>
    <a:srgbClr val="378070"/>
    <a:srgbClr val="F9EDD3"/>
    <a:srgbClr val="AD6517"/>
    <a:srgbClr val="EBC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326"/>
        <p:guide pos="3026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image" Target="../media/image22.wmf"/><Relationship Id="rId7" Type="http://schemas.openxmlformats.org/officeDocument/2006/relationships/image" Target="../media/image2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3" Type="http://schemas.openxmlformats.org/officeDocument/2006/relationships/image" Target="../media/image27.wmf"/><Relationship Id="rId12" Type="http://schemas.openxmlformats.org/officeDocument/2006/relationships/image" Target="../media/image26.wmf"/><Relationship Id="rId11" Type="http://schemas.openxmlformats.org/officeDocument/2006/relationships/image" Target="../media/image25.wmf"/><Relationship Id="rId10" Type="http://schemas.openxmlformats.org/officeDocument/2006/relationships/image" Target="../media/image24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image" Target="../media/image17.wmf"/><Relationship Id="rId7" Type="http://schemas.openxmlformats.org/officeDocument/2006/relationships/image" Target="../media/image2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7.wmf"/><Relationship Id="rId3" Type="http://schemas.openxmlformats.org/officeDocument/2006/relationships/image" Target="../media/image35.wmf"/><Relationship Id="rId2" Type="http://schemas.openxmlformats.org/officeDocument/2006/relationships/image" Target="../media/image33.wmf"/><Relationship Id="rId13" Type="http://schemas.openxmlformats.org/officeDocument/2006/relationships/image" Target="../media/image26.wmf"/><Relationship Id="rId12" Type="http://schemas.openxmlformats.org/officeDocument/2006/relationships/image" Target="../media/image23.wmf"/><Relationship Id="rId11" Type="http://schemas.openxmlformats.org/officeDocument/2006/relationships/image" Target="../media/image41.wmf"/><Relationship Id="rId10" Type="http://schemas.openxmlformats.org/officeDocument/2006/relationships/image" Target="../media/image21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0.png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5.wmf"/><Relationship Id="rId29" Type="http://schemas.openxmlformats.org/officeDocument/2006/relationships/vmlDrawing" Target="../drawings/vmlDrawing2.vml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27.wmf"/><Relationship Id="rId26" Type="http://schemas.openxmlformats.org/officeDocument/2006/relationships/oleObject" Target="../embeddings/oleObject19.bin"/><Relationship Id="rId25" Type="http://schemas.openxmlformats.org/officeDocument/2006/relationships/image" Target="../media/image26.wmf"/><Relationship Id="rId24" Type="http://schemas.openxmlformats.org/officeDocument/2006/relationships/oleObject" Target="../embeddings/oleObject18.bin"/><Relationship Id="rId23" Type="http://schemas.openxmlformats.org/officeDocument/2006/relationships/image" Target="../media/image25.wmf"/><Relationship Id="rId22" Type="http://schemas.openxmlformats.org/officeDocument/2006/relationships/oleObject" Target="../embeddings/oleObject17.bin"/><Relationship Id="rId21" Type="http://schemas.openxmlformats.org/officeDocument/2006/relationships/image" Target="../media/image24.wmf"/><Relationship Id="rId20" Type="http://schemas.openxmlformats.org/officeDocument/2006/relationships/oleObject" Target="../embeddings/oleObject16.bin"/><Relationship Id="rId2" Type="http://schemas.openxmlformats.org/officeDocument/2006/relationships/oleObject" Target="../embeddings/oleObject7.bin"/><Relationship Id="rId19" Type="http://schemas.openxmlformats.org/officeDocument/2006/relationships/image" Target="../media/image23.wmf"/><Relationship Id="rId18" Type="http://schemas.openxmlformats.org/officeDocument/2006/relationships/oleObject" Target="../embeddings/oleObject15.bin"/><Relationship Id="rId17" Type="http://schemas.openxmlformats.org/officeDocument/2006/relationships/image" Target="../media/image22.wmf"/><Relationship Id="rId16" Type="http://schemas.openxmlformats.org/officeDocument/2006/relationships/oleObject" Target="../embeddings/oleObject14.bin"/><Relationship Id="rId15" Type="http://schemas.openxmlformats.org/officeDocument/2006/relationships/image" Target="../media/image21.wmf"/><Relationship Id="rId14" Type="http://schemas.openxmlformats.org/officeDocument/2006/relationships/oleObject" Target="../embeddings/oleObject13.bin"/><Relationship Id="rId13" Type="http://schemas.openxmlformats.org/officeDocument/2006/relationships/image" Target="../media/image20.wmf"/><Relationship Id="rId12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11.bin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8" Type="http://schemas.openxmlformats.org/officeDocument/2006/relationships/oleObject" Target="../embeddings/oleObject21.bin"/><Relationship Id="rId7" Type="http://schemas.openxmlformats.org/officeDocument/2006/relationships/image" Target="../media/image32.png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png"/><Relationship Id="rId36" Type="http://schemas.openxmlformats.org/officeDocument/2006/relationships/vmlDrawing" Target="../drawings/vmlDrawing3.vml"/><Relationship Id="rId35" Type="http://schemas.openxmlformats.org/officeDocument/2006/relationships/slideLayout" Target="../slideLayouts/slideLayout7.xml"/><Relationship Id="rId34" Type="http://schemas.openxmlformats.org/officeDocument/2006/relationships/image" Target="../media/image26.wmf"/><Relationship Id="rId33" Type="http://schemas.openxmlformats.org/officeDocument/2006/relationships/oleObject" Target="../embeddings/oleObject32.bin"/><Relationship Id="rId32" Type="http://schemas.openxmlformats.org/officeDocument/2006/relationships/image" Target="../media/image23.wmf"/><Relationship Id="rId31" Type="http://schemas.openxmlformats.org/officeDocument/2006/relationships/oleObject" Target="../embeddings/oleObject31.bin"/><Relationship Id="rId30" Type="http://schemas.openxmlformats.org/officeDocument/2006/relationships/image" Target="../media/image41.wmf"/><Relationship Id="rId3" Type="http://schemas.openxmlformats.org/officeDocument/2006/relationships/image" Target="../media/image30.png"/><Relationship Id="rId29" Type="http://schemas.openxmlformats.org/officeDocument/2006/relationships/oleObject" Target="../embeddings/oleObject30.bin"/><Relationship Id="rId28" Type="http://schemas.openxmlformats.org/officeDocument/2006/relationships/image" Target="../media/image21.wmf"/><Relationship Id="rId27" Type="http://schemas.openxmlformats.org/officeDocument/2006/relationships/oleObject" Target="../embeddings/oleObject29.bin"/><Relationship Id="rId26" Type="http://schemas.openxmlformats.org/officeDocument/2006/relationships/image" Target="../media/image19.wmf"/><Relationship Id="rId25" Type="http://schemas.openxmlformats.org/officeDocument/2006/relationships/oleObject" Target="../embeddings/oleObject28.bin"/><Relationship Id="rId24" Type="http://schemas.openxmlformats.org/officeDocument/2006/relationships/image" Target="../media/image17.wmf"/><Relationship Id="rId23" Type="http://schemas.openxmlformats.org/officeDocument/2006/relationships/oleObject" Target="../embeddings/oleObject27.bin"/><Relationship Id="rId22" Type="http://schemas.openxmlformats.org/officeDocument/2006/relationships/image" Target="../media/image25.wmf"/><Relationship Id="rId21" Type="http://schemas.openxmlformats.org/officeDocument/2006/relationships/oleObject" Target="../embeddings/oleObject26.bin"/><Relationship Id="rId20" Type="http://schemas.openxmlformats.org/officeDocument/2006/relationships/image" Target="../media/image40.wmf"/><Relationship Id="rId2" Type="http://schemas.openxmlformats.org/officeDocument/2006/relationships/image" Target="../media/image29.png"/><Relationship Id="rId19" Type="http://schemas.openxmlformats.org/officeDocument/2006/relationships/oleObject" Target="../embeddings/oleObject25.bin"/><Relationship Id="rId18" Type="http://schemas.openxmlformats.org/officeDocument/2006/relationships/image" Target="../media/image39.wmf"/><Relationship Id="rId17" Type="http://schemas.openxmlformats.org/officeDocument/2006/relationships/oleObject" Target="../embeddings/oleObject24.bin"/><Relationship Id="rId16" Type="http://schemas.openxmlformats.org/officeDocument/2006/relationships/image" Target="../media/image38.png"/><Relationship Id="rId15" Type="http://schemas.openxmlformats.org/officeDocument/2006/relationships/image" Target="../media/image37.wmf"/><Relationship Id="rId14" Type="http://schemas.openxmlformats.org/officeDocument/2006/relationships/oleObject" Target="../embeddings/oleObject23.bin"/><Relationship Id="rId13" Type="http://schemas.openxmlformats.org/officeDocument/2006/relationships/image" Target="../media/image36.png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34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74745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组合 48"/>
          <p:cNvGrpSpPr/>
          <p:nvPr/>
        </p:nvGrpSpPr>
        <p:grpSpPr>
          <a:xfrm>
            <a:off x="1556869" y="949008"/>
            <a:ext cx="6223786" cy="768350"/>
            <a:chOff x="3074" y="1286"/>
            <a:chExt cx="9804" cy="1210"/>
          </a:xfrm>
        </p:grpSpPr>
        <p:sp>
          <p:nvSpPr>
            <p:cNvPr id="3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数学广角</a:t>
              </a:r>
              <a:r>
                <a:rPr lang="en-US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—</a:t>
              </a:r>
              <a:r>
                <a:rPr lang="zh-CN" altLang="en-US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数与形</a:t>
              </a:r>
              <a:endParaRPr lang="zh-CN" altLang="en-US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074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文本框 39"/>
          <p:cNvSpPr txBox="1"/>
          <p:nvPr/>
        </p:nvSpPr>
        <p:spPr>
          <a:xfrm>
            <a:off x="485775" y="2249170"/>
            <a:ext cx="80048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课时        数与形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328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60" name="文本框 2"/>
          <p:cNvSpPr txBox="1"/>
          <p:nvPr/>
        </p:nvSpPr>
        <p:spPr>
          <a:xfrm>
            <a:off x="3345180" y="89535"/>
            <a:ext cx="27990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57200" y="514350"/>
            <a:ext cx="8065770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下面每个图中各有多少个绿色小正方形和多少个蓝色小正方形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609283" y="3486150"/>
            <a:ext cx="7551737" cy="15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照这样接着画下去，第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个图形有多少个绿色小正方形和多少个蓝色小正方形？第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个图形呢？你能解释这其中的道理吗？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15328" y="2695893"/>
            <a:ext cx="10223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n-ea"/>
                <a:ea typeface="+mn-ea"/>
              </a:rPr>
              <a:t>绿色</a:t>
            </a:r>
            <a:r>
              <a:rPr lang="en-US" altLang="zh-CN" sz="2000" b="1" dirty="0">
                <a:latin typeface="+mn-ea"/>
                <a:ea typeface="+mn-ea"/>
              </a:rPr>
              <a:t>:</a:t>
            </a:r>
            <a:endParaRPr lang="en-US" altLang="zh-CN" sz="2000" b="1" dirty="0">
              <a:latin typeface="+mn-ea"/>
              <a:ea typeface="+mn-ea"/>
            </a:endParaRPr>
          </a:p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n-ea"/>
                <a:ea typeface="+mn-ea"/>
              </a:rPr>
              <a:t>蓝色</a:t>
            </a:r>
            <a:r>
              <a:rPr lang="en-US" altLang="zh-CN" sz="2000" b="1" dirty="0">
                <a:latin typeface="+mn-ea"/>
                <a:ea typeface="+mn-ea"/>
              </a:rPr>
              <a:t>:</a:t>
            </a:r>
            <a:endParaRPr lang="en-US" altLang="zh-CN" sz="2000" b="1" dirty="0">
              <a:latin typeface="+mn-ea"/>
              <a:ea typeface="+mn-ea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78928" y="2695893"/>
            <a:ext cx="5762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018790" y="2695893"/>
            <a:ext cx="5762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644390" y="2695893"/>
            <a:ext cx="5762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738303" y="2695893"/>
            <a:ext cx="5762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1424990" y="1696983"/>
          <a:ext cx="972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2661163" y="1696983"/>
          <a:ext cx="1296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4221336" y="1696983"/>
          <a:ext cx="1620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6105510" y="1696983"/>
          <a:ext cx="1944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" name="TextBox 3"/>
          <p:cNvSpPr txBox="1">
            <a:spLocks noChangeArrowheads="1"/>
          </p:cNvSpPr>
          <p:nvPr/>
        </p:nvSpPr>
        <p:spPr bwMode="auto">
          <a:xfrm>
            <a:off x="468179" y="2876406"/>
            <a:ext cx="8208143" cy="19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个图形：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个绿色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个蓝色。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个图形：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个绿色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个蓝色。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道理：任意两张相邻的图中，绿色相差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个，蓝色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相差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261938" y="2091373"/>
            <a:ext cx="10223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n-ea"/>
                <a:ea typeface="+mn-ea"/>
              </a:rPr>
              <a:t>绿色</a:t>
            </a:r>
            <a:r>
              <a:rPr lang="en-US" altLang="zh-CN" sz="2000" b="1" dirty="0">
                <a:latin typeface="+mn-ea"/>
                <a:ea typeface="+mn-ea"/>
              </a:rPr>
              <a:t>:</a:t>
            </a:r>
            <a:endParaRPr lang="en-US" altLang="zh-CN" sz="2000" b="1" dirty="0">
              <a:latin typeface="+mn-ea"/>
              <a:ea typeface="+mn-ea"/>
            </a:endParaRPr>
          </a:p>
          <a:p>
            <a:pPr eaLnBrk="1" latin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+mn-ea"/>
                <a:ea typeface="+mn-ea"/>
              </a:rPr>
              <a:t>蓝色</a:t>
            </a:r>
            <a:r>
              <a:rPr lang="en-US" altLang="zh-CN" sz="2000" b="1" dirty="0">
                <a:latin typeface="+mn-ea"/>
                <a:ea typeface="+mn-ea"/>
              </a:rPr>
              <a:t>:</a:t>
            </a:r>
            <a:endParaRPr lang="en-US" altLang="zh-CN" sz="2000" b="1" dirty="0">
              <a:latin typeface="+mn-ea"/>
              <a:ea typeface="+mn-ea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125538" y="2091373"/>
            <a:ext cx="5762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565400" y="2091373"/>
            <a:ext cx="5762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191000" y="2091373"/>
            <a:ext cx="576263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284913" y="2091373"/>
            <a:ext cx="57626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endParaRPr lang="en-US" altLang="zh-CN" sz="20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971600" y="1092463"/>
          <a:ext cx="972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2207773" y="1092463"/>
          <a:ext cx="1296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3767946" y="1092463"/>
          <a:ext cx="1620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5652120" y="1092463"/>
          <a:ext cx="1944000" cy="9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79400" y="488315"/>
            <a:ext cx="73037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下面每个图中最外圈各有多少个小正方形？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   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16388" name="TextBox 2"/>
          <p:cNvSpPr txBox="1"/>
          <p:nvPr/>
        </p:nvSpPr>
        <p:spPr>
          <a:xfrm>
            <a:off x="209550" y="3429000"/>
            <a:ext cx="783780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Times New Roman" panose="02020603050405020304" pitchFamily="18" charset="0"/>
              </a:rPr>
              <a:t>照这样的规律接着画下去，第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Times New Roman" panose="02020603050405020304" pitchFamily="18" charset="0"/>
              </a:rPr>
              <a:t>个图形最外圈有多少个小正方形？你能解释这其中的道理吗？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100648" y="2531745"/>
            <a:ext cx="1928812" cy="60769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8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92" name="Text Box 11"/>
          <p:cNvSpPr txBox="1"/>
          <p:nvPr/>
        </p:nvSpPr>
        <p:spPr>
          <a:xfrm>
            <a:off x="1648460" y="2531745"/>
            <a:ext cx="1940560" cy="60769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16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93" name="Text Box 16"/>
          <p:cNvSpPr txBox="1"/>
          <p:nvPr/>
        </p:nvSpPr>
        <p:spPr>
          <a:xfrm>
            <a:off x="3505200" y="2531745"/>
            <a:ext cx="2388235" cy="60769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7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24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394" name="Text Box 20"/>
          <p:cNvSpPr txBox="1"/>
          <p:nvPr/>
        </p:nvSpPr>
        <p:spPr>
          <a:xfrm>
            <a:off x="1685925" y="4553585"/>
            <a:ext cx="3188335" cy="4781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11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9370" y="-18415"/>
            <a:ext cx="2209878" cy="506730"/>
            <a:chOff x="0" y="1"/>
            <a:chExt cx="3480" cy="798"/>
          </a:xfrm>
        </p:grpSpPr>
        <p:sp>
          <p:nvSpPr>
            <p:cNvPr id="6" name="平行四边形 5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巩固运用</a:t>
              </a:r>
              <a:endParaRPr lang="en-US" altLang="zh-CN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410200" y="892810"/>
            <a:ext cx="364871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解释：因为第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&gt;0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）个图形最外圈有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[(2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+1)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(2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-1)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]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个小正方形，所以第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个图形最外圈有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11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-9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=40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（个）小正方形。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148330" y="59055"/>
            <a:ext cx="33127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P107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练习二十二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6" name="Picture 13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17294" r="12684" b="64633"/>
          <a:stretch>
            <a:fillRect/>
          </a:stretch>
        </p:blipFill>
        <p:spPr bwMode="auto">
          <a:xfrm>
            <a:off x="457200" y="934720"/>
            <a:ext cx="473964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7" grpId="0"/>
      <p:bldP spid="16391" grpId="0"/>
      <p:bldP spid="16392" grpId="0"/>
      <p:bldP spid="16393" grpId="0"/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3"/>
          <p:cNvSpPr txBox="1"/>
          <p:nvPr/>
        </p:nvSpPr>
        <p:spPr>
          <a:xfrm>
            <a:off x="462280" y="513080"/>
            <a:ext cx="4940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6628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695" y="390208"/>
            <a:ext cx="5892800" cy="156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0" name="文本框 2"/>
          <p:cNvSpPr txBox="1"/>
          <p:nvPr/>
        </p:nvSpPr>
        <p:spPr>
          <a:xfrm>
            <a:off x="2834005" y="114300"/>
            <a:ext cx="33127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P107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练习二十二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T2)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27" name="TextBox 3"/>
          <p:cNvSpPr txBox="1"/>
          <p:nvPr/>
        </p:nvSpPr>
        <p:spPr>
          <a:xfrm>
            <a:off x="544195" y="1896110"/>
            <a:ext cx="83305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请你根据上面图形与数的规律接着画一画，填一填。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629" name="TextBox 3"/>
          <p:cNvSpPr txBox="1"/>
          <p:nvPr/>
        </p:nvSpPr>
        <p:spPr>
          <a:xfrm>
            <a:off x="544195" y="4010660"/>
            <a:ext cx="72942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如果不画，这样排列下去，第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10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个数是多少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6630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2417763"/>
            <a:ext cx="4876800" cy="175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2727325"/>
            <a:ext cx="1023938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3"/>
          <p:cNvSpPr txBox="1"/>
          <p:nvPr/>
        </p:nvSpPr>
        <p:spPr>
          <a:xfrm>
            <a:off x="2409825" y="3689350"/>
            <a:ext cx="5032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latinLnBrk="1" hangingPunct="1"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15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2050" y="2551113"/>
            <a:ext cx="1228725" cy="89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3"/>
          <p:cNvSpPr txBox="1"/>
          <p:nvPr/>
        </p:nvSpPr>
        <p:spPr>
          <a:xfrm>
            <a:off x="4095750" y="3689350"/>
            <a:ext cx="5048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latinLnBrk="1" hangingPunct="1"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21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5781675" y="3689350"/>
            <a:ext cx="5048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latinLnBrk="1" hangingPunct="1"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28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438" y="2582863"/>
            <a:ext cx="1241425" cy="87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3"/>
          <p:cNvSpPr txBox="1"/>
          <p:nvPr/>
        </p:nvSpPr>
        <p:spPr>
          <a:xfrm>
            <a:off x="3053080" y="4532630"/>
            <a:ext cx="26943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个数是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矩形 1"/>
          <p:cNvSpPr/>
          <p:nvPr/>
        </p:nvSpPr>
        <p:spPr>
          <a:xfrm>
            <a:off x="290830" y="440055"/>
            <a:ext cx="8587740" cy="2934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一条马路长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200m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，小宇和他的小狗分别以均匀的速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度同时从马路的起点出发。当小亮走到这条马路一半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的时候，小狗已经到达马路的终点。然后小狗返回与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小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宇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相向而行，遇到小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宇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后再跑向终点，到达终点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后再与小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宇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相向而行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直到小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宇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到达终点。小狗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从出发开始，一共跑了多少米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2834005" y="114300"/>
            <a:ext cx="33127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P108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练习二十二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T4)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"/>
          <p:cNvSpPr/>
          <p:nvPr/>
        </p:nvSpPr>
        <p:spPr>
          <a:xfrm>
            <a:off x="5181600" y="3638550"/>
            <a:ext cx="357124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200×2=400(m)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100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答：一共跑了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400m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138" y="3486269"/>
            <a:ext cx="4265744" cy="1240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17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charRg st="17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37" name="组合 1"/>
          <p:cNvGrpSpPr/>
          <p:nvPr/>
        </p:nvGrpSpPr>
        <p:grpSpPr>
          <a:xfrm>
            <a:off x="0" y="0"/>
            <a:ext cx="2209800" cy="506413"/>
            <a:chOff x="0" y="1"/>
            <a:chExt cx="3480" cy="796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trike="noStrike" noProof="1"/>
            </a:p>
          </p:txBody>
        </p:sp>
        <p:sp>
          <p:nvSpPr>
            <p:cNvPr id="39940" name="文本框 62"/>
            <p:cNvSpPr txBox="1"/>
            <p:nvPr/>
          </p:nvSpPr>
          <p:spPr>
            <a:xfrm>
              <a:off x="502" y="1"/>
              <a:ext cx="2534" cy="7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课堂小结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9941" name="图片 8" descr="E:\新画人物图\男老师2 拷贝.png男老师2 拷贝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500495" y="2022475"/>
            <a:ext cx="1450975" cy="2645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形标注 9"/>
          <p:cNvSpPr/>
          <p:nvPr/>
        </p:nvSpPr>
        <p:spPr>
          <a:xfrm>
            <a:off x="1573213" y="649288"/>
            <a:ext cx="4767263" cy="2493963"/>
          </a:xfrm>
          <a:prstGeom prst="wedgeEllipseCallout">
            <a:avLst>
              <a:gd name="adj1" fmla="val 51096"/>
              <a:gd name="adj2" fmla="val 39843"/>
            </a:avLst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rgbClr val="BBE0E3">
              <a:shade val="50000"/>
            </a:srgbClr>
          </a:lnRef>
          <a:fillRef idx="1">
            <a:srgbClr val="BBE0E3"/>
          </a:fillRef>
          <a:effectRef idx="0">
            <a:srgbClr val="BBE0E3"/>
          </a:effectRef>
          <a:fontRef idx="minor">
            <a:srgbClr val="FFFFFF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9943" name="文本框 10"/>
          <p:cNvSpPr txBox="1"/>
          <p:nvPr/>
        </p:nvSpPr>
        <p:spPr>
          <a:xfrm>
            <a:off x="1895475" y="1263650"/>
            <a:ext cx="4778375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通过这节课的学习，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你有什么收获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Rectangle 2"/>
          <p:cNvSpPr/>
          <p:nvPr/>
        </p:nvSpPr>
        <p:spPr>
          <a:xfrm>
            <a:off x="1979613" y="1419225"/>
            <a:ext cx="5759450" cy="13255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从课后习题中选取；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marL="342900" indent="-342900" eaLnBrk="1" latin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完成练习册本课时的习题。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635"/>
            <a:ext cx="2209878" cy="506730"/>
            <a:chOff x="0" y="1"/>
            <a:chExt cx="3480" cy="798"/>
          </a:xfrm>
        </p:grpSpPr>
        <p:sp>
          <p:nvSpPr>
            <p:cNvPr id="4" name="平行四边形 3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课后作业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6" descr="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363" y="1450975"/>
            <a:ext cx="4489450" cy="69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Text Box 9"/>
          <p:cNvSpPr txBox="1"/>
          <p:nvPr/>
        </p:nvSpPr>
        <p:spPr>
          <a:xfrm>
            <a:off x="170180" y="2361565"/>
            <a:ext cx="9060815" cy="995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按上面彩灯的规律，你能算出第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盏灯是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什么颜色吗？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4" name="Text Box 9"/>
          <p:cNvSpPr txBox="1"/>
          <p:nvPr/>
        </p:nvSpPr>
        <p:spPr>
          <a:xfrm>
            <a:off x="5697855" y="1526540"/>
            <a:ext cx="22288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……</a:t>
            </a:r>
            <a:endParaRPr lang="en-US" altLang="zh-CN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3905" y="3521075"/>
            <a:ext cx="716280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2+3+4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=224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（组）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宋体" panose="02010600030101010101" pitchFamily="2" charset="-122"/>
              </a:rPr>
              <a:t>盏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答：第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盏灯是黄色。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-48895" y="-18415"/>
            <a:ext cx="2209878" cy="506730"/>
            <a:chOff x="0" y="1"/>
            <a:chExt cx="3480" cy="798"/>
          </a:xfrm>
        </p:grpSpPr>
        <p:sp>
          <p:nvSpPr>
            <p:cNvPr id="3" name="平行四边形 2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5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复习导入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123" name="TextBox 8"/>
          <p:cNvSpPr txBox="1"/>
          <p:nvPr/>
        </p:nvSpPr>
        <p:spPr>
          <a:xfrm>
            <a:off x="321945" y="665480"/>
            <a:ext cx="6650355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中心广场上一排彩灯按下面的规律排列。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2680" y="1500505"/>
            <a:ext cx="264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altLang="zh-CN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26565" y="1508125"/>
            <a:ext cx="264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altLang="zh-CN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47265" y="1500505"/>
            <a:ext cx="264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altLang="zh-CN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55265" y="1500505"/>
            <a:ext cx="264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altLang="zh-CN" sz="3200" b="1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9" grpId="1"/>
      <p:bldP spid="10" grpId="1"/>
      <p:bldP spid="12" grpId="1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 Box 13"/>
          <p:cNvSpPr txBox="1"/>
          <p:nvPr/>
        </p:nvSpPr>
        <p:spPr>
          <a:xfrm>
            <a:off x="5613400" y="1767840"/>
            <a:ext cx="3111500" cy="179324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1=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）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1+3=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）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1+3+5=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    ）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1" name="TextBox 16"/>
          <p:cNvSpPr txBox="1"/>
          <p:nvPr/>
        </p:nvSpPr>
        <p:spPr>
          <a:xfrm>
            <a:off x="863600" y="814705"/>
            <a:ext cx="661797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观察一下，下面的图和算式有什么关系？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把算式补充完整。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37" name="文本框 5136"/>
          <p:cNvSpPr txBox="1"/>
          <p:nvPr/>
        </p:nvSpPr>
        <p:spPr>
          <a:xfrm>
            <a:off x="6562090" y="1743710"/>
            <a:ext cx="3625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38" name="文本框 5137"/>
          <p:cNvSpPr txBox="1"/>
          <p:nvPr/>
        </p:nvSpPr>
        <p:spPr>
          <a:xfrm>
            <a:off x="6897370" y="2394268"/>
            <a:ext cx="3625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39" name="文本框 5138"/>
          <p:cNvSpPr txBox="1"/>
          <p:nvPr/>
        </p:nvSpPr>
        <p:spPr>
          <a:xfrm>
            <a:off x="7342823" y="3030855"/>
            <a:ext cx="40163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2471" y="3629660"/>
            <a:ext cx="8454394" cy="1316355"/>
            <a:chOff x="859" y="4252"/>
            <a:chExt cx="13312" cy="2073"/>
          </a:xfrm>
        </p:grpSpPr>
        <p:grpSp>
          <p:nvGrpSpPr>
            <p:cNvPr id="7178" name="组合 9"/>
            <p:cNvGrpSpPr/>
            <p:nvPr/>
          </p:nvGrpSpPr>
          <p:grpSpPr>
            <a:xfrm>
              <a:off x="859" y="4252"/>
              <a:ext cx="13312" cy="2073"/>
              <a:chOff x="859" y="4252"/>
              <a:chExt cx="13312" cy="2073"/>
            </a:xfrm>
          </p:grpSpPr>
          <p:sp>
            <p:nvSpPr>
              <p:cNvPr id="9" name="同侧圆角矩形 8"/>
              <p:cNvSpPr/>
              <p:nvPr/>
            </p:nvSpPr>
            <p:spPr>
              <a:xfrm>
                <a:off x="859" y="4252"/>
                <a:ext cx="13148" cy="2073"/>
              </a:xfrm>
              <a:prstGeom prst="round2SameRect">
                <a:avLst/>
              </a:prstGeom>
              <a:solidFill>
                <a:srgbClr val="F9ED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7180" name="文本框 6"/>
              <p:cNvSpPr txBox="1"/>
              <p:nvPr/>
            </p:nvSpPr>
            <p:spPr>
              <a:xfrm>
                <a:off x="1031" y="4263"/>
                <a:ext cx="13140" cy="20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 sz="2400" b="1" dirty="0">
                    <a:latin typeface="黑体" panose="02010609060101010101" pitchFamily="2" charset="-122"/>
                    <a:ea typeface="黑体" panose="02010609060101010101" pitchFamily="2" charset="-122"/>
                    <a:sym typeface="宋体" panose="02010600030101010101" pitchFamily="2" charset="-122"/>
                  </a:rPr>
                  <a:t>我发现：算式左边的加数是每个正方形图左下角的小正方形和其他“   ”形图中所包含的小正方形个数之和，正好等于每个正方形图中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黑体" panose="02010609060101010101" pitchFamily="2" charset="-122"/>
                    <a:ea typeface="黑体" panose="02010609060101010101" pitchFamily="2" charset="-122"/>
                    <a:sym typeface="宋体" panose="02010600030101010101" pitchFamily="2" charset="-122"/>
                  </a:rPr>
                  <a:t>每列小正方形个数的平方</a:t>
                </a:r>
                <a:r>
                  <a:rPr lang="zh-CN" altLang="en-US" sz="2400" b="1" dirty="0">
                    <a:latin typeface="黑体" panose="02010609060101010101" pitchFamily="2" charset="-122"/>
                    <a:ea typeface="黑体" panose="02010609060101010101" pitchFamily="2" charset="-122"/>
                    <a:sym typeface="宋体" panose="02010600030101010101" pitchFamily="2" charset="-122"/>
                  </a:rPr>
                  <a:t>。</a:t>
                </a:r>
                <a:endParaRPr lang="zh-CN" altLang="en-US" sz="2400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7181" name="肘形连接符 23"/>
            <p:cNvCxnSpPr/>
            <p:nvPr/>
          </p:nvCxnSpPr>
          <p:spPr>
            <a:xfrm>
              <a:off x="3235" y="5105"/>
              <a:ext cx="396" cy="340"/>
            </a:xfrm>
            <a:prstGeom prst="bentConnector3">
              <a:avLst>
                <a:gd name="adj1" fmla="val 101134"/>
              </a:avLst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7" name="组合 16"/>
          <p:cNvGrpSpPr/>
          <p:nvPr/>
        </p:nvGrpSpPr>
        <p:grpSpPr>
          <a:xfrm>
            <a:off x="-39370" y="-18415"/>
            <a:ext cx="2209878" cy="506730"/>
            <a:chOff x="0" y="1"/>
            <a:chExt cx="3480" cy="798"/>
          </a:xfrm>
        </p:grpSpPr>
        <p:sp>
          <p:nvSpPr>
            <p:cNvPr id="18" name="平行四边形 17"/>
            <p:cNvSpPr/>
            <p:nvPr/>
          </p:nvSpPr>
          <p:spPr>
            <a:xfrm flipH="1"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平行四边形 19"/>
            <p:cNvSpPr/>
            <p:nvPr/>
          </p:nvSpPr>
          <p:spPr>
            <a:xfrm>
              <a:off x="0" y="31"/>
              <a:ext cx="3480" cy="720"/>
            </a:xfrm>
            <a:prstGeom prst="parallelogram">
              <a:avLst>
                <a:gd name="adj" fmla="val 60416"/>
              </a:avLst>
            </a:prstGeom>
            <a:solidFill>
              <a:srgbClr val="1FB3A9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62"/>
            <p:cNvSpPr txBox="1"/>
            <p:nvPr userDrawn="1"/>
          </p:nvSpPr>
          <p:spPr>
            <a:xfrm>
              <a:off x="502" y="1"/>
              <a:ext cx="2534" cy="7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dist"/>
              <a:r>
                <a:rPr lang="zh-CN" altLang="en-US" sz="2700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探究新知</a:t>
              </a:r>
              <a:endParaRPr lang="zh-CN" altLang="en-US" sz="27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064385" y="427990"/>
            <a:ext cx="5289550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知识点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：数与形结合的认识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1100" y="2429510"/>
            <a:ext cx="442913" cy="444500"/>
          </a:xfrm>
          <a:prstGeom prst="rect">
            <a:avLst/>
          </a:prstGeom>
          <a:solidFill>
            <a:srgbClr val="FFFFCC"/>
          </a:solidFill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800" dirty="0">
              <a:latin typeface="Gulim" panose="020B0600000101010101" pitchFamily="34" charset="-127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2349183" y="2183448"/>
            <a:ext cx="873125" cy="889000"/>
            <a:chOff x="2625232" y="3182491"/>
            <a:chExt cx="874364" cy="888268"/>
          </a:xfrm>
        </p:grpSpPr>
        <p:sp>
          <p:nvSpPr>
            <p:cNvPr id="10" name="矩形 9"/>
            <p:cNvSpPr/>
            <p:nvPr/>
          </p:nvSpPr>
          <p:spPr bwMode="auto">
            <a:xfrm>
              <a:off x="2625232" y="3182491"/>
              <a:ext cx="445131" cy="44413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054465" y="3182491"/>
              <a:ext cx="445131" cy="44413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3060824" y="3626625"/>
              <a:ext cx="438772" cy="44413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</p:grpSp>
      <p:grpSp>
        <p:nvGrpSpPr>
          <p:cNvPr id="4" name="组合 21508"/>
          <p:cNvGrpSpPr/>
          <p:nvPr/>
        </p:nvGrpSpPr>
        <p:grpSpPr>
          <a:xfrm>
            <a:off x="3861435" y="1924685"/>
            <a:ext cx="1325563" cy="1333500"/>
            <a:chOff x="4638870" y="3158603"/>
            <a:chExt cx="1325632" cy="1333048"/>
          </a:xfrm>
        </p:grpSpPr>
        <p:sp>
          <p:nvSpPr>
            <p:cNvPr id="8212" name="矩形 62"/>
            <p:cNvSpPr/>
            <p:nvPr/>
          </p:nvSpPr>
          <p:spPr>
            <a:xfrm>
              <a:off x="4638870" y="3158603"/>
              <a:ext cx="444134" cy="444134"/>
            </a:xfrm>
            <a:prstGeom prst="rect">
              <a:avLst/>
            </a:prstGeom>
            <a:solidFill>
              <a:srgbClr val="FFCCFF"/>
            </a:solidFill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 sz="2800" dirty="0">
                <a:latin typeface="Gulim" panose="020B0600000101010101" pitchFamily="34" charset="-127"/>
              </a:endParaRPr>
            </a:p>
          </p:txBody>
        </p:sp>
        <p:sp>
          <p:nvSpPr>
            <p:cNvPr id="8213" name="矩形 63"/>
            <p:cNvSpPr/>
            <p:nvPr/>
          </p:nvSpPr>
          <p:spPr>
            <a:xfrm>
              <a:off x="5510931" y="3160170"/>
              <a:ext cx="453570" cy="444134"/>
            </a:xfrm>
            <a:prstGeom prst="rect">
              <a:avLst/>
            </a:prstGeom>
            <a:solidFill>
              <a:srgbClr val="FFCCFF"/>
            </a:solidFill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 sz="2800" dirty="0">
                <a:latin typeface="Gulim" panose="020B0600000101010101" pitchFamily="34" charset="-127"/>
              </a:endParaRPr>
            </a:p>
          </p:txBody>
        </p:sp>
        <p:sp>
          <p:nvSpPr>
            <p:cNvPr id="8214" name="矩形 64"/>
            <p:cNvSpPr/>
            <p:nvPr/>
          </p:nvSpPr>
          <p:spPr>
            <a:xfrm>
              <a:off x="5085750" y="3160170"/>
              <a:ext cx="425181" cy="444134"/>
            </a:xfrm>
            <a:prstGeom prst="rect">
              <a:avLst/>
            </a:prstGeom>
            <a:solidFill>
              <a:srgbClr val="FFCCFF"/>
            </a:solidFill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 sz="2800" dirty="0">
                <a:latin typeface="Gulim" panose="020B0600000101010101" pitchFamily="34" charset="-127"/>
              </a:endParaRPr>
            </a:p>
          </p:txBody>
        </p:sp>
        <p:sp>
          <p:nvSpPr>
            <p:cNvPr id="8215" name="矩形 65"/>
            <p:cNvSpPr/>
            <p:nvPr/>
          </p:nvSpPr>
          <p:spPr>
            <a:xfrm>
              <a:off x="5510931" y="3604436"/>
              <a:ext cx="453571" cy="444134"/>
            </a:xfrm>
            <a:prstGeom prst="rect">
              <a:avLst/>
            </a:prstGeom>
            <a:solidFill>
              <a:srgbClr val="FFCCFF"/>
            </a:solidFill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 sz="2800" dirty="0">
                <a:latin typeface="Gulim" panose="020B0600000101010101" pitchFamily="34" charset="-127"/>
              </a:endParaRPr>
            </a:p>
          </p:txBody>
        </p:sp>
        <p:sp>
          <p:nvSpPr>
            <p:cNvPr id="8216" name="矩形 66"/>
            <p:cNvSpPr/>
            <p:nvPr/>
          </p:nvSpPr>
          <p:spPr>
            <a:xfrm>
              <a:off x="5510930" y="4047517"/>
              <a:ext cx="453572" cy="444134"/>
            </a:xfrm>
            <a:prstGeom prst="rect">
              <a:avLst/>
            </a:prstGeom>
            <a:solidFill>
              <a:srgbClr val="FFCCFF"/>
            </a:solidFill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 sz="2800" dirty="0">
                <a:latin typeface="Gulim" panose="020B0600000101010101" pitchFamily="34" charset="-127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59848" y="2369185"/>
            <a:ext cx="874712" cy="889000"/>
            <a:chOff x="5436094" y="2599534"/>
            <a:chExt cx="873522" cy="889000"/>
          </a:xfrm>
        </p:grpSpPr>
        <p:grpSp>
          <p:nvGrpSpPr>
            <p:cNvPr id="8207" name="组合 14"/>
            <p:cNvGrpSpPr/>
            <p:nvPr/>
          </p:nvGrpSpPr>
          <p:grpSpPr>
            <a:xfrm>
              <a:off x="5436094" y="2599534"/>
              <a:ext cx="873522" cy="889000"/>
              <a:chOff x="2625231" y="3182491"/>
              <a:chExt cx="874365" cy="888268"/>
            </a:xfrm>
          </p:grpSpPr>
          <p:sp>
            <p:nvSpPr>
              <p:cNvPr id="22" name="矩形 21"/>
              <p:cNvSpPr/>
              <p:nvPr/>
            </p:nvSpPr>
            <p:spPr bwMode="auto">
              <a:xfrm>
                <a:off x="2625231" y="3182491"/>
                <a:ext cx="449084" cy="4441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3074315" y="3182491"/>
                <a:ext cx="425281" cy="4441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3060033" y="3626625"/>
                <a:ext cx="439563" cy="4441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8208" name="矩形 20"/>
            <p:cNvSpPr/>
            <p:nvPr/>
          </p:nvSpPr>
          <p:spPr>
            <a:xfrm>
              <a:off x="5441255" y="3044034"/>
              <a:ext cx="442912" cy="444500"/>
            </a:xfrm>
            <a:prstGeom prst="rect">
              <a:avLst/>
            </a:prstGeom>
            <a:solidFill>
              <a:srgbClr val="FFFFCC"/>
            </a:solidFill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p>
              <a:pPr eaLnBrk="1" latinLnBrk="1" hangingPunct="1">
                <a:buFont typeface="Arial" panose="020B0604020202020204" pitchFamily="34" charset="0"/>
                <a:buNone/>
              </a:pPr>
              <a:endParaRPr lang="zh-CN" altLang="en-US" sz="2800" dirty="0">
                <a:latin typeface="Gulim" panose="020B0600000101010101" pitchFamily="34" charset="-127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348230" y="2628265"/>
            <a:ext cx="429895" cy="444500"/>
          </a:xfrm>
          <a:prstGeom prst="rect">
            <a:avLst/>
          </a:prstGeom>
          <a:solidFill>
            <a:srgbClr val="FFFFCC"/>
          </a:solidFill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800" dirty="0">
              <a:latin typeface="Gulim" panose="020B0600000101010101" pitchFamily="34" charset="-127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383280" y="22860"/>
            <a:ext cx="21513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P105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83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635" y="797243"/>
            <a:ext cx="746125" cy="566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 bldLvl="0"/>
      <p:bldP spid="5138" grpId="0" bldLvl="0"/>
      <p:bldP spid="5139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extBox 38"/>
          <p:cNvSpPr txBox="1"/>
          <p:nvPr/>
        </p:nvSpPr>
        <p:spPr>
          <a:xfrm>
            <a:off x="554038" y="571183"/>
            <a:ext cx="823912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你能利用规律直接写一写吗？如果有困难，可以画图来帮助。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4" name="Text Box 13"/>
          <p:cNvSpPr txBox="1"/>
          <p:nvPr/>
        </p:nvSpPr>
        <p:spPr>
          <a:xfrm>
            <a:off x="1906905" y="2027238"/>
            <a:ext cx="3822700" cy="45656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1+3+5+7=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）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5" name="Text Box 13"/>
          <p:cNvSpPr txBox="1"/>
          <p:nvPr/>
        </p:nvSpPr>
        <p:spPr>
          <a:xfrm>
            <a:off x="1911985" y="2783205"/>
            <a:ext cx="4999355" cy="45656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1+3+5+7+9+11+13=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  ）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6" name="Text Box 13"/>
          <p:cNvSpPr txBox="1"/>
          <p:nvPr/>
        </p:nvSpPr>
        <p:spPr>
          <a:xfrm>
            <a:off x="6411595" y="3482975"/>
            <a:ext cx="815975" cy="4133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=9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baseline="300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7" name="直接连接符 5135"/>
          <p:cNvSpPr/>
          <p:nvPr/>
        </p:nvSpPr>
        <p:spPr>
          <a:xfrm flipV="1">
            <a:off x="1911985" y="3896360"/>
            <a:ext cx="4356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文本框 5139"/>
          <p:cNvSpPr txBox="1"/>
          <p:nvPr/>
        </p:nvSpPr>
        <p:spPr>
          <a:xfrm>
            <a:off x="3897630" y="1997710"/>
            <a:ext cx="360680" cy="4781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200" name="文本框 5140"/>
          <p:cNvSpPr txBox="1"/>
          <p:nvPr/>
        </p:nvSpPr>
        <p:spPr>
          <a:xfrm>
            <a:off x="5376545" y="2773680"/>
            <a:ext cx="360680" cy="4781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201" name="文本框 5141"/>
          <p:cNvSpPr txBox="1"/>
          <p:nvPr/>
        </p:nvSpPr>
        <p:spPr>
          <a:xfrm>
            <a:off x="1906905" y="3420745"/>
            <a:ext cx="4095115" cy="4781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1+3+5+7+9+11+13+15+17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73" name="组合 18"/>
          <p:cNvGrpSpPr/>
          <p:nvPr/>
        </p:nvGrpSpPr>
        <p:grpSpPr>
          <a:xfrm>
            <a:off x="1096645" y="967740"/>
            <a:ext cx="6141085" cy="812967"/>
            <a:chOff x="702" y="2597"/>
            <a:chExt cx="8189" cy="1148"/>
          </a:xfrm>
        </p:grpSpPr>
        <p:sp>
          <p:nvSpPr>
            <p:cNvPr id="9274" name="Text Box 29"/>
            <p:cNvSpPr txBox="1"/>
            <p:nvPr/>
          </p:nvSpPr>
          <p:spPr>
            <a:xfrm>
              <a:off x="702" y="2755"/>
              <a:ext cx="8189" cy="7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7500" tIns="35100" rIns="67500" bIns="35100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计算      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+       +      +       +       +        +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…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275" name="组合 18"/>
            <p:cNvGrpSpPr/>
            <p:nvPr/>
          </p:nvGrpSpPr>
          <p:grpSpPr>
            <a:xfrm>
              <a:off x="1927" y="2598"/>
              <a:ext cx="360" cy="1147"/>
              <a:chOff x="0" y="-100806"/>
              <a:chExt cx="304800" cy="972893"/>
            </a:xfrm>
          </p:grpSpPr>
          <p:sp>
            <p:nvSpPr>
              <p:cNvPr id="9276" name="Text Box 29"/>
              <p:cNvSpPr txBox="1"/>
              <p:nvPr/>
            </p:nvSpPr>
            <p:spPr>
              <a:xfrm>
                <a:off x="0" y="-100806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77" name="Text Box 29"/>
              <p:cNvSpPr txBox="1"/>
              <p:nvPr/>
            </p:nvSpPr>
            <p:spPr>
              <a:xfrm>
                <a:off x="0" y="272751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78" name="直接连接符 21"/>
              <p:cNvCxnSpPr/>
              <p:nvPr/>
            </p:nvCxnSpPr>
            <p:spPr>
              <a:xfrm>
                <a:off x="38100" y="356571"/>
                <a:ext cx="228600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79" name="组合 22"/>
            <p:cNvGrpSpPr/>
            <p:nvPr/>
          </p:nvGrpSpPr>
          <p:grpSpPr>
            <a:xfrm>
              <a:off x="2988" y="2598"/>
              <a:ext cx="360" cy="1147"/>
              <a:chOff x="0" y="-100806"/>
              <a:chExt cx="304800" cy="972893"/>
            </a:xfrm>
          </p:grpSpPr>
          <p:sp>
            <p:nvSpPr>
              <p:cNvPr id="9280" name="Text Box 29"/>
              <p:cNvSpPr txBox="1"/>
              <p:nvPr/>
            </p:nvSpPr>
            <p:spPr>
              <a:xfrm>
                <a:off x="0" y="-100806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81" name="Text Box 29"/>
              <p:cNvSpPr txBox="1"/>
              <p:nvPr/>
            </p:nvSpPr>
            <p:spPr>
              <a:xfrm>
                <a:off x="0" y="272751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4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82" name="直接连接符 25"/>
              <p:cNvCxnSpPr/>
              <p:nvPr/>
            </p:nvCxnSpPr>
            <p:spPr>
              <a:xfrm>
                <a:off x="38100" y="356571"/>
                <a:ext cx="240002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83" name="组合 26"/>
            <p:cNvGrpSpPr/>
            <p:nvPr/>
          </p:nvGrpSpPr>
          <p:grpSpPr>
            <a:xfrm>
              <a:off x="3964" y="2598"/>
              <a:ext cx="360" cy="1147"/>
              <a:chOff x="0" y="-100806"/>
              <a:chExt cx="304800" cy="972893"/>
            </a:xfrm>
          </p:grpSpPr>
          <p:sp>
            <p:nvSpPr>
              <p:cNvPr id="9284" name="Text Box 29"/>
              <p:cNvSpPr txBox="1"/>
              <p:nvPr/>
            </p:nvSpPr>
            <p:spPr>
              <a:xfrm>
                <a:off x="0" y="-100806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85" name="Text Box 29"/>
              <p:cNvSpPr txBox="1"/>
              <p:nvPr/>
            </p:nvSpPr>
            <p:spPr>
              <a:xfrm>
                <a:off x="0" y="272751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8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86" name="直接连接符 29"/>
              <p:cNvCxnSpPr/>
              <p:nvPr/>
            </p:nvCxnSpPr>
            <p:spPr>
              <a:xfrm>
                <a:off x="38100" y="356571"/>
                <a:ext cx="228600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87" name="组合 30"/>
            <p:cNvGrpSpPr/>
            <p:nvPr/>
          </p:nvGrpSpPr>
          <p:grpSpPr>
            <a:xfrm>
              <a:off x="4828" y="2597"/>
              <a:ext cx="1080" cy="1147"/>
              <a:chOff x="0" y="-100805"/>
              <a:chExt cx="457200" cy="972885"/>
            </a:xfrm>
          </p:grpSpPr>
          <p:sp>
            <p:nvSpPr>
              <p:cNvPr id="9288" name="Text Box 29"/>
              <p:cNvSpPr txBox="1"/>
              <p:nvPr/>
            </p:nvSpPr>
            <p:spPr>
              <a:xfrm>
                <a:off x="66675" y="-100805"/>
                <a:ext cx="3048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89" name="Text Box 29"/>
              <p:cNvSpPr txBox="1"/>
              <p:nvPr/>
            </p:nvSpPr>
            <p:spPr>
              <a:xfrm>
                <a:off x="0" y="272751"/>
                <a:ext cx="4572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16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90" name="直接连接符 33"/>
              <p:cNvCxnSpPr/>
              <p:nvPr/>
            </p:nvCxnSpPr>
            <p:spPr>
              <a:xfrm>
                <a:off x="54398" y="356571"/>
                <a:ext cx="228600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91" name="组合 34"/>
            <p:cNvGrpSpPr/>
            <p:nvPr/>
          </p:nvGrpSpPr>
          <p:grpSpPr>
            <a:xfrm>
              <a:off x="5926" y="2597"/>
              <a:ext cx="1116" cy="1147"/>
              <a:chOff x="0" y="-100805"/>
              <a:chExt cx="457200" cy="972885"/>
            </a:xfrm>
          </p:grpSpPr>
          <p:sp>
            <p:nvSpPr>
              <p:cNvPr id="9292" name="Text Box 29"/>
              <p:cNvSpPr txBox="1"/>
              <p:nvPr/>
            </p:nvSpPr>
            <p:spPr>
              <a:xfrm>
                <a:off x="57150" y="-100805"/>
                <a:ext cx="3048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93" name="Text Box 29"/>
              <p:cNvSpPr txBox="1"/>
              <p:nvPr/>
            </p:nvSpPr>
            <p:spPr>
              <a:xfrm>
                <a:off x="0" y="272751"/>
                <a:ext cx="4572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32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94" name="直接连接符 37"/>
              <p:cNvCxnSpPr/>
              <p:nvPr/>
            </p:nvCxnSpPr>
            <p:spPr>
              <a:xfrm>
                <a:off x="46498" y="356571"/>
                <a:ext cx="228600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95" name="组合 38"/>
            <p:cNvGrpSpPr/>
            <p:nvPr/>
          </p:nvGrpSpPr>
          <p:grpSpPr>
            <a:xfrm>
              <a:off x="7196" y="2597"/>
              <a:ext cx="1125" cy="1147"/>
              <a:chOff x="0" y="-100805"/>
              <a:chExt cx="457200" cy="972885"/>
            </a:xfrm>
          </p:grpSpPr>
          <p:sp>
            <p:nvSpPr>
              <p:cNvPr id="9296" name="Text Box 29"/>
              <p:cNvSpPr txBox="1"/>
              <p:nvPr/>
            </p:nvSpPr>
            <p:spPr>
              <a:xfrm>
                <a:off x="57150" y="-100805"/>
                <a:ext cx="3048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97" name="Text Box 29"/>
              <p:cNvSpPr txBox="1"/>
              <p:nvPr/>
            </p:nvSpPr>
            <p:spPr>
              <a:xfrm>
                <a:off x="0" y="272751"/>
                <a:ext cx="4572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64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98" name="直接连接符 41"/>
              <p:cNvCxnSpPr/>
              <p:nvPr/>
            </p:nvCxnSpPr>
            <p:spPr>
              <a:xfrm>
                <a:off x="46888" y="356571"/>
                <a:ext cx="228600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" name="文本框 5"/>
          <p:cNvSpPr txBox="1"/>
          <p:nvPr/>
        </p:nvSpPr>
        <p:spPr>
          <a:xfrm>
            <a:off x="1549400" y="421640"/>
            <a:ext cx="6370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知识点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：运用数与形的知识解决问题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660" name="文本框 2"/>
          <p:cNvSpPr txBox="1"/>
          <p:nvPr/>
        </p:nvSpPr>
        <p:spPr>
          <a:xfrm>
            <a:off x="3383280" y="22860"/>
            <a:ext cx="21513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P105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9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8FEFC"/>
              </a:clrFrom>
              <a:clrTo>
                <a:srgbClr val="F8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53" y="1044575"/>
            <a:ext cx="663575" cy="5349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513080" y="1899285"/>
            <a:ext cx="4853940" cy="1254125"/>
            <a:chOff x="-2592" y="1354"/>
            <a:chExt cx="7644" cy="1975"/>
          </a:xfrm>
        </p:grpSpPr>
        <p:sp>
          <p:nvSpPr>
            <p:cNvPr id="7181" name="AutoShape 27"/>
            <p:cNvSpPr/>
            <p:nvPr/>
          </p:nvSpPr>
          <p:spPr>
            <a:xfrm>
              <a:off x="-487" y="1666"/>
              <a:ext cx="5539" cy="907"/>
            </a:xfrm>
            <a:prstGeom prst="wedgeRoundRectCallout">
              <a:avLst>
                <a:gd name="adj1" fmla="val -58528"/>
                <a:gd name="adj2" fmla="val 31704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latinLnBrk="1" hangingPunct="1">
                <a:buFont typeface="Arial" panose="020B0604020202020204" pitchFamily="34" charset="0"/>
              </a:pP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你能发现什么规律？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8" name="图片 7" descr="E:\新画人物图\书本 拷贝.png书本 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flipH="1">
              <a:off x="-2592" y="1354"/>
              <a:ext cx="1569" cy="197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2285365" y="3373120"/>
            <a:ext cx="5161280" cy="1225550"/>
            <a:chOff x="3599" y="5312"/>
            <a:chExt cx="8128" cy="1930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3599" y="5312"/>
              <a:ext cx="8129" cy="1930"/>
              <a:chOff x="6160" y="3825"/>
              <a:chExt cx="7918" cy="1930"/>
            </a:xfrm>
          </p:grpSpPr>
          <p:pic>
            <p:nvPicPr>
              <p:cNvPr id="5132" name="Picture 43" descr="E:\新画人物图\女01 11拷贝.png女01 11拷贝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536" y="3884"/>
                <a:ext cx="1542" cy="187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02" name="AutoShape 27"/>
              <p:cNvSpPr/>
              <p:nvPr/>
            </p:nvSpPr>
            <p:spPr>
              <a:xfrm>
                <a:off x="6160" y="3825"/>
                <a:ext cx="5550" cy="1799"/>
              </a:xfrm>
              <a:prstGeom prst="wedgeRoundRectCallout">
                <a:avLst>
                  <a:gd name="adj1" fmla="val 63585"/>
                  <a:gd name="adj2" fmla="val 3640"/>
                  <a:gd name="adj3" fmla="val 16667"/>
                </a:avLst>
              </a:prstGeom>
              <a:solidFill>
                <a:srgbClr val="FFFFFF"/>
              </a:solidFill>
              <a:ln w="19050" cap="flat" cmpd="sng">
                <a:solidFill>
                  <a:srgbClr val="007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pPr latinLnBrk="1">
                  <a:lnSpc>
                    <a:spcPct val="110000"/>
                  </a:lnSpc>
                  <a:buFont typeface="Arial" panose="020B0604020202020204" pitchFamily="34" charset="0"/>
                  <a:buNone/>
                </a:pP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从第二个数开始，每个数是前一个数的  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  <a:p>
                <a:pPr latinLnBrk="1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</p:grpSp>
        <p:grpSp>
          <p:nvGrpSpPr>
            <p:cNvPr id="47130" name="组合 16"/>
            <p:cNvGrpSpPr/>
            <p:nvPr/>
          </p:nvGrpSpPr>
          <p:grpSpPr>
            <a:xfrm>
              <a:off x="8365" y="5987"/>
              <a:ext cx="813" cy="1237"/>
              <a:chOff x="1636" y="2012"/>
              <a:chExt cx="1002" cy="1237"/>
            </a:xfrm>
          </p:grpSpPr>
          <p:sp>
            <p:nvSpPr>
              <p:cNvPr id="47131" name="文本框 17"/>
              <p:cNvSpPr txBox="1"/>
              <p:nvPr/>
            </p:nvSpPr>
            <p:spPr>
              <a:xfrm>
                <a:off x="1636" y="2012"/>
                <a:ext cx="981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32" name="文本框 18"/>
              <p:cNvSpPr txBox="1"/>
              <p:nvPr/>
            </p:nvSpPr>
            <p:spPr>
              <a:xfrm>
                <a:off x="1651" y="2524"/>
                <a:ext cx="98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1731" y="2631"/>
                <a:ext cx="51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73" name="组合 18"/>
          <p:cNvGrpSpPr/>
          <p:nvPr/>
        </p:nvGrpSpPr>
        <p:grpSpPr>
          <a:xfrm>
            <a:off x="1290955" y="521970"/>
            <a:ext cx="6141085" cy="812967"/>
            <a:chOff x="702" y="2597"/>
            <a:chExt cx="8189" cy="1148"/>
          </a:xfrm>
        </p:grpSpPr>
        <p:sp>
          <p:nvSpPr>
            <p:cNvPr id="9274" name="Text Box 29"/>
            <p:cNvSpPr txBox="1"/>
            <p:nvPr/>
          </p:nvSpPr>
          <p:spPr>
            <a:xfrm>
              <a:off x="702" y="2755"/>
              <a:ext cx="8189" cy="7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7500" tIns="35100" rIns="67500" bIns="35100"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计算      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+       +      +       +       +        +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…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275" name="组合 18"/>
            <p:cNvGrpSpPr/>
            <p:nvPr/>
          </p:nvGrpSpPr>
          <p:grpSpPr>
            <a:xfrm>
              <a:off x="1927" y="2598"/>
              <a:ext cx="360" cy="1147"/>
              <a:chOff x="0" y="-100806"/>
              <a:chExt cx="304800" cy="972893"/>
            </a:xfrm>
          </p:grpSpPr>
          <p:sp>
            <p:nvSpPr>
              <p:cNvPr id="9276" name="Text Box 29"/>
              <p:cNvSpPr txBox="1"/>
              <p:nvPr/>
            </p:nvSpPr>
            <p:spPr>
              <a:xfrm>
                <a:off x="0" y="-100806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77" name="Text Box 29"/>
              <p:cNvSpPr txBox="1"/>
              <p:nvPr/>
            </p:nvSpPr>
            <p:spPr>
              <a:xfrm>
                <a:off x="0" y="272751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78" name="直接连接符 21"/>
              <p:cNvCxnSpPr/>
              <p:nvPr/>
            </p:nvCxnSpPr>
            <p:spPr>
              <a:xfrm>
                <a:off x="38100" y="356571"/>
                <a:ext cx="228600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79" name="组合 22"/>
            <p:cNvGrpSpPr/>
            <p:nvPr/>
          </p:nvGrpSpPr>
          <p:grpSpPr>
            <a:xfrm>
              <a:off x="2988" y="2598"/>
              <a:ext cx="360" cy="1147"/>
              <a:chOff x="0" y="-100806"/>
              <a:chExt cx="304800" cy="972893"/>
            </a:xfrm>
          </p:grpSpPr>
          <p:sp>
            <p:nvSpPr>
              <p:cNvPr id="9280" name="Text Box 29"/>
              <p:cNvSpPr txBox="1"/>
              <p:nvPr/>
            </p:nvSpPr>
            <p:spPr>
              <a:xfrm>
                <a:off x="0" y="-100806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81" name="Text Box 29"/>
              <p:cNvSpPr txBox="1"/>
              <p:nvPr/>
            </p:nvSpPr>
            <p:spPr>
              <a:xfrm>
                <a:off x="0" y="272751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4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82" name="直接连接符 25"/>
              <p:cNvCxnSpPr/>
              <p:nvPr/>
            </p:nvCxnSpPr>
            <p:spPr>
              <a:xfrm>
                <a:off x="38100" y="356571"/>
                <a:ext cx="240002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83" name="组合 26"/>
            <p:cNvGrpSpPr/>
            <p:nvPr/>
          </p:nvGrpSpPr>
          <p:grpSpPr>
            <a:xfrm>
              <a:off x="3964" y="2598"/>
              <a:ext cx="360" cy="1147"/>
              <a:chOff x="0" y="-100806"/>
              <a:chExt cx="304800" cy="972893"/>
            </a:xfrm>
          </p:grpSpPr>
          <p:sp>
            <p:nvSpPr>
              <p:cNvPr id="9284" name="Text Box 29"/>
              <p:cNvSpPr txBox="1"/>
              <p:nvPr/>
            </p:nvSpPr>
            <p:spPr>
              <a:xfrm>
                <a:off x="0" y="-100806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85" name="Text Box 29"/>
              <p:cNvSpPr txBox="1"/>
              <p:nvPr/>
            </p:nvSpPr>
            <p:spPr>
              <a:xfrm>
                <a:off x="0" y="272751"/>
                <a:ext cx="304800" cy="599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8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86" name="直接连接符 29"/>
              <p:cNvCxnSpPr/>
              <p:nvPr/>
            </p:nvCxnSpPr>
            <p:spPr>
              <a:xfrm>
                <a:off x="38100" y="356571"/>
                <a:ext cx="228600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87" name="组合 30"/>
            <p:cNvGrpSpPr/>
            <p:nvPr/>
          </p:nvGrpSpPr>
          <p:grpSpPr>
            <a:xfrm>
              <a:off x="4828" y="2597"/>
              <a:ext cx="1080" cy="1147"/>
              <a:chOff x="0" y="-100805"/>
              <a:chExt cx="457200" cy="972885"/>
            </a:xfrm>
          </p:grpSpPr>
          <p:sp>
            <p:nvSpPr>
              <p:cNvPr id="9288" name="Text Box 29"/>
              <p:cNvSpPr txBox="1"/>
              <p:nvPr/>
            </p:nvSpPr>
            <p:spPr>
              <a:xfrm>
                <a:off x="66675" y="-100805"/>
                <a:ext cx="3048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89" name="Text Box 29"/>
              <p:cNvSpPr txBox="1"/>
              <p:nvPr/>
            </p:nvSpPr>
            <p:spPr>
              <a:xfrm>
                <a:off x="0" y="272751"/>
                <a:ext cx="4572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16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90" name="直接连接符 33"/>
              <p:cNvCxnSpPr/>
              <p:nvPr/>
            </p:nvCxnSpPr>
            <p:spPr>
              <a:xfrm>
                <a:off x="54398" y="356571"/>
                <a:ext cx="228600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91" name="组合 34"/>
            <p:cNvGrpSpPr/>
            <p:nvPr/>
          </p:nvGrpSpPr>
          <p:grpSpPr>
            <a:xfrm>
              <a:off x="5926" y="2597"/>
              <a:ext cx="1116" cy="1147"/>
              <a:chOff x="0" y="-100805"/>
              <a:chExt cx="457200" cy="972885"/>
            </a:xfrm>
          </p:grpSpPr>
          <p:sp>
            <p:nvSpPr>
              <p:cNvPr id="9292" name="Text Box 29"/>
              <p:cNvSpPr txBox="1"/>
              <p:nvPr/>
            </p:nvSpPr>
            <p:spPr>
              <a:xfrm>
                <a:off x="57150" y="-100805"/>
                <a:ext cx="3048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93" name="Text Box 29"/>
              <p:cNvSpPr txBox="1"/>
              <p:nvPr/>
            </p:nvSpPr>
            <p:spPr>
              <a:xfrm>
                <a:off x="0" y="272751"/>
                <a:ext cx="4572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32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94" name="直接连接符 37"/>
              <p:cNvCxnSpPr/>
              <p:nvPr/>
            </p:nvCxnSpPr>
            <p:spPr>
              <a:xfrm>
                <a:off x="46498" y="356571"/>
                <a:ext cx="228600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95" name="组合 38"/>
            <p:cNvGrpSpPr/>
            <p:nvPr/>
          </p:nvGrpSpPr>
          <p:grpSpPr>
            <a:xfrm>
              <a:off x="7196" y="2597"/>
              <a:ext cx="1125" cy="1147"/>
              <a:chOff x="0" y="-100805"/>
              <a:chExt cx="457200" cy="972885"/>
            </a:xfrm>
          </p:grpSpPr>
          <p:sp>
            <p:nvSpPr>
              <p:cNvPr id="9296" name="Text Box 29"/>
              <p:cNvSpPr txBox="1"/>
              <p:nvPr/>
            </p:nvSpPr>
            <p:spPr>
              <a:xfrm>
                <a:off x="57150" y="-100805"/>
                <a:ext cx="3048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97" name="Text Box 29"/>
              <p:cNvSpPr txBox="1"/>
              <p:nvPr/>
            </p:nvSpPr>
            <p:spPr>
              <a:xfrm>
                <a:off x="0" y="272751"/>
                <a:ext cx="457200" cy="599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7500" tIns="35100" rIns="67500" bIns="35100" anchor="t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64</a:t>
                </a:r>
                <a:endPara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298" name="直接连接符 41"/>
              <p:cNvCxnSpPr/>
              <p:nvPr/>
            </p:nvCxnSpPr>
            <p:spPr>
              <a:xfrm>
                <a:off x="46888" y="356571"/>
                <a:ext cx="228600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6389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8FEFC"/>
              </a:clrFrom>
              <a:clrTo>
                <a:srgbClr val="F8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063" y="598805"/>
            <a:ext cx="663575" cy="5349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1162685" y="3303270"/>
            <a:ext cx="6612890" cy="1609725"/>
            <a:chOff x="3556" y="5853"/>
            <a:chExt cx="10414" cy="2535"/>
          </a:xfrm>
        </p:grpSpPr>
        <p:pic>
          <p:nvPicPr>
            <p:cNvPr id="5207" name="Picture 44" descr="E:\新画人物图\男033 拷贝.png男033 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2548" y="6343"/>
              <a:ext cx="1422" cy="20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AutoShape 27"/>
            <p:cNvSpPr/>
            <p:nvPr/>
          </p:nvSpPr>
          <p:spPr>
            <a:xfrm>
              <a:off x="3556" y="5853"/>
              <a:ext cx="8328" cy="2226"/>
            </a:xfrm>
            <a:prstGeom prst="wedgeRoundRectCallout">
              <a:avLst>
                <a:gd name="adj1" fmla="val 61690"/>
                <a:gd name="adj2" fmla="val -18630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just" latinLnBrk="1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我一个一个加下去看看，答案好像有点规律。加下去，等号右边的分数越来越接近于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1208088" y="1863408"/>
          <a:ext cx="10795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482600" imgH="406400" progId="Equation.DSMT4">
                  <p:embed/>
                </p:oleObj>
              </mc:Choice>
              <mc:Fallback>
                <p:oleObj name="" r:id="rId3" imgW="482600" imgH="4064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8088" y="1863408"/>
                        <a:ext cx="1079500" cy="908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对象 2"/>
          <p:cNvGraphicFramePr>
            <a:graphicFrameLocks noChangeAspect="1"/>
          </p:cNvGraphicFramePr>
          <p:nvPr/>
        </p:nvGraphicFramePr>
        <p:xfrm>
          <a:off x="3146425" y="1882458"/>
          <a:ext cx="10795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5" imgW="482600" imgH="406400" progId="Equation.DSMT4">
                  <p:embed/>
                </p:oleObj>
              </mc:Choice>
              <mc:Fallback>
                <p:oleObj name="" r:id="rId5" imgW="482600" imgH="4064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6425" y="1882458"/>
                        <a:ext cx="1079500" cy="909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对象 3"/>
          <p:cNvGraphicFramePr>
            <a:graphicFrameLocks noChangeAspect="1"/>
          </p:cNvGraphicFramePr>
          <p:nvPr/>
        </p:nvGraphicFramePr>
        <p:xfrm>
          <a:off x="5049838" y="1863408"/>
          <a:ext cx="12223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7" imgW="545465" imgH="405765" progId="Equation.DSMT4">
                  <p:embed/>
                </p:oleObj>
              </mc:Choice>
              <mc:Fallback>
                <p:oleObj name="" r:id="rId7" imgW="545465" imgH="405765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9838" y="1863408"/>
                        <a:ext cx="1222375" cy="908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287588" y="1834833"/>
          <a:ext cx="3794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9" imgW="152400" imgH="405765" progId="Equation.DSMT4">
                  <p:embed/>
                </p:oleObj>
              </mc:Choice>
              <mc:Fallback>
                <p:oleObj name="" r:id="rId9" imgW="152400" imgH="405765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7588" y="1834833"/>
                        <a:ext cx="379412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168775" y="1834833"/>
          <a:ext cx="3794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1" imgW="152400" imgH="405765" progId="Equation.DSMT4">
                  <p:embed/>
                </p:oleObj>
              </mc:Choice>
              <mc:Fallback>
                <p:oleObj name="" r:id="rId11" imgW="152400" imgH="405765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68775" y="1834833"/>
                        <a:ext cx="379413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40463" y="1845945"/>
          <a:ext cx="482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13" imgW="215900" imgH="405765" progId="Equation.DSMT4">
                  <p:embed/>
                </p:oleObj>
              </mc:Choice>
              <mc:Fallback>
                <p:oleObj name="" r:id="rId13" imgW="215900" imgH="405765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40463" y="1845945"/>
                        <a:ext cx="482600" cy="906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Box 7"/>
          <p:cNvSpPr txBox="1"/>
          <p:nvPr/>
        </p:nvSpPr>
        <p:spPr>
          <a:xfrm>
            <a:off x="7019925" y="2076133"/>
            <a:ext cx="15128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549910" y="613410"/>
            <a:ext cx="6367145" cy="1228090"/>
            <a:chOff x="6653" y="-3750"/>
            <a:chExt cx="10027" cy="1934"/>
          </a:xfrm>
        </p:grpSpPr>
        <p:sp>
          <p:nvSpPr>
            <p:cNvPr id="3" name="圆角矩形标注 2"/>
            <p:cNvSpPr/>
            <p:nvPr/>
          </p:nvSpPr>
          <p:spPr>
            <a:xfrm>
              <a:off x="8760" y="-3750"/>
              <a:ext cx="7920" cy="1501"/>
            </a:xfrm>
            <a:prstGeom prst="wedgeRoundRectCallout">
              <a:avLst>
                <a:gd name="adj1" fmla="val -55833"/>
                <a:gd name="adj2" fmla="val 1782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6" name="图片 15" descr="E:\新画人物图\书本02 拷贝.png书本02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6653" y="-3585"/>
              <a:ext cx="1405" cy="176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8952" y="-3750"/>
              <a:ext cx="7728" cy="150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可以画个图来帮助思考。用一个圆或一条线段来表示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”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4932363" y="1708150"/>
            <a:ext cx="3024187" cy="3024188"/>
          </a:xfrm>
          <a:prstGeom prst="ellipse">
            <a:avLst/>
          </a:prstGeom>
          <a:noFill/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latinLnBrk="1" hangingPunct="1"/>
            <a:endParaRPr lang="zh-CN" altLang="en-US" dirty="0">
              <a:latin typeface="Gulim" panose="020B0600000101010101" pitchFamily="34" charset="-127"/>
            </a:endParaRPr>
          </a:p>
        </p:txBody>
      </p:sp>
      <p:cxnSp>
        <p:nvCxnSpPr>
          <p:cNvPr id="9" name="直接连接符 8"/>
          <p:cNvCxnSpPr>
            <a:stCxn id="8" idx="2"/>
            <a:endCxn id="8" idx="6"/>
          </p:cNvCxnSpPr>
          <p:nvPr/>
        </p:nvCxnSpPr>
        <p:spPr>
          <a:xfrm>
            <a:off x="4932363" y="3219450"/>
            <a:ext cx="3024187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1" name="不完整圆 11"/>
          <p:cNvSpPr/>
          <p:nvPr/>
        </p:nvSpPr>
        <p:spPr bwMode="auto">
          <a:xfrm rot="10800000">
            <a:off x="4933950" y="1700213"/>
            <a:ext cx="3022600" cy="3021013"/>
          </a:xfrm>
          <a:prstGeom prst="pie">
            <a:avLst>
              <a:gd name="adj1" fmla="val 0"/>
              <a:gd name="adj2" fmla="val 1083341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graphicFrame>
        <p:nvGraphicFramePr>
          <p:cNvPr id="13" name="对象 1"/>
          <p:cNvGraphicFramePr>
            <a:graphicFrameLocks noChangeAspect="1"/>
          </p:cNvGraphicFramePr>
          <p:nvPr/>
        </p:nvGraphicFramePr>
        <p:xfrm>
          <a:off x="6273800" y="2114550"/>
          <a:ext cx="3413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2" imgW="152400" imgH="405765" progId="Equation.DSMT4">
                  <p:embed/>
                </p:oleObj>
              </mc:Choice>
              <mc:Fallback>
                <p:oleObj name="" r:id="rId2" imgW="152400" imgH="405765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73800" y="2114550"/>
                        <a:ext cx="341313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接连接符 21"/>
          <p:cNvCxnSpPr>
            <a:endCxn id="8" idx="4"/>
          </p:cNvCxnSpPr>
          <p:nvPr/>
        </p:nvCxnSpPr>
        <p:spPr>
          <a:xfrm>
            <a:off x="6443663" y="3219450"/>
            <a:ext cx="0" cy="1512888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6" name="不完整圆 17"/>
          <p:cNvSpPr/>
          <p:nvPr/>
        </p:nvSpPr>
        <p:spPr bwMode="auto">
          <a:xfrm rot="5400000">
            <a:off x="4931569" y="1701006"/>
            <a:ext cx="3022600" cy="3021013"/>
          </a:xfrm>
          <a:prstGeom prst="pie">
            <a:avLst>
              <a:gd name="adj1" fmla="val 0"/>
              <a:gd name="adj2" fmla="val 5393314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graphicFrame>
        <p:nvGraphicFramePr>
          <p:cNvPr id="28" name="对象 1"/>
          <p:cNvGraphicFramePr>
            <a:graphicFrameLocks noChangeAspect="1"/>
          </p:cNvGraphicFramePr>
          <p:nvPr/>
        </p:nvGraphicFramePr>
        <p:xfrm>
          <a:off x="5567363" y="3349625"/>
          <a:ext cx="31273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4" imgW="139700" imgH="406400" progId="Equation.DSMT4">
                  <p:embed/>
                </p:oleObj>
              </mc:Choice>
              <mc:Fallback>
                <p:oleObj name="" r:id="rId4" imgW="139700" imgH="40640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7363" y="3349625"/>
                        <a:ext cx="312737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1"/>
          <p:cNvGraphicFramePr>
            <a:graphicFrameLocks noChangeAspect="1"/>
          </p:cNvGraphicFramePr>
          <p:nvPr/>
        </p:nvGraphicFramePr>
        <p:xfrm>
          <a:off x="431800" y="2476500"/>
          <a:ext cx="852488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6" imgW="381000" imgH="406400" progId="Equation.DSMT4">
                  <p:embed/>
                </p:oleObj>
              </mc:Choice>
              <mc:Fallback>
                <p:oleObj name="" r:id="rId6" imgW="381000" imgH="4064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800" y="2476500"/>
                        <a:ext cx="852488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31"/>
          <p:cNvCxnSpPr>
            <a:endCxn id="8" idx="5"/>
          </p:cNvCxnSpPr>
          <p:nvPr/>
        </p:nvCxnSpPr>
        <p:spPr>
          <a:xfrm>
            <a:off x="6443663" y="3219450"/>
            <a:ext cx="1069975" cy="106997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3" name="不完整圆 22"/>
          <p:cNvSpPr/>
          <p:nvPr/>
        </p:nvSpPr>
        <p:spPr bwMode="auto">
          <a:xfrm rot="2709835">
            <a:off x="4932363" y="1701800"/>
            <a:ext cx="3021013" cy="3021013"/>
          </a:xfrm>
          <a:prstGeom prst="pie">
            <a:avLst>
              <a:gd name="adj1" fmla="val 25622"/>
              <a:gd name="adj2" fmla="val 2672501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graphicFrame>
        <p:nvGraphicFramePr>
          <p:cNvPr id="34" name="对象 1"/>
          <p:cNvGraphicFramePr>
            <a:graphicFrameLocks noChangeAspect="1"/>
          </p:cNvGraphicFramePr>
          <p:nvPr/>
        </p:nvGraphicFramePr>
        <p:xfrm>
          <a:off x="6567488" y="3689350"/>
          <a:ext cx="2746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8" imgW="139700" imgH="406400" progId="Equation.DSMT4">
                  <p:embed/>
                </p:oleObj>
              </mc:Choice>
              <mc:Fallback>
                <p:oleObj name="" r:id="rId8" imgW="139700" imgH="4064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67488" y="3689350"/>
                        <a:ext cx="274637" cy="795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1"/>
          <p:cNvGraphicFramePr>
            <a:graphicFrameLocks noChangeAspect="1"/>
          </p:cNvGraphicFramePr>
          <p:nvPr/>
        </p:nvGraphicFramePr>
        <p:xfrm>
          <a:off x="1227138" y="2479675"/>
          <a:ext cx="5683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" name="" r:id="rId10" imgW="254000" imgH="405765" progId="Equation.DSMT4">
                  <p:embed/>
                </p:oleObj>
              </mc:Choice>
              <mc:Fallback>
                <p:oleObj name="" r:id="rId10" imgW="254000" imgH="405765" progId="Equation.DSMT4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27138" y="2479675"/>
                        <a:ext cx="568325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接连接符 40"/>
          <p:cNvCxnSpPr/>
          <p:nvPr/>
        </p:nvCxnSpPr>
        <p:spPr>
          <a:xfrm>
            <a:off x="6450013" y="3211513"/>
            <a:ext cx="1377950" cy="60007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2" name="不完整圆 34"/>
          <p:cNvSpPr/>
          <p:nvPr/>
        </p:nvSpPr>
        <p:spPr bwMode="auto">
          <a:xfrm rot="1481118">
            <a:off x="4937125" y="1700213"/>
            <a:ext cx="3022600" cy="3021013"/>
          </a:xfrm>
          <a:prstGeom prst="pie">
            <a:avLst>
              <a:gd name="adj1" fmla="val 21552767"/>
              <a:gd name="adj2" fmla="val 1229130"/>
            </a:avLst>
          </a:prstGeom>
          <a:solidFill>
            <a:srgbClr val="33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graphicFrame>
        <p:nvGraphicFramePr>
          <p:cNvPr id="43" name="对象 1"/>
          <p:cNvGraphicFramePr>
            <a:graphicFrameLocks noChangeAspect="1"/>
          </p:cNvGraphicFramePr>
          <p:nvPr/>
        </p:nvGraphicFramePr>
        <p:xfrm>
          <a:off x="7340600" y="3621088"/>
          <a:ext cx="30638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" name="" r:id="rId12" imgW="215900" imgH="405765" progId="Equation.DSMT4">
                  <p:embed/>
                </p:oleObj>
              </mc:Choice>
              <mc:Fallback>
                <p:oleObj name="" r:id="rId12" imgW="215900" imgH="405765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40600" y="3621088"/>
                        <a:ext cx="306388" cy="57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1"/>
          <p:cNvGraphicFramePr>
            <a:graphicFrameLocks noChangeAspect="1"/>
          </p:cNvGraphicFramePr>
          <p:nvPr/>
        </p:nvGraphicFramePr>
        <p:xfrm>
          <a:off x="1738313" y="2482850"/>
          <a:ext cx="7397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" name="" r:id="rId14" imgW="330200" imgH="406400" progId="Equation.DSMT4">
                  <p:embed/>
                </p:oleObj>
              </mc:Choice>
              <mc:Fallback>
                <p:oleObj name="" r:id="rId14" imgW="330200" imgH="40640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38313" y="2482850"/>
                        <a:ext cx="739775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直接连接符 11265"/>
          <p:cNvCxnSpPr/>
          <p:nvPr/>
        </p:nvCxnSpPr>
        <p:spPr>
          <a:xfrm flipH="1" flipV="1">
            <a:off x="6426200" y="3211513"/>
            <a:ext cx="1512888" cy="2889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50" name="不完整圆 46"/>
          <p:cNvSpPr/>
          <p:nvPr/>
        </p:nvSpPr>
        <p:spPr bwMode="auto">
          <a:xfrm rot="880228">
            <a:off x="4930775" y="1708150"/>
            <a:ext cx="3022600" cy="3021013"/>
          </a:xfrm>
          <a:prstGeom prst="pie">
            <a:avLst>
              <a:gd name="adj1" fmla="val 21333710"/>
              <a:gd name="adj2" fmla="val 498145"/>
            </a:avLst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graphicFrame>
        <p:nvGraphicFramePr>
          <p:cNvPr id="51" name="对象 1"/>
          <p:cNvGraphicFramePr>
            <a:graphicFrameLocks noChangeAspect="1"/>
          </p:cNvGraphicFramePr>
          <p:nvPr/>
        </p:nvGraphicFramePr>
        <p:xfrm>
          <a:off x="2413000" y="2473325"/>
          <a:ext cx="7397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" name="" r:id="rId16" imgW="330200" imgH="406400" progId="Equation.DSMT4">
                  <p:embed/>
                </p:oleObj>
              </mc:Choice>
              <mc:Fallback>
                <p:oleObj name="" r:id="rId16" imgW="330200" imgH="406400" progId="Equation.DSMT4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13000" y="2473325"/>
                        <a:ext cx="739775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直接连接符 52"/>
          <p:cNvCxnSpPr/>
          <p:nvPr/>
        </p:nvCxnSpPr>
        <p:spPr>
          <a:xfrm>
            <a:off x="6457633" y="3211513"/>
            <a:ext cx="1498600" cy="149225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graphicFrame>
        <p:nvGraphicFramePr>
          <p:cNvPr id="55" name="对象 1"/>
          <p:cNvGraphicFramePr>
            <a:graphicFrameLocks noChangeAspect="1"/>
          </p:cNvGraphicFramePr>
          <p:nvPr/>
        </p:nvGraphicFramePr>
        <p:xfrm>
          <a:off x="3152775" y="2474913"/>
          <a:ext cx="7397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" name="" r:id="rId18" imgW="330200" imgH="406400" progId="Equation.DSMT4">
                  <p:embed/>
                </p:oleObj>
              </mc:Choice>
              <mc:Fallback>
                <p:oleObj name="" r:id="rId18" imgW="330200" imgH="406400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52775" y="2474913"/>
                        <a:ext cx="739775" cy="909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组合 57"/>
          <p:cNvGrpSpPr/>
          <p:nvPr/>
        </p:nvGrpSpPr>
        <p:grpSpPr>
          <a:xfrm>
            <a:off x="7734300" y="3563938"/>
            <a:ext cx="550863" cy="577850"/>
            <a:chOff x="7734550" y="3563811"/>
            <a:chExt cx="551250" cy="577850"/>
          </a:xfrm>
        </p:grpSpPr>
        <p:graphicFrame>
          <p:nvGraphicFramePr>
            <p:cNvPr id="59" name="对象 1"/>
            <p:cNvGraphicFramePr>
              <a:graphicFrameLocks noChangeAspect="1"/>
            </p:cNvGraphicFramePr>
            <p:nvPr/>
          </p:nvGraphicFramePr>
          <p:xfrm>
            <a:off x="7961950" y="3563811"/>
            <a:ext cx="323850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" name="" r:id="rId20" imgW="228600" imgH="406400" progId="Equation.DSMT4">
                    <p:embed/>
                  </p:oleObj>
                </mc:Choice>
                <mc:Fallback>
                  <p:oleObj name="" r:id="rId20" imgW="228600" imgH="406400" progId="Equation.DSMT4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961950" y="3563811"/>
                          <a:ext cx="323850" cy="5778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1" name="直接箭头连接符 11281"/>
            <p:cNvCxnSpPr/>
            <p:nvPr/>
          </p:nvCxnSpPr>
          <p:spPr>
            <a:xfrm flipH="1" flipV="1">
              <a:off x="7734550" y="3673826"/>
              <a:ext cx="227400" cy="174141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cxnSp>
        <p:nvCxnSpPr>
          <p:cNvPr id="67" name="直接连接符 66"/>
          <p:cNvCxnSpPr/>
          <p:nvPr/>
        </p:nvCxnSpPr>
        <p:spPr>
          <a:xfrm>
            <a:off x="6510338" y="3219450"/>
            <a:ext cx="1439862" cy="7461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68" name="组合 67"/>
          <p:cNvGrpSpPr/>
          <p:nvPr/>
        </p:nvGrpSpPr>
        <p:grpSpPr>
          <a:xfrm>
            <a:off x="7823200" y="2889320"/>
            <a:ext cx="523687" cy="420618"/>
            <a:chOff x="7543083" y="3770692"/>
            <a:chExt cx="524890" cy="421137"/>
          </a:xfrm>
        </p:grpSpPr>
        <p:graphicFrame>
          <p:nvGraphicFramePr>
            <p:cNvPr id="69" name="对象 1"/>
            <p:cNvGraphicFramePr>
              <a:graphicFrameLocks noChangeAspect="1"/>
            </p:cNvGraphicFramePr>
            <p:nvPr/>
          </p:nvGraphicFramePr>
          <p:xfrm>
            <a:off x="7815936" y="3770692"/>
            <a:ext cx="252037" cy="144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" name="" r:id="rId22" imgW="177800" imgH="101600" progId="Equation.DSMT4">
                    <p:embed/>
                  </p:oleObj>
                </mc:Choice>
                <mc:Fallback>
                  <p:oleObj name="" r:id="rId22" imgW="177800" imgH="101600" progId="Equation.DSMT4">
                    <p:embed/>
                    <p:pic>
                      <p:nvPicPr>
                        <p:cNvPr id="0" name="图片 3103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815936" y="3770692"/>
                          <a:ext cx="252037" cy="1443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1" name="直接箭头连接符 76"/>
            <p:cNvCxnSpPr/>
            <p:nvPr/>
          </p:nvCxnSpPr>
          <p:spPr>
            <a:xfrm flipH="1">
              <a:off x="7543083" y="3911605"/>
              <a:ext cx="295178" cy="280224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graphicFrame>
        <p:nvGraphicFramePr>
          <p:cNvPr id="72" name="对象 1"/>
          <p:cNvGraphicFramePr>
            <a:graphicFrameLocks noChangeAspect="1"/>
          </p:cNvGraphicFramePr>
          <p:nvPr/>
        </p:nvGraphicFramePr>
        <p:xfrm>
          <a:off x="3811588" y="2771775"/>
          <a:ext cx="6540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" name="" r:id="rId24" imgW="292100" imgH="139700" progId="Equation.DSMT4">
                  <p:embed/>
                </p:oleObj>
              </mc:Choice>
              <mc:Fallback>
                <p:oleObj name="" r:id="rId24" imgW="292100" imgH="139700" progId="Equation.DSMT4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811588" y="2771775"/>
                        <a:ext cx="654050" cy="312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不完整圆 53"/>
          <p:cNvSpPr/>
          <p:nvPr/>
        </p:nvSpPr>
        <p:spPr bwMode="auto">
          <a:xfrm rot="472811">
            <a:off x="4938713" y="1712913"/>
            <a:ext cx="3022600" cy="3021013"/>
          </a:xfrm>
          <a:prstGeom prst="pie">
            <a:avLst>
              <a:gd name="adj1" fmla="val 21402355"/>
              <a:gd name="adj2" fmla="val 119514"/>
            </a:avLst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867650" y="3071813"/>
            <a:ext cx="628650" cy="577850"/>
            <a:chOff x="7796244" y="3364815"/>
            <a:chExt cx="629527" cy="577850"/>
          </a:xfrm>
        </p:grpSpPr>
        <p:graphicFrame>
          <p:nvGraphicFramePr>
            <p:cNvPr id="64" name="对象 1"/>
            <p:cNvGraphicFramePr>
              <a:graphicFrameLocks noChangeAspect="1"/>
            </p:cNvGraphicFramePr>
            <p:nvPr/>
          </p:nvGraphicFramePr>
          <p:xfrm>
            <a:off x="8119384" y="3364815"/>
            <a:ext cx="306387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" name="" r:id="rId26" imgW="215900" imgH="405765" progId="Equation.DSMT4">
                    <p:embed/>
                  </p:oleObj>
                </mc:Choice>
                <mc:Fallback>
                  <p:oleObj name="" r:id="rId26" imgW="215900" imgH="405765" progId="Equation.DSMT4">
                    <p:embed/>
                    <p:pic>
                      <p:nvPicPr>
                        <p:cNvPr id="0" name="图片 3102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119384" y="3364815"/>
                          <a:ext cx="306387" cy="5778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直接箭头连接符 64"/>
            <p:cNvCxnSpPr/>
            <p:nvPr/>
          </p:nvCxnSpPr>
          <p:spPr>
            <a:xfrm flipH="1">
              <a:off x="7796244" y="3676745"/>
              <a:ext cx="331642" cy="30075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294640" y="3288030"/>
            <a:ext cx="4232910" cy="1362075"/>
            <a:chOff x="55" y="1836"/>
            <a:chExt cx="6666" cy="2145"/>
          </a:xfrm>
        </p:grpSpPr>
        <p:sp>
          <p:nvSpPr>
            <p:cNvPr id="10247" name="圆角矩形标注 78"/>
            <p:cNvSpPr/>
            <p:nvPr/>
          </p:nvSpPr>
          <p:spPr>
            <a:xfrm flipH="1">
              <a:off x="1930" y="1837"/>
              <a:ext cx="4790" cy="2129"/>
            </a:xfrm>
            <a:prstGeom prst="wedgeRoundRectCallout">
              <a:avLst>
                <a:gd name="adj1" fmla="val 60782"/>
                <a:gd name="adj2" fmla="val -7866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5" y="1836"/>
              <a:ext cx="6666" cy="2145"/>
              <a:chOff x="293" y="3978"/>
              <a:chExt cx="6666" cy="2145"/>
            </a:xfrm>
          </p:grpSpPr>
          <p:sp>
            <p:nvSpPr>
              <p:cNvPr id="7" name="Text Box 29"/>
              <p:cNvSpPr txBox="1"/>
              <p:nvPr/>
            </p:nvSpPr>
            <p:spPr>
              <a:xfrm>
                <a:off x="2200" y="3978"/>
                <a:ext cx="4759" cy="21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67500" tIns="35100" rIns="67500" bIns="35100" anchor="t">
                <a:spAutoFit/>
              </a:bodyPr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从图上可以看出，这些分数不断加下去，总和就是</a:t>
                </a: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1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。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  <p:pic>
            <p:nvPicPr>
              <p:cNvPr id="8" name="Picture 58" descr="E:\新画人物图\女03 3拷贝.png女03 3拷贝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293" y="4319"/>
                <a:ext cx="1306" cy="180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9" name="组合 8"/>
          <p:cNvGrpSpPr/>
          <p:nvPr/>
        </p:nvGrpSpPr>
        <p:grpSpPr>
          <a:xfrm>
            <a:off x="5134610" y="3223263"/>
            <a:ext cx="3625215" cy="1257865"/>
            <a:chOff x="8217" y="1974"/>
            <a:chExt cx="5709" cy="1981"/>
          </a:xfrm>
        </p:grpSpPr>
        <p:sp>
          <p:nvSpPr>
            <p:cNvPr id="10248" name="圆角矩形标注 79"/>
            <p:cNvSpPr/>
            <p:nvPr/>
          </p:nvSpPr>
          <p:spPr>
            <a:xfrm>
              <a:off x="8217" y="1974"/>
              <a:ext cx="3849" cy="1887"/>
            </a:xfrm>
            <a:prstGeom prst="wedgeRoundRectCallout">
              <a:avLst>
                <a:gd name="adj1" fmla="val 60782"/>
                <a:gd name="adj2" fmla="val -7866"/>
                <a:gd name="adj3" fmla="val 16667"/>
              </a:avLst>
            </a:prstGeom>
            <a:noFill/>
            <a:ln w="1905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en-US" altLang="zh-CN" sz="28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en-US" altLang="zh-CN" sz="2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266" y="2016"/>
              <a:ext cx="5660" cy="1938"/>
              <a:chOff x="8464" y="4263"/>
              <a:chExt cx="5660" cy="1785"/>
            </a:xfrm>
          </p:grpSpPr>
          <p:sp>
            <p:nvSpPr>
              <p:cNvPr id="11" name="Text Box 29"/>
              <p:cNvSpPr txBox="1"/>
              <p:nvPr/>
            </p:nvSpPr>
            <p:spPr>
              <a:xfrm>
                <a:off x="8464" y="4263"/>
                <a:ext cx="3782" cy="17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67500" tIns="35100" rIns="67500" bIns="35100" anchor="t">
                <a:spAutoFit/>
              </a:bodyPr>
              <a:p>
                <a:pPr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有些问题通过画图，解决起来更直观。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pic>
            <p:nvPicPr>
              <p:cNvPr id="17" name="Picture 59" descr="E:\新画人物图\男0114 拷贝.png男0114 拷贝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CFEFD"/>
                  </a:clrFrom>
                  <a:clrTo>
                    <a:srgbClr val="FC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2610" y="4336"/>
                <a:ext cx="1514" cy="162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695325"/>
            <a:ext cx="5791200" cy="2381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6" name="直接连接符 25"/>
          <p:cNvCxnSpPr>
            <a:stCxn id="21" idx="2"/>
            <a:endCxn id="21" idx="0"/>
          </p:cNvCxnSpPr>
          <p:nvPr/>
        </p:nvCxnSpPr>
        <p:spPr>
          <a:xfrm flipV="1">
            <a:off x="4019550" y="685800"/>
            <a:ext cx="0" cy="2381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13" y="687388"/>
            <a:ext cx="2914650" cy="2381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9" name="对象 1"/>
          <p:cNvGraphicFramePr>
            <a:graphicFrameLocks noChangeAspect="1"/>
          </p:cNvGraphicFramePr>
          <p:nvPr/>
        </p:nvGraphicFramePr>
        <p:xfrm>
          <a:off x="2559050" y="958850"/>
          <a:ext cx="3413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5" imgW="152400" imgH="405765" progId="Equation.DSMT4">
                  <p:embed/>
                </p:oleObj>
              </mc:Choice>
              <mc:Fallback>
                <p:oleObj name="" r:id="rId5" imgW="152400" imgH="405765" progId="Equation.DSMT4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9050" y="958850"/>
                        <a:ext cx="341313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31"/>
          <p:cNvCxnSpPr/>
          <p:nvPr/>
        </p:nvCxnSpPr>
        <p:spPr>
          <a:xfrm flipV="1">
            <a:off x="5459413" y="695325"/>
            <a:ext cx="0" cy="2301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613" y="687388"/>
            <a:ext cx="1474787" cy="236537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2" name="对象 1"/>
          <p:cNvGraphicFramePr>
            <a:graphicFrameLocks noChangeAspect="1"/>
          </p:cNvGraphicFramePr>
          <p:nvPr/>
        </p:nvGraphicFramePr>
        <p:xfrm>
          <a:off x="4422775" y="941388"/>
          <a:ext cx="31273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8" imgW="139700" imgH="406400" progId="Equation.DSMT4">
                  <p:embed/>
                </p:oleObj>
              </mc:Choice>
              <mc:Fallback>
                <p:oleObj name="" r:id="rId8" imgW="139700" imgH="406400" progId="Equation.DSMT4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2775" y="941388"/>
                        <a:ext cx="312738" cy="909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接连接符 37"/>
          <p:cNvCxnSpPr/>
          <p:nvPr/>
        </p:nvCxnSpPr>
        <p:spPr>
          <a:xfrm flipV="1">
            <a:off x="6180138" y="695325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9888" y="685800"/>
            <a:ext cx="755650" cy="2381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7" name="对象 1"/>
          <p:cNvGraphicFramePr>
            <a:graphicFrameLocks noChangeAspect="1"/>
          </p:cNvGraphicFramePr>
          <p:nvPr/>
        </p:nvGraphicFramePr>
        <p:xfrm>
          <a:off x="5670550" y="922338"/>
          <a:ext cx="222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11" imgW="139700" imgH="406400" progId="Equation.DSMT4">
                  <p:embed/>
                </p:oleObj>
              </mc:Choice>
              <mc:Fallback>
                <p:oleObj name="" r:id="rId11" imgW="139700" imgH="406400" progId="Equation.DSMT4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70550" y="922338"/>
                        <a:ext cx="222250" cy="647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直接连接符 68"/>
          <p:cNvCxnSpPr/>
          <p:nvPr/>
        </p:nvCxnSpPr>
        <p:spPr>
          <a:xfrm flipV="1">
            <a:off x="6540500" y="687388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7438" y="684213"/>
            <a:ext cx="395287" cy="2381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2" name="对象 1"/>
          <p:cNvGraphicFramePr>
            <a:graphicFrameLocks noChangeAspect="1"/>
          </p:cNvGraphicFramePr>
          <p:nvPr/>
        </p:nvGraphicFramePr>
        <p:xfrm>
          <a:off x="6173788" y="901700"/>
          <a:ext cx="3143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4" imgW="215900" imgH="405765" progId="Equation.DSMT4">
                  <p:embed/>
                </p:oleObj>
              </mc:Choice>
              <mc:Fallback>
                <p:oleObj name="" r:id="rId14" imgW="215900" imgH="405765" progId="Equation.DSMT4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73788" y="901700"/>
                        <a:ext cx="3143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直接连接符 73"/>
          <p:cNvCxnSpPr/>
          <p:nvPr/>
        </p:nvCxnSpPr>
        <p:spPr>
          <a:xfrm flipV="1">
            <a:off x="6716713" y="685800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29388" y="671513"/>
            <a:ext cx="200025" cy="2508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8" name="对象 1"/>
          <p:cNvGraphicFramePr>
            <a:graphicFrameLocks noChangeAspect="1"/>
          </p:cNvGraphicFramePr>
          <p:nvPr/>
        </p:nvGraphicFramePr>
        <p:xfrm>
          <a:off x="6489700" y="906463"/>
          <a:ext cx="3333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17" imgW="228600" imgH="406400" progId="Equation.DSMT4">
                  <p:embed/>
                </p:oleObj>
              </mc:Choice>
              <mc:Fallback>
                <p:oleObj name="" r:id="rId17" imgW="228600" imgH="406400" progId="Equation.DSMT4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89700" y="906463"/>
                        <a:ext cx="33337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直接连接符 78"/>
          <p:cNvCxnSpPr/>
          <p:nvPr/>
        </p:nvCxnSpPr>
        <p:spPr>
          <a:xfrm flipV="1">
            <a:off x="6811963" y="695325"/>
            <a:ext cx="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83" name="图片 8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1950" y="679450"/>
            <a:ext cx="107950" cy="252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" name="组合 45"/>
          <p:cNvGrpSpPr/>
          <p:nvPr/>
        </p:nvGrpSpPr>
        <p:grpSpPr>
          <a:xfrm>
            <a:off x="6770688" y="885825"/>
            <a:ext cx="554037" cy="593725"/>
            <a:chOff x="7322809" y="2524181"/>
            <a:chExt cx="553706" cy="593971"/>
          </a:xfrm>
        </p:grpSpPr>
        <p:graphicFrame>
          <p:nvGraphicFramePr>
            <p:cNvPr id="18466" name="对象 1"/>
            <p:cNvGraphicFramePr>
              <a:graphicFrameLocks noChangeAspect="1"/>
            </p:cNvGraphicFramePr>
            <p:nvPr/>
          </p:nvGraphicFramePr>
          <p:xfrm>
            <a:off x="7561639" y="2524181"/>
            <a:ext cx="314876" cy="5939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" r:id="rId19" imgW="215900" imgH="405765" progId="Equation.DSMT4">
                    <p:embed/>
                  </p:oleObj>
                </mc:Choice>
                <mc:Fallback>
                  <p:oleObj name="" r:id="rId19" imgW="215900" imgH="405765" progId="Equation.DSMT4">
                    <p:embed/>
                    <p:pic>
                      <p:nvPicPr>
                        <p:cNvPr id="0" name="图片 3113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561639" y="2524181"/>
                          <a:ext cx="314876" cy="5939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467" name="直接箭头连接符 43"/>
            <p:cNvCxnSpPr/>
            <p:nvPr/>
          </p:nvCxnSpPr>
          <p:spPr>
            <a:xfrm flipH="1" flipV="1">
              <a:off x="7322809" y="2561038"/>
              <a:ext cx="265485" cy="219852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grpSp>
        <p:nvGrpSpPr>
          <p:cNvPr id="87" name="组合 86"/>
          <p:cNvGrpSpPr/>
          <p:nvPr/>
        </p:nvGrpSpPr>
        <p:grpSpPr>
          <a:xfrm>
            <a:off x="6861175" y="439738"/>
            <a:ext cx="525463" cy="422275"/>
            <a:chOff x="7543083" y="3770622"/>
            <a:chExt cx="525078" cy="421207"/>
          </a:xfrm>
        </p:grpSpPr>
        <p:graphicFrame>
          <p:nvGraphicFramePr>
            <p:cNvPr id="18464" name="对象 1"/>
            <p:cNvGraphicFramePr>
              <a:graphicFrameLocks noChangeAspect="1"/>
            </p:cNvGraphicFramePr>
            <p:nvPr/>
          </p:nvGraphicFramePr>
          <p:xfrm>
            <a:off x="7815748" y="3770622"/>
            <a:ext cx="252413" cy="144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" r:id="rId21" imgW="177800" imgH="101600" progId="Equation.DSMT4">
                    <p:embed/>
                  </p:oleObj>
                </mc:Choice>
                <mc:Fallback>
                  <p:oleObj name="" r:id="rId21" imgW="177800" imgH="101600" progId="Equation.DSMT4">
                    <p:embed/>
                    <p:pic>
                      <p:nvPicPr>
                        <p:cNvPr id="0" name="图片 3122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7815748" y="3770622"/>
                          <a:ext cx="252413" cy="14446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465" name="直接箭头连接符 88"/>
            <p:cNvCxnSpPr/>
            <p:nvPr/>
          </p:nvCxnSpPr>
          <p:spPr>
            <a:xfrm flipH="1">
              <a:off x="7543083" y="3911605"/>
              <a:ext cx="295178" cy="280224"/>
            </a:xfrm>
            <a:prstGeom prst="straightConnector1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cxnSp>
      </p:grpSp>
      <p:graphicFrame>
        <p:nvGraphicFramePr>
          <p:cNvPr id="66" name="对象 1"/>
          <p:cNvGraphicFramePr>
            <a:graphicFrameLocks noChangeAspect="1"/>
          </p:cNvGraphicFramePr>
          <p:nvPr/>
        </p:nvGraphicFramePr>
        <p:xfrm>
          <a:off x="1619250" y="1940243"/>
          <a:ext cx="85248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23" imgW="381000" imgH="406400" progId="Equation.DSMT4">
                  <p:embed/>
                </p:oleObj>
              </mc:Choice>
              <mc:Fallback>
                <p:oleObj name="" r:id="rId23" imgW="381000" imgH="406400" progId="Equation.DSMT4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19250" y="1940243"/>
                        <a:ext cx="852488" cy="909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1"/>
          <p:cNvGraphicFramePr>
            <a:graphicFrameLocks noChangeAspect="1"/>
          </p:cNvGraphicFramePr>
          <p:nvPr/>
        </p:nvGraphicFramePr>
        <p:xfrm>
          <a:off x="2433638" y="1948180"/>
          <a:ext cx="5683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25" imgW="254000" imgH="405765" progId="Equation.DSMT4">
                  <p:embed/>
                </p:oleObj>
              </mc:Choice>
              <mc:Fallback>
                <p:oleObj name="" r:id="rId25" imgW="254000" imgH="405765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433638" y="1948180"/>
                        <a:ext cx="568325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对象 1"/>
          <p:cNvGraphicFramePr>
            <a:graphicFrameLocks noChangeAspect="1"/>
          </p:cNvGraphicFramePr>
          <p:nvPr/>
        </p:nvGraphicFramePr>
        <p:xfrm>
          <a:off x="2997200" y="1940243"/>
          <a:ext cx="7397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27" imgW="330200" imgH="406400" progId="Equation.DSMT4">
                  <p:embed/>
                </p:oleObj>
              </mc:Choice>
              <mc:Fallback>
                <p:oleObj name="" r:id="rId27" imgW="330200" imgH="406400" progId="Equation.DSMT4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997200" y="1940243"/>
                        <a:ext cx="739775" cy="909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对象 1"/>
          <p:cNvGraphicFramePr>
            <a:graphicFrameLocks noChangeAspect="1"/>
          </p:cNvGraphicFramePr>
          <p:nvPr/>
        </p:nvGraphicFramePr>
        <p:xfrm>
          <a:off x="3727450" y="1948180"/>
          <a:ext cx="7397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29" imgW="330200" imgH="406400" progId="Equation.DSMT4">
                  <p:embed/>
                </p:oleObj>
              </mc:Choice>
              <mc:Fallback>
                <p:oleObj name="" r:id="rId29" imgW="330200" imgH="406400" progId="Equation.DSMT4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727450" y="1948180"/>
                        <a:ext cx="739775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对象 1"/>
          <p:cNvGraphicFramePr>
            <a:graphicFrameLocks noChangeAspect="1"/>
          </p:cNvGraphicFramePr>
          <p:nvPr/>
        </p:nvGraphicFramePr>
        <p:xfrm>
          <a:off x="4462463" y="1938655"/>
          <a:ext cx="7397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31" imgW="330200" imgH="406400" progId="Equation.DSMT4">
                  <p:embed/>
                </p:oleObj>
              </mc:Choice>
              <mc:Fallback>
                <p:oleObj name="" r:id="rId31" imgW="330200" imgH="406400" progId="Equation.DSMT4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462463" y="1938655"/>
                        <a:ext cx="739775" cy="909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对象 1"/>
          <p:cNvGraphicFramePr>
            <a:graphicFrameLocks noChangeAspect="1"/>
          </p:cNvGraphicFramePr>
          <p:nvPr/>
        </p:nvGraphicFramePr>
        <p:xfrm>
          <a:off x="5202238" y="2265680"/>
          <a:ext cx="6540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33" imgW="292100" imgH="139700" progId="Equation.DSMT4">
                  <p:embed/>
                </p:oleObj>
              </mc:Choice>
              <mc:Fallback>
                <p:oleObj name="" r:id="rId33" imgW="292100" imgH="139700" progId="Equation.DSMT4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202238" y="2265680"/>
                        <a:ext cx="654050" cy="312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819140" y="2190115"/>
            <a:ext cx="815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TextBox 3"/>
          <p:cNvSpPr txBox="1"/>
          <p:nvPr/>
        </p:nvSpPr>
        <p:spPr>
          <a:xfrm>
            <a:off x="611505" y="1132205"/>
            <a:ext cx="4583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请根据例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的结论算一算。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2" name="TextBox 3"/>
          <p:cNvSpPr txBox="1"/>
          <p:nvPr/>
        </p:nvSpPr>
        <p:spPr>
          <a:xfrm>
            <a:off x="611505" y="1968500"/>
            <a:ext cx="59823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(     )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563" y="1958975"/>
            <a:ext cx="7413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4" name="TextBox 5"/>
          <p:cNvSpPr txBox="1"/>
          <p:nvPr/>
        </p:nvSpPr>
        <p:spPr>
          <a:xfrm>
            <a:off x="250825" y="2733675"/>
            <a:ext cx="85350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1=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    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9718" y="2724150"/>
            <a:ext cx="6016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482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505" y="419735"/>
            <a:ext cx="1417638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0" name="文本框 2"/>
          <p:cNvSpPr txBox="1"/>
          <p:nvPr/>
        </p:nvSpPr>
        <p:spPr>
          <a:xfrm>
            <a:off x="3345180" y="89535"/>
            <a:ext cx="27990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教材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P106  </a:t>
            </a:r>
            <a:r>
              <a:rPr lang="zh-CN" altLang="en-US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做一做</a:t>
            </a:r>
            <a:r>
              <a:rPr lang="en-US" altLang="zh-CN" sz="2000" b="1">
                <a:solidFill>
                  <a:srgbClr val="FF877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T1)</a:t>
            </a:r>
            <a:endParaRPr lang="en-US" altLang="zh-CN" sz="2000" b="1">
              <a:solidFill>
                <a:srgbClr val="FF877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3,&quot;width&quot;:2507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WPS 演示</Application>
  <PresentationFormat>在屏幕上显示</PresentationFormat>
  <Paragraphs>255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32</vt:i4>
      </vt:variant>
      <vt:variant>
        <vt:lpstr>幻灯片标题</vt:lpstr>
      </vt:variant>
      <vt:variant>
        <vt:i4>16</vt:i4>
      </vt:variant>
    </vt:vector>
  </HeadingPairs>
  <TitlesOfParts>
    <vt:vector size="62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Gulim</vt:lpstr>
      <vt:lpstr>Times New Roman</vt:lpstr>
      <vt:lpstr>Arial Narrow</vt:lpstr>
      <vt:lpstr>Bell MT</vt:lpstr>
      <vt:lpstr>Arial Unicode MS</vt:lpstr>
      <vt:lpstr>Calibri</vt:lpstr>
      <vt:lpstr>默认设计模板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165</cp:revision>
  <dcterms:created xsi:type="dcterms:W3CDTF">2015-05-29T07:51:00Z</dcterms:created>
  <dcterms:modified xsi:type="dcterms:W3CDTF">2022-09-04T14:26:11Z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6E66E46EBDDF48A79B439569A97FF1AA</vt:lpwstr>
  </property>
</Properties>
</file>