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</p:sldMasterIdLst>
  <p:notesMasterIdLst>
    <p:notesMasterId r:id="rId16"/>
  </p:notesMasterIdLst>
  <p:sldIdLst>
    <p:sldId id="256" r:id="rId2"/>
    <p:sldId id="348" r:id="rId3"/>
    <p:sldId id="374" r:id="rId4"/>
    <p:sldId id="368" r:id="rId5"/>
    <p:sldId id="376" r:id="rId6"/>
    <p:sldId id="377" r:id="rId7"/>
    <p:sldId id="378" r:id="rId8"/>
    <p:sldId id="369" r:id="rId9"/>
    <p:sldId id="379" r:id="rId10"/>
    <p:sldId id="384" r:id="rId11"/>
    <p:sldId id="380" r:id="rId12"/>
    <p:sldId id="381" r:id="rId13"/>
    <p:sldId id="382" r:id="rId14"/>
    <p:sldId id="383" r:id="rId1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FFC000"/>
    <a:srgbClr val="0066FF"/>
    <a:srgbClr val="F25C7C"/>
    <a:srgbClr val="F3F666"/>
    <a:srgbClr val="2879F0"/>
    <a:srgbClr val="F3994F"/>
    <a:srgbClr val="52E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2" autoAdjust="0"/>
    <p:restoredTop sz="95824" autoAdjust="0"/>
  </p:normalViewPr>
  <p:slideViewPr>
    <p:cSldViewPr snapToGrid="0">
      <p:cViewPr varScale="1">
        <p:scale>
          <a:sx n="114" d="100"/>
          <a:sy n="114" d="100"/>
        </p:scale>
        <p:origin x="58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877D398-E5B7-4B23-BAF3-62809935D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1914DF-9C08-4448-AD93-48C6A9D25D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18FFC2-3B66-4932-B717-57279FFB8090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56C26D94-A7C3-44D0-8215-55D837E404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B87FDE97-CCDB-43BC-AA36-A451C229E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0591F0-8940-4453-8158-13B91C820C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00D10E-6D37-4251-A933-9298DEC84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235E68-5165-436F-B398-C0A3AD151E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76E54D3B-5C81-456E-B04E-41264A9C1C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915D31A3-A4DE-47B1-A3AD-E03C1437D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2E597149-D520-4BC8-A0CE-405FB43DAF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8ED3AA7-18F0-4529-9358-289760A9807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B14E8187-FB0D-4120-AB27-AED3F475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A943CFC3-29D8-444A-8235-2D16785E5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1BC25102-F46C-4694-9F26-DE873DE3DC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90C8A34-21D6-421F-8CF7-93840B57483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>
            <a:extLst>
              <a:ext uri="{FF2B5EF4-FFF2-40B4-BE49-F238E27FC236}">
                <a16:creationId xmlns:a16="http://schemas.microsoft.com/office/drawing/2014/main" id="{4D7E8AAD-50F6-4D87-9995-2C22D0A9B87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-9525"/>
            <a:ext cx="9167813" cy="5170488"/>
            <a:chOff x="0" y="-8964"/>
            <a:chExt cx="12192000" cy="6875928"/>
          </a:xfrm>
        </p:grpSpPr>
        <p:cxnSp>
          <p:nvCxnSpPr>
            <p:cNvPr id="3" name="直线连接符 1">
              <a:extLst>
                <a:ext uri="{FF2B5EF4-FFF2-40B4-BE49-F238E27FC236}">
                  <a16:creationId xmlns:a16="http://schemas.microsoft.com/office/drawing/2014/main" id="{8A628ACF-FDAE-4EC1-A50A-22DAE0878C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50484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线连接符 2">
              <a:extLst>
                <a:ext uri="{FF2B5EF4-FFF2-40B4-BE49-F238E27FC236}">
                  <a16:creationId xmlns:a16="http://schemas.microsoft.com/office/drawing/2014/main" id="{B0C1580D-BC6F-4D15-8357-A45E4AB3EE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147931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线连接符 3">
              <a:extLst>
                <a:ext uri="{FF2B5EF4-FFF2-40B4-BE49-F238E27FC236}">
                  <a16:creationId xmlns:a16="http://schemas.microsoft.com/office/drawing/2014/main" id="{FEBE4BD2-0683-4D98-ADE3-E58140ABC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686268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连接符 4">
              <a:extLst>
                <a:ext uri="{FF2B5EF4-FFF2-40B4-BE49-F238E27FC236}">
                  <a16:creationId xmlns:a16="http://schemas.microsoft.com/office/drawing/2014/main" id="{04767B57-C524-43DC-92FC-22080CC2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2281605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5">
              <a:extLst>
                <a:ext uri="{FF2B5EF4-FFF2-40B4-BE49-F238E27FC236}">
                  <a16:creationId xmlns:a16="http://schemas.microsoft.com/office/drawing/2014/main" id="{FD93597B-43EF-47E7-8C64-AD946DC5E2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2841052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6">
              <a:extLst>
                <a:ext uri="{FF2B5EF4-FFF2-40B4-BE49-F238E27FC236}">
                  <a16:creationId xmlns:a16="http://schemas.microsoft.com/office/drawing/2014/main" id="{C694C773-76BE-4E92-995B-FD97971269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438500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7">
              <a:extLst>
                <a:ext uri="{FF2B5EF4-FFF2-40B4-BE49-F238E27FC236}">
                  <a16:creationId xmlns:a16="http://schemas.microsoft.com/office/drawing/2014/main" id="{88F09DBB-5343-40AE-87C3-4092EC4E1C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976836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8">
              <a:extLst>
                <a:ext uri="{FF2B5EF4-FFF2-40B4-BE49-F238E27FC236}">
                  <a16:creationId xmlns:a16="http://schemas.microsoft.com/office/drawing/2014/main" id="{50F2A18A-D6EE-41BF-96A4-1B2106B157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572173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9">
              <a:extLst>
                <a:ext uri="{FF2B5EF4-FFF2-40B4-BE49-F238E27FC236}">
                  <a16:creationId xmlns:a16="http://schemas.microsoft.com/office/drawing/2014/main" id="{9E394E71-E45D-4A86-B04C-2E49421F27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146398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0">
              <a:extLst>
                <a:ext uri="{FF2B5EF4-FFF2-40B4-BE49-F238E27FC236}">
                  <a16:creationId xmlns:a16="http://schemas.microsoft.com/office/drawing/2014/main" id="{04F011C6-8F06-4F87-937F-C2040E93FB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682623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1">
              <a:extLst>
                <a:ext uri="{FF2B5EF4-FFF2-40B4-BE49-F238E27FC236}">
                  <a16:creationId xmlns:a16="http://schemas.microsoft.com/office/drawing/2014/main" id="{1949BC61-EE71-481A-A73F-6BA879373B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280072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2">
              <a:extLst>
                <a:ext uri="{FF2B5EF4-FFF2-40B4-BE49-F238E27FC236}">
                  <a16:creationId xmlns:a16="http://schemas.microsoft.com/office/drawing/2014/main" id="{EB1E5DE3-9919-44D3-AA53-7B756ECF51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1127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3">
              <a:extLst>
                <a:ext uri="{FF2B5EF4-FFF2-40B4-BE49-F238E27FC236}">
                  <a16:creationId xmlns:a16="http://schemas.microsoft.com/office/drawing/2014/main" id="{87618245-CCAA-46FF-BFBB-D5C1F053E99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13923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4">
              <a:extLst>
                <a:ext uri="{FF2B5EF4-FFF2-40B4-BE49-F238E27FC236}">
                  <a16:creationId xmlns:a16="http://schemas.microsoft.com/office/drawing/2014/main" id="{7F60C516-5C4F-4DB7-BB88-EF3CB6B273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32494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5">
              <a:extLst>
                <a:ext uri="{FF2B5EF4-FFF2-40B4-BE49-F238E27FC236}">
                  <a16:creationId xmlns:a16="http://schemas.microsoft.com/office/drawing/2014/main" id="{A564C1DB-4E78-48F2-AA3B-8F4B5F9AF8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55290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6">
              <a:extLst>
                <a:ext uri="{FF2B5EF4-FFF2-40B4-BE49-F238E27FC236}">
                  <a16:creationId xmlns:a16="http://schemas.microsoft.com/office/drawing/2014/main" id="{094A45B3-CA54-481D-9154-96F3982D7E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56972" y="-8964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7">
              <a:extLst>
                <a:ext uri="{FF2B5EF4-FFF2-40B4-BE49-F238E27FC236}">
                  <a16:creationId xmlns:a16="http://schemas.microsoft.com/office/drawing/2014/main" id="{BA9713D7-8F83-44DE-9865-C9B5E143CA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79768" y="-8964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8">
              <a:extLst>
                <a:ext uri="{FF2B5EF4-FFF2-40B4-BE49-F238E27FC236}">
                  <a16:creationId xmlns:a16="http://schemas.microsoft.com/office/drawing/2014/main" id="{DA686443-03DE-4492-AE49-162C5E1EE3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8340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19">
              <a:extLst>
                <a:ext uri="{FF2B5EF4-FFF2-40B4-BE49-F238E27FC236}">
                  <a16:creationId xmlns:a16="http://schemas.microsoft.com/office/drawing/2014/main" id="{3E539F4B-CB32-48D7-8128-524D81E4D1D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921135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0">
              <a:extLst>
                <a:ext uri="{FF2B5EF4-FFF2-40B4-BE49-F238E27FC236}">
                  <a16:creationId xmlns:a16="http://schemas.microsoft.com/office/drawing/2014/main" id="{270429B3-C173-4204-A007-C6AA40F6F8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562930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21">
              <a:extLst>
                <a:ext uri="{FF2B5EF4-FFF2-40B4-BE49-F238E27FC236}">
                  <a16:creationId xmlns:a16="http://schemas.microsoft.com/office/drawing/2014/main" id="{B150022D-D72E-4DCB-90A8-FFDAAE8F4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85724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22">
              <a:extLst>
                <a:ext uri="{FF2B5EF4-FFF2-40B4-BE49-F238E27FC236}">
                  <a16:creationId xmlns:a16="http://schemas.microsoft.com/office/drawing/2014/main" id="{DAEDF881-FD15-490A-B44E-FC13AF6B2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04297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3">
              <a:extLst>
                <a:ext uri="{FF2B5EF4-FFF2-40B4-BE49-F238E27FC236}">
                  <a16:creationId xmlns:a16="http://schemas.microsoft.com/office/drawing/2014/main" id="{9C19C119-ADE3-4277-AF76-DA190EF5E9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27092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4">
              <a:extLst>
                <a:ext uri="{FF2B5EF4-FFF2-40B4-BE49-F238E27FC236}">
                  <a16:creationId xmlns:a16="http://schemas.microsoft.com/office/drawing/2014/main" id="{33EDFD9F-073A-437A-9B46-4EEE0C9B37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41442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5">
              <a:extLst>
                <a:ext uri="{FF2B5EF4-FFF2-40B4-BE49-F238E27FC236}">
                  <a16:creationId xmlns:a16="http://schemas.microsoft.com/office/drawing/2014/main" id="{7F468E05-5049-4E03-A6A8-EE52DC44B9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64236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6">
              <a:extLst>
                <a:ext uri="{FF2B5EF4-FFF2-40B4-BE49-F238E27FC236}">
                  <a16:creationId xmlns:a16="http://schemas.microsoft.com/office/drawing/2014/main" id="{DEB12753-41D2-482B-8708-F2CF835B39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82810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7">
              <a:extLst>
                <a:ext uri="{FF2B5EF4-FFF2-40B4-BE49-F238E27FC236}">
                  <a16:creationId xmlns:a16="http://schemas.microsoft.com/office/drawing/2014/main" id="{B7A2166E-C331-4302-8334-ACC43D88B7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05604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28">
              <a:extLst>
                <a:ext uri="{FF2B5EF4-FFF2-40B4-BE49-F238E27FC236}">
                  <a16:creationId xmlns:a16="http://schemas.microsoft.com/office/drawing/2014/main" id="{3FEFDD96-49B2-4821-99BD-038A8312A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71397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29">
              <a:extLst>
                <a:ext uri="{FF2B5EF4-FFF2-40B4-BE49-F238E27FC236}">
                  <a16:creationId xmlns:a16="http://schemas.microsoft.com/office/drawing/2014/main" id="{9943D6B6-6E34-46E2-96E0-30CB244007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89970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0">
              <a:extLst>
                <a:ext uri="{FF2B5EF4-FFF2-40B4-BE49-F238E27FC236}">
                  <a16:creationId xmlns:a16="http://schemas.microsoft.com/office/drawing/2014/main" id="{D40C4BF2-B6FB-41F4-886F-0ECB76A596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12764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5">
            <a:extLst>
              <a:ext uri="{FF2B5EF4-FFF2-40B4-BE49-F238E27FC236}">
                <a16:creationId xmlns:a16="http://schemas.microsoft.com/office/drawing/2014/main" id="{2904EF8A-6F67-49A4-A339-9248EA0CE16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-9525"/>
            <a:ext cx="9144000" cy="5273675"/>
            <a:chOff x="0" y="0"/>
            <a:chExt cx="12192000" cy="7031909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8943138-97A9-4A3F-8510-28BB83952F84}"/>
                </a:ext>
              </a:extLst>
            </p:cNvPr>
            <p:cNvSpPr/>
            <p:nvPr userDrawn="1"/>
          </p:nvSpPr>
          <p:spPr>
            <a:xfrm>
              <a:off x="0" y="0"/>
              <a:ext cx="2175933" cy="685833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FAEAA99-FD3D-42EF-BE27-108478936D88}"/>
                </a:ext>
              </a:extLst>
            </p:cNvPr>
            <p:cNvSpPr/>
            <p:nvPr userDrawn="1"/>
          </p:nvSpPr>
          <p:spPr>
            <a:xfrm>
              <a:off x="2175933" y="5842284"/>
              <a:ext cx="10016067" cy="1016049"/>
            </a:xfrm>
            <a:prstGeom prst="rect">
              <a:avLst/>
            </a:prstGeom>
            <a:solidFill>
              <a:srgbClr val="A9D18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82D737E-B381-46B2-A8B4-908A201CA788}"/>
                </a:ext>
              </a:extLst>
            </p:cNvPr>
            <p:cNvSpPr/>
            <p:nvPr userDrawn="1"/>
          </p:nvSpPr>
          <p:spPr>
            <a:xfrm>
              <a:off x="2175933" y="0"/>
              <a:ext cx="10016067" cy="53342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FAF2A86-D4E7-4D98-B881-E6F96E13F07E}"/>
                </a:ext>
              </a:extLst>
            </p:cNvPr>
            <p:cNvSpPr/>
            <p:nvPr userDrawn="1"/>
          </p:nvSpPr>
          <p:spPr>
            <a:xfrm>
              <a:off x="10850033" y="533426"/>
              <a:ext cx="1341967" cy="2271295"/>
            </a:xfrm>
            <a:prstGeom prst="rect">
              <a:avLst/>
            </a:prstGeom>
            <a:solidFill>
              <a:srgbClr val="A9D18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65161B8-7F5F-486B-9206-ABE8D6B7C8AA}"/>
                </a:ext>
              </a:extLst>
            </p:cNvPr>
            <p:cNvSpPr/>
            <p:nvPr userDrawn="1"/>
          </p:nvSpPr>
          <p:spPr>
            <a:xfrm>
              <a:off x="10850033" y="2804721"/>
              <a:ext cx="1341967" cy="227129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56B8A45-E357-4A78-98C7-BE04CB1792DD}"/>
                </a:ext>
              </a:extLst>
            </p:cNvPr>
            <p:cNvSpPr/>
            <p:nvPr userDrawn="1"/>
          </p:nvSpPr>
          <p:spPr>
            <a:xfrm>
              <a:off x="10850033" y="5076014"/>
              <a:ext cx="1341967" cy="17823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pic>
          <p:nvPicPr>
            <p:cNvPr id="40" name="图片 42">
              <a:extLst>
                <a:ext uri="{FF2B5EF4-FFF2-40B4-BE49-F238E27FC236}">
                  <a16:creationId xmlns:a16="http://schemas.microsoft.com/office/drawing/2014/main" id="{A2C3A221-210C-4F68-84E0-4582FE134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0447" y="5291570"/>
              <a:ext cx="1321847" cy="1321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43">
              <a:extLst>
                <a:ext uri="{FF2B5EF4-FFF2-40B4-BE49-F238E27FC236}">
                  <a16:creationId xmlns:a16="http://schemas.microsoft.com/office/drawing/2014/main" id="{0E54E834-5FB6-434B-AD85-322854F4C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77" y="2697879"/>
              <a:ext cx="1498243" cy="1498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图片 44">
              <a:extLst>
                <a:ext uri="{FF2B5EF4-FFF2-40B4-BE49-F238E27FC236}">
                  <a16:creationId xmlns:a16="http://schemas.microsoft.com/office/drawing/2014/main" id="{64ABB173-72DB-4FFD-B445-B2266AB54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0858" y="2088487"/>
              <a:ext cx="741024" cy="628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图片 45">
              <a:extLst>
                <a:ext uri="{FF2B5EF4-FFF2-40B4-BE49-F238E27FC236}">
                  <a16:creationId xmlns:a16="http://schemas.microsoft.com/office/drawing/2014/main" id="{AE416889-3F46-4132-AE49-96B7EFA003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470" y="2919095"/>
              <a:ext cx="1912657" cy="191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46">
              <a:extLst>
                <a:ext uri="{FF2B5EF4-FFF2-40B4-BE49-F238E27FC236}">
                  <a16:creationId xmlns:a16="http://schemas.microsoft.com/office/drawing/2014/main" id="{22143D72-C182-4FF4-B13C-61D8531870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744" y="4269436"/>
              <a:ext cx="2762473" cy="2762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47">
              <a:extLst>
                <a:ext uri="{FF2B5EF4-FFF2-40B4-BE49-F238E27FC236}">
                  <a16:creationId xmlns:a16="http://schemas.microsoft.com/office/drawing/2014/main" id="{C622C7EF-60AD-4B58-9CD2-D76D22922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00" y="0"/>
              <a:ext cx="2267191" cy="2267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9375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>
            <a:extLst>
              <a:ext uri="{FF2B5EF4-FFF2-40B4-BE49-F238E27FC236}">
                <a16:creationId xmlns:a16="http://schemas.microsoft.com/office/drawing/2014/main" id="{FF83FD5B-1401-47EB-ACF0-7F21C084C2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-9525"/>
            <a:ext cx="9167813" cy="5170488"/>
            <a:chOff x="0" y="-8964"/>
            <a:chExt cx="12192000" cy="6875928"/>
          </a:xfrm>
        </p:grpSpPr>
        <p:cxnSp>
          <p:nvCxnSpPr>
            <p:cNvPr id="3" name="直线连接符 1">
              <a:extLst>
                <a:ext uri="{FF2B5EF4-FFF2-40B4-BE49-F238E27FC236}">
                  <a16:creationId xmlns:a16="http://schemas.microsoft.com/office/drawing/2014/main" id="{DAD02095-77FE-4AF1-B247-FAF662BC6F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50484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线连接符 2">
              <a:extLst>
                <a:ext uri="{FF2B5EF4-FFF2-40B4-BE49-F238E27FC236}">
                  <a16:creationId xmlns:a16="http://schemas.microsoft.com/office/drawing/2014/main" id="{228F1AA3-7A2A-44A3-A596-C2204058C6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147931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线连接符 3">
              <a:extLst>
                <a:ext uri="{FF2B5EF4-FFF2-40B4-BE49-F238E27FC236}">
                  <a16:creationId xmlns:a16="http://schemas.microsoft.com/office/drawing/2014/main" id="{5C89EACD-42D1-41B0-971F-F7FE9FED23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686268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连接符 4">
              <a:extLst>
                <a:ext uri="{FF2B5EF4-FFF2-40B4-BE49-F238E27FC236}">
                  <a16:creationId xmlns:a16="http://schemas.microsoft.com/office/drawing/2014/main" id="{E2B0278F-2E4E-449E-A880-906E6DFF4C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2281605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5">
              <a:extLst>
                <a:ext uri="{FF2B5EF4-FFF2-40B4-BE49-F238E27FC236}">
                  <a16:creationId xmlns:a16="http://schemas.microsoft.com/office/drawing/2014/main" id="{010B9802-DBD0-42DF-BE05-2FFB5D5496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2841052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6">
              <a:extLst>
                <a:ext uri="{FF2B5EF4-FFF2-40B4-BE49-F238E27FC236}">
                  <a16:creationId xmlns:a16="http://schemas.microsoft.com/office/drawing/2014/main" id="{A68CF18C-04ED-47B9-B411-44ED47E03C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438500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7">
              <a:extLst>
                <a:ext uri="{FF2B5EF4-FFF2-40B4-BE49-F238E27FC236}">
                  <a16:creationId xmlns:a16="http://schemas.microsoft.com/office/drawing/2014/main" id="{D3FBEB6F-D1B6-4EED-8D59-EDAB502097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976836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8">
              <a:extLst>
                <a:ext uri="{FF2B5EF4-FFF2-40B4-BE49-F238E27FC236}">
                  <a16:creationId xmlns:a16="http://schemas.microsoft.com/office/drawing/2014/main" id="{3123AC32-1FDC-40C2-9657-D2E20982DE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572173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9">
              <a:extLst>
                <a:ext uri="{FF2B5EF4-FFF2-40B4-BE49-F238E27FC236}">
                  <a16:creationId xmlns:a16="http://schemas.microsoft.com/office/drawing/2014/main" id="{75606027-2387-4D3C-8FA5-0CA2464E9E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146398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0">
              <a:extLst>
                <a:ext uri="{FF2B5EF4-FFF2-40B4-BE49-F238E27FC236}">
                  <a16:creationId xmlns:a16="http://schemas.microsoft.com/office/drawing/2014/main" id="{4D4249C0-5510-4D00-B747-6C9946224A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682623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1">
              <a:extLst>
                <a:ext uri="{FF2B5EF4-FFF2-40B4-BE49-F238E27FC236}">
                  <a16:creationId xmlns:a16="http://schemas.microsoft.com/office/drawing/2014/main" id="{8BDEECD8-57AC-4B8C-A488-CD7DBA2DCD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280072"/>
              <a:ext cx="121920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2">
              <a:extLst>
                <a:ext uri="{FF2B5EF4-FFF2-40B4-BE49-F238E27FC236}">
                  <a16:creationId xmlns:a16="http://schemas.microsoft.com/office/drawing/2014/main" id="{AAA6F39B-6126-486A-B0C1-1416BEE224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1127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3">
              <a:extLst>
                <a:ext uri="{FF2B5EF4-FFF2-40B4-BE49-F238E27FC236}">
                  <a16:creationId xmlns:a16="http://schemas.microsoft.com/office/drawing/2014/main" id="{B9058E34-6628-4C3D-8EC5-702F3AA14B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13923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4">
              <a:extLst>
                <a:ext uri="{FF2B5EF4-FFF2-40B4-BE49-F238E27FC236}">
                  <a16:creationId xmlns:a16="http://schemas.microsoft.com/office/drawing/2014/main" id="{60C9B546-74DD-4FA6-924B-A02F74B566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32494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5">
              <a:extLst>
                <a:ext uri="{FF2B5EF4-FFF2-40B4-BE49-F238E27FC236}">
                  <a16:creationId xmlns:a16="http://schemas.microsoft.com/office/drawing/2014/main" id="{F56338F1-D99F-4B4D-B563-BD20BFB344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55290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6">
              <a:extLst>
                <a:ext uri="{FF2B5EF4-FFF2-40B4-BE49-F238E27FC236}">
                  <a16:creationId xmlns:a16="http://schemas.microsoft.com/office/drawing/2014/main" id="{B3178AD1-7769-4284-AA63-B7C4F88013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56972" y="-8964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7">
              <a:extLst>
                <a:ext uri="{FF2B5EF4-FFF2-40B4-BE49-F238E27FC236}">
                  <a16:creationId xmlns:a16="http://schemas.microsoft.com/office/drawing/2014/main" id="{0841221B-5010-45ED-AFAB-2BC1795DAC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79768" y="-8964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8">
              <a:extLst>
                <a:ext uri="{FF2B5EF4-FFF2-40B4-BE49-F238E27FC236}">
                  <a16:creationId xmlns:a16="http://schemas.microsoft.com/office/drawing/2014/main" id="{220D072D-FD69-456B-B881-D2F2908E08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8340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19">
              <a:extLst>
                <a:ext uri="{FF2B5EF4-FFF2-40B4-BE49-F238E27FC236}">
                  <a16:creationId xmlns:a16="http://schemas.microsoft.com/office/drawing/2014/main" id="{38485660-3DFC-40AA-8702-517C005E63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921135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0">
              <a:extLst>
                <a:ext uri="{FF2B5EF4-FFF2-40B4-BE49-F238E27FC236}">
                  <a16:creationId xmlns:a16="http://schemas.microsoft.com/office/drawing/2014/main" id="{03B7D021-E9DB-4CD2-9DAB-4363227E26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562930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21">
              <a:extLst>
                <a:ext uri="{FF2B5EF4-FFF2-40B4-BE49-F238E27FC236}">
                  <a16:creationId xmlns:a16="http://schemas.microsoft.com/office/drawing/2014/main" id="{84E91FB0-B9DD-4911-8680-8A8EC90F2E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85724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22">
              <a:extLst>
                <a:ext uri="{FF2B5EF4-FFF2-40B4-BE49-F238E27FC236}">
                  <a16:creationId xmlns:a16="http://schemas.microsoft.com/office/drawing/2014/main" id="{C553DEDC-CBE3-4609-A0E0-4C6D1FD8B7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04297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3">
              <a:extLst>
                <a:ext uri="{FF2B5EF4-FFF2-40B4-BE49-F238E27FC236}">
                  <a16:creationId xmlns:a16="http://schemas.microsoft.com/office/drawing/2014/main" id="{F98E232B-8824-4DA8-A263-E17BB6B702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27092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4">
              <a:extLst>
                <a:ext uri="{FF2B5EF4-FFF2-40B4-BE49-F238E27FC236}">
                  <a16:creationId xmlns:a16="http://schemas.microsoft.com/office/drawing/2014/main" id="{DC52C492-AB4D-490F-A1F4-7376535D2E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41442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5">
              <a:extLst>
                <a:ext uri="{FF2B5EF4-FFF2-40B4-BE49-F238E27FC236}">
                  <a16:creationId xmlns:a16="http://schemas.microsoft.com/office/drawing/2014/main" id="{37DDDB5F-1778-4BF7-9897-ED2AF608AB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64236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6">
              <a:extLst>
                <a:ext uri="{FF2B5EF4-FFF2-40B4-BE49-F238E27FC236}">
                  <a16:creationId xmlns:a16="http://schemas.microsoft.com/office/drawing/2014/main" id="{3FB239E6-7080-42FD-BA4D-863BEC1D66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82810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7">
              <a:extLst>
                <a:ext uri="{FF2B5EF4-FFF2-40B4-BE49-F238E27FC236}">
                  <a16:creationId xmlns:a16="http://schemas.microsoft.com/office/drawing/2014/main" id="{8AEDF5A2-EEB9-4041-B906-D098935854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05604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28">
              <a:extLst>
                <a:ext uri="{FF2B5EF4-FFF2-40B4-BE49-F238E27FC236}">
                  <a16:creationId xmlns:a16="http://schemas.microsoft.com/office/drawing/2014/main" id="{30ED5931-CF05-462C-ACF4-308E6FE8A6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71397" y="-520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29">
              <a:extLst>
                <a:ext uri="{FF2B5EF4-FFF2-40B4-BE49-F238E27FC236}">
                  <a16:creationId xmlns:a16="http://schemas.microsoft.com/office/drawing/2014/main" id="{BF5D7650-0A6A-4C01-9658-1611F54A5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89970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0">
              <a:extLst>
                <a:ext uri="{FF2B5EF4-FFF2-40B4-BE49-F238E27FC236}">
                  <a16:creationId xmlns:a16="http://schemas.microsoft.com/office/drawing/2014/main" id="{6721D480-6B0F-4D08-A3A2-B7E10FE6DD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12764" y="7925"/>
              <a:ext cx="0" cy="685903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5">
            <a:extLst>
              <a:ext uri="{FF2B5EF4-FFF2-40B4-BE49-F238E27FC236}">
                <a16:creationId xmlns:a16="http://schemas.microsoft.com/office/drawing/2014/main" id="{C209E817-CB76-4E06-B9D4-9FC983E2144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60338" y="-9525"/>
            <a:ext cx="9304338" cy="5167313"/>
            <a:chOff x="-213407" y="0"/>
            <a:chExt cx="12405407" cy="6888409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1E4DD51-27CD-45AF-B007-0022460D5F19}"/>
                </a:ext>
              </a:extLst>
            </p:cNvPr>
            <p:cNvSpPr/>
            <p:nvPr userDrawn="1"/>
          </p:nvSpPr>
          <p:spPr>
            <a:xfrm>
              <a:off x="371" y="0"/>
              <a:ext cx="2175867" cy="68587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52D8D3E5-6C1C-4592-97FB-373D447967F4}"/>
                </a:ext>
              </a:extLst>
            </p:cNvPr>
            <p:cNvSpPr/>
            <p:nvPr userDrawn="1"/>
          </p:nvSpPr>
          <p:spPr>
            <a:xfrm>
              <a:off x="2176238" y="5842979"/>
              <a:ext cx="10015762" cy="1015802"/>
            </a:xfrm>
            <a:prstGeom prst="rect">
              <a:avLst/>
            </a:prstGeom>
            <a:solidFill>
              <a:srgbClr val="A9D18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0D93864-A2C0-42BE-9B9B-852D80E287A3}"/>
                </a:ext>
              </a:extLst>
            </p:cNvPr>
            <p:cNvSpPr/>
            <p:nvPr userDrawn="1"/>
          </p:nvSpPr>
          <p:spPr>
            <a:xfrm>
              <a:off x="2176238" y="0"/>
              <a:ext cx="10015762" cy="5354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E4300C3-0750-4B36-A3D6-C25CDF7046A1}"/>
                </a:ext>
              </a:extLst>
            </p:cNvPr>
            <p:cNvSpPr/>
            <p:nvPr userDrawn="1"/>
          </p:nvSpPr>
          <p:spPr>
            <a:xfrm>
              <a:off x="10850074" y="535413"/>
              <a:ext cx="1341926" cy="2270740"/>
            </a:xfrm>
            <a:prstGeom prst="rect">
              <a:avLst/>
            </a:prstGeom>
            <a:solidFill>
              <a:srgbClr val="A9D18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dirty="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A33BC43-21CA-4824-BE85-6645B6326DD5}"/>
                </a:ext>
              </a:extLst>
            </p:cNvPr>
            <p:cNvSpPr/>
            <p:nvPr userDrawn="1"/>
          </p:nvSpPr>
          <p:spPr>
            <a:xfrm>
              <a:off x="10850074" y="2806153"/>
              <a:ext cx="1341926" cy="227074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72BBDC3-6F2F-414B-BC3A-1D07D5ADF855}"/>
                </a:ext>
              </a:extLst>
            </p:cNvPr>
            <p:cNvSpPr/>
            <p:nvPr userDrawn="1"/>
          </p:nvSpPr>
          <p:spPr>
            <a:xfrm>
              <a:off x="10850074" y="5076895"/>
              <a:ext cx="1341926" cy="178188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pic>
          <p:nvPicPr>
            <p:cNvPr id="40" name="图片 42">
              <a:extLst>
                <a:ext uri="{FF2B5EF4-FFF2-40B4-BE49-F238E27FC236}">
                  <a16:creationId xmlns:a16="http://schemas.microsoft.com/office/drawing/2014/main" id="{400F3EB9-19BC-47D4-A493-3CB3FF9CC3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0447" y="5291570"/>
              <a:ext cx="1321847" cy="1321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43">
              <a:extLst>
                <a:ext uri="{FF2B5EF4-FFF2-40B4-BE49-F238E27FC236}">
                  <a16:creationId xmlns:a16="http://schemas.microsoft.com/office/drawing/2014/main" id="{201B07A9-49BE-495A-9F7C-7FD5C5CC3F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451" y="2633251"/>
              <a:ext cx="1498243" cy="1498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图片 44">
              <a:extLst>
                <a:ext uri="{FF2B5EF4-FFF2-40B4-BE49-F238E27FC236}">
                  <a16:creationId xmlns:a16="http://schemas.microsoft.com/office/drawing/2014/main" id="{C5FDFBA1-BBF5-4471-AF7A-84C885F25C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0858" y="2088487"/>
              <a:ext cx="741024" cy="628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图片 45">
              <a:extLst>
                <a:ext uri="{FF2B5EF4-FFF2-40B4-BE49-F238E27FC236}">
                  <a16:creationId xmlns:a16="http://schemas.microsoft.com/office/drawing/2014/main" id="{A702C8B0-612D-4E47-9383-13E61A4923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470" y="2919095"/>
              <a:ext cx="1912657" cy="191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46">
              <a:extLst>
                <a:ext uri="{FF2B5EF4-FFF2-40B4-BE49-F238E27FC236}">
                  <a16:creationId xmlns:a16="http://schemas.microsoft.com/office/drawing/2014/main" id="{24C50005-198F-469E-9368-A5401C75AD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3407" y="4975752"/>
              <a:ext cx="1912657" cy="191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47">
              <a:extLst>
                <a:ext uri="{FF2B5EF4-FFF2-40B4-BE49-F238E27FC236}">
                  <a16:creationId xmlns:a16="http://schemas.microsoft.com/office/drawing/2014/main" id="{F0AED721-CDB3-40EB-BBC3-9824B2159F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5" y="172563"/>
              <a:ext cx="1341549" cy="134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圆角矩形 49">
            <a:extLst>
              <a:ext uri="{FF2B5EF4-FFF2-40B4-BE49-F238E27FC236}">
                <a16:creationId xmlns:a16="http://schemas.microsoft.com/office/drawing/2014/main" id="{6CBA8481-88B1-4BE5-8FCC-4868428A20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550" y="199231"/>
            <a:ext cx="8724900" cy="4745038"/>
          </a:xfrm>
          <a:prstGeom prst="roundRect">
            <a:avLst>
              <a:gd name="adj" fmla="val 6222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260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4C2822D-78C7-4E7D-8F20-D8989CA9CC3F}"/>
              </a:ext>
            </a:extLst>
          </p:cNvPr>
          <p:cNvSpPr/>
          <p:nvPr userDrawn="1"/>
        </p:nvSpPr>
        <p:spPr>
          <a:xfrm>
            <a:off x="7261225" y="-1588"/>
            <a:ext cx="1882775" cy="646113"/>
          </a:xfrm>
          <a:prstGeom prst="rect">
            <a:avLst/>
          </a:prstGeom>
          <a:solidFill>
            <a:srgbClr val="A9D18E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B438D3F-DE08-4A79-AC9A-B7F06EDBDDEE}"/>
              </a:ext>
            </a:extLst>
          </p:cNvPr>
          <p:cNvSpPr/>
          <p:nvPr userDrawn="1"/>
        </p:nvSpPr>
        <p:spPr>
          <a:xfrm>
            <a:off x="0" y="4799013"/>
            <a:ext cx="7180263" cy="3429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/>
          </a:p>
        </p:txBody>
      </p:sp>
      <p:cxnSp>
        <p:nvCxnSpPr>
          <p:cNvPr id="4" name="直线连接符 10">
            <a:extLst>
              <a:ext uri="{FF2B5EF4-FFF2-40B4-BE49-F238E27FC236}">
                <a16:creationId xmlns:a16="http://schemas.microsoft.com/office/drawing/2014/main" id="{8D5728E8-26FA-42C3-8C51-80EE6F9742BE}"/>
              </a:ext>
            </a:extLst>
          </p:cNvPr>
          <p:cNvCxnSpPr/>
          <p:nvPr userDrawn="1"/>
        </p:nvCxnSpPr>
        <p:spPr>
          <a:xfrm>
            <a:off x="0" y="649288"/>
            <a:ext cx="8877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7E78D872-FE82-4CCD-83E0-F6F1BBC514C6}"/>
              </a:ext>
            </a:extLst>
          </p:cNvPr>
          <p:cNvSpPr/>
          <p:nvPr userDrawn="1"/>
        </p:nvSpPr>
        <p:spPr>
          <a:xfrm>
            <a:off x="7180263" y="4794250"/>
            <a:ext cx="1963737" cy="342900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A2F543F-58F0-448A-8EEE-F3F2DEC15D8F}"/>
              </a:ext>
            </a:extLst>
          </p:cNvPr>
          <p:cNvSpPr/>
          <p:nvPr userDrawn="1"/>
        </p:nvSpPr>
        <p:spPr>
          <a:xfrm>
            <a:off x="6996113" y="-1588"/>
            <a:ext cx="263525" cy="646113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0A57DD6-15FF-4616-95DD-AC6302D98146}"/>
              </a:ext>
            </a:extLst>
          </p:cNvPr>
          <p:cNvSpPr/>
          <p:nvPr userDrawn="1"/>
        </p:nvSpPr>
        <p:spPr>
          <a:xfrm>
            <a:off x="6727825" y="-6350"/>
            <a:ext cx="265113" cy="646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5182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68362A67-ADBE-4682-8D99-36647116CB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E053D1F4-8120-4C1B-85E1-EEFBF7BA6C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57B4EDF7-F185-4F28-9ACB-B9FBC594DB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">
            <a:extLst>
              <a:ext uri="{FF2B5EF4-FFF2-40B4-BE49-F238E27FC236}">
                <a16:creationId xmlns:a16="http://schemas.microsoft.com/office/drawing/2014/main" id="{204320F8-3AFC-4E25-B1E1-FAB73494F1F5}"/>
              </a:ext>
            </a:extLst>
          </p:cNvPr>
          <p:cNvGrpSpPr>
            <a:grpSpLocks/>
          </p:cNvGrpSpPr>
          <p:nvPr/>
        </p:nvGrpSpPr>
        <p:grpSpPr bwMode="auto">
          <a:xfrm>
            <a:off x="2638425" y="1646752"/>
            <a:ext cx="5171788" cy="1390136"/>
            <a:chOff x="2625621" y="1445713"/>
            <a:chExt cx="5172683" cy="1391304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631925FC-0EDD-4EBB-B11C-4F03C769CBBB}"/>
                </a:ext>
              </a:extLst>
            </p:cNvPr>
            <p:cNvCxnSpPr>
              <a:cxnSpLocks/>
            </p:cNvCxnSpPr>
            <p:nvPr/>
          </p:nvCxnSpPr>
          <p:spPr>
            <a:xfrm>
              <a:off x="2625621" y="2382611"/>
              <a:ext cx="43759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副标题 6">
              <a:extLst>
                <a:ext uri="{FF2B5EF4-FFF2-40B4-BE49-F238E27FC236}">
                  <a16:creationId xmlns:a16="http://schemas.microsoft.com/office/drawing/2014/main" id="{FFA0C264-0A6D-43AD-A7ED-39C837842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0209" y="2336534"/>
              <a:ext cx="2348318" cy="500483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dirty="0">
                  <a:ea typeface="楷体" panose="02010609060101010101" pitchFamily="49" charset="-122"/>
                </a:rPr>
                <a:t>R</a:t>
              </a:r>
              <a:r>
                <a:rPr lang="zh-CN" altLang="en-US" dirty="0">
                  <a:latin typeface="+mn-ea"/>
                </a:rPr>
                <a:t>·</a:t>
              </a:r>
              <a:r>
                <a:rPr lang="zh-CN" altLang="en-US" dirty="0">
                  <a:ea typeface="楷体" panose="02010609060101010101" pitchFamily="49" charset="-122"/>
                </a:rPr>
                <a:t>六年级下册</a:t>
              </a:r>
            </a:p>
          </p:txBody>
        </p:sp>
        <p:sp>
          <p:nvSpPr>
            <p:cNvPr id="9222" name="标题 5">
              <a:extLst>
                <a:ext uri="{FF2B5EF4-FFF2-40B4-BE49-F238E27FC236}">
                  <a16:creationId xmlns:a16="http://schemas.microsoft.com/office/drawing/2014/main" id="{198439E2-BDC5-498C-A61C-5AD4BFC1D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676" y="1445713"/>
              <a:ext cx="4303628" cy="7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4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比和比例（</a:t>
              </a:r>
              <a:r>
                <a:rPr lang="en-US" altLang="zh-CN" sz="44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1</a:t>
              </a:r>
              <a:r>
                <a:rPr lang="zh-CN" altLang="en-US" sz="44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）</a:t>
              </a:r>
            </a:p>
          </p:txBody>
        </p:sp>
      </p:grpSp>
      <p:pic>
        <p:nvPicPr>
          <p:cNvPr id="9" name="Picture 10" descr="https://docimg5.docs.qq.com/image/AgAABsfO-eVuNsLQ97NFJo9kPCW4F0eR.png?w=904&amp;h=912">
            <a:extLst>
              <a:ext uri="{FF2B5EF4-FFF2-40B4-BE49-F238E27FC236}">
                <a16:creationId xmlns:a16="http://schemas.microsoft.com/office/drawing/2014/main" id="{DB8D2FEA-1CDA-4D4C-A91B-ABE1FF3C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21" y="1565582"/>
            <a:ext cx="1057778" cy="10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6025D3DB-5B57-4814-97DA-5D91A9CFF55F}"/>
              </a:ext>
            </a:extLst>
          </p:cNvPr>
          <p:cNvGrpSpPr>
            <a:grpSpLocks/>
          </p:cNvGrpSpPr>
          <p:nvPr/>
        </p:nvGrpSpPr>
        <p:grpSpPr bwMode="auto">
          <a:xfrm>
            <a:off x="2055640" y="988679"/>
            <a:ext cx="6025986" cy="1830106"/>
            <a:chOff x="57862" y="1381333"/>
            <a:chExt cx="6024894" cy="1831113"/>
          </a:xfrm>
        </p:grpSpPr>
        <p:sp>
          <p:nvSpPr>
            <p:cNvPr id="3" name="文本框 3">
              <a:extLst>
                <a:ext uri="{FF2B5EF4-FFF2-40B4-BE49-F238E27FC236}">
                  <a16:creationId xmlns:a16="http://schemas.microsoft.com/office/drawing/2014/main" id="{6BABEABE-E749-415B-B5EE-348E1C2EC980}"/>
                </a:ext>
              </a:extLst>
            </p:cNvPr>
            <p:cNvSpPr txBox="1"/>
            <p:nvPr/>
          </p:nvSpPr>
          <p:spPr>
            <a:xfrm>
              <a:off x="57862" y="1381333"/>
              <a:ext cx="5226253" cy="6274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3200" b="1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rPr>
                <a:t>一块金牌中黄金含量：</a:t>
              </a:r>
            </a:p>
          </p:txBody>
        </p:sp>
        <p:grpSp>
          <p:nvGrpSpPr>
            <p:cNvPr id="4" name="组合 6">
              <a:extLst>
                <a:ext uri="{FF2B5EF4-FFF2-40B4-BE49-F238E27FC236}">
                  <a16:creationId xmlns:a16="http://schemas.microsoft.com/office/drawing/2014/main" id="{8E39C890-0C22-48CB-A619-72E630730D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317" y="2059401"/>
              <a:ext cx="5088439" cy="1153045"/>
              <a:chOff x="947596" y="2208807"/>
              <a:chExt cx="5088439" cy="1153045"/>
            </a:xfrm>
          </p:grpSpPr>
          <p:sp>
            <p:nvSpPr>
              <p:cNvPr id="5" name="文本框 5">
                <a:extLst>
                  <a:ext uri="{FF2B5EF4-FFF2-40B4-BE49-F238E27FC236}">
                    <a16:creationId xmlns:a16="http://schemas.microsoft.com/office/drawing/2014/main" id="{D68E9A88-5122-497E-BAD3-A40CA78583AB}"/>
                  </a:ext>
                </a:extLst>
              </p:cNvPr>
              <p:cNvSpPr txBox="1"/>
              <p:nvPr/>
            </p:nvSpPr>
            <p:spPr>
              <a:xfrm>
                <a:off x="947596" y="2496303"/>
                <a:ext cx="5088439" cy="6270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en-US" altLang="zh-CN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rPr>
                  <a:t>412×             =6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rPr>
                  <a:t>（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rPr>
                  <a:t>g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rPr>
                  <a:t>）</a:t>
                </a:r>
              </a:p>
            </p:txBody>
          </p:sp>
          <p:grpSp>
            <p:nvGrpSpPr>
              <p:cNvPr id="6" name="组合 8">
                <a:extLst>
                  <a:ext uri="{FF2B5EF4-FFF2-40B4-BE49-F238E27FC236}">
                    <a16:creationId xmlns:a16="http://schemas.microsoft.com/office/drawing/2014/main" id="{1EF96838-3124-4D3C-8BE5-AFB5F7EA82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6104" y="2208807"/>
                <a:ext cx="1203107" cy="1153045"/>
                <a:chOff x="1909243" y="3470278"/>
                <a:chExt cx="1203107" cy="1153045"/>
              </a:xfrm>
            </p:grpSpPr>
            <p:sp>
              <p:nvSpPr>
                <p:cNvPr id="7" name="文本框 7">
                  <a:extLst>
                    <a:ext uri="{FF2B5EF4-FFF2-40B4-BE49-F238E27FC236}">
                      <a16:creationId xmlns:a16="http://schemas.microsoft.com/office/drawing/2014/main" id="{3FDDA53F-D427-4BC1-811A-6A2F568A9C96}"/>
                    </a:ext>
                  </a:extLst>
                </p:cNvPr>
                <p:cNvSpPr txBox="1"/>
                <p:nvPr/>
              </p:nvSpPr>
              <p:spPr>
                <a:xfrm>
                  <a:off x="2337790" y="3470278"/>
                  <a:ext cx="390454" cy="63217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defRPr/>
                  </a:pPr>
                  <a:r>
                    <a:rPr lang="en-US" altLang="zh-CN" sz="3200" b="1" dirty="0">
                      <a:solidFill>
                        <a:srgbClr val="FF0000"/>
                      </a:solidFill>
                      <a:latin typeface="+mj-lt"/>
                      <a:ea typeface="黑体" panose="02010600030101010101" pitchFamily="49" charset="-122"/>
                    </a:rPr>
                    <a:t>3</a:t>
                  </a:r>
                  <a:endPara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8" name="文本框 8">
                  <a:extLst>
                    <a:ext uri="{FF2B5EF4-FFF2-40B4-BE49-F238E27FC236}">
                      <a16:creationId xmlns:a16="http://schemas.microsoft.com/office/drawing/2014/main" id="{EC9AEB6D-F3B2-4552-BBBD-28529995638D}"/>
                    </a:ext>
                  </a:extLst>
                </p:cNvPr>
                <p:cNvSpPr txBox="1"/>
                <p:nvPr/>
              </p:nvSpPr>
              <p:spPr>
                <a:xfrm>
                  <a:off x="2144150" y="3991264"/>
                  <a:ext cx="800074" cy="6320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defRPr/>
                  </a:pPr>
                  <a:r>
                    <a:rPr lang="en-US" altLang="zh-CN" sz="3200" b="1" dirty="0">
                      <a:solidFill>
                        <a:srgbClr val="FF0000"/>
                      </a:solidFill>
                      <a:latin typeface="+mj-lt"/>
                      <a:ea typeface="黑体" panose="02010600030101010101" pitchFamily="49" charset="-122"/>
                    </a:rPr>
                    <a:t>206</a:t>
                  </a:r>
                  <a:endPara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endParaRPr>
                </a:p>
              </p:txBody>
            </p:sp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6D4C0E84-99A9-41A8-8642-720D4EF5BD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09243" y="4075449"/>
                  <a:ext cx="1203107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" name="文本框 10">
            <a:extLst>
              <a:ext uri="{FF2B5EF4-FFF2-40B4-BE49-F238E27FC236}">
                <a16:creationId xmlns:a16="http://schemas.microsoft.com/office/drawing/2014/main" id="{BAE48876-E47A-42AD-B378-E283FA2DEBF8}"/>
              </a:ext>
            </a:extLst>
          </p:cNvPr>
          <p:cNvSpPr txBox="1"/>
          <p:nvPr/>
        </p:nvSpPr>
        <p:spPr>
          <a:xfrm>
            <a:off x="1844080" y="2895601"/>
            <a:ext cx="4469250" cy="6270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302×6=1812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g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0DEA434F-6B16-480D-A55E-911C9FD99154}"/>
              </a:ext>
            </a:extLst>
          </p:cNvPr>
          <p:cNvSpPr txBox="1"/>
          <p:nvPr/>
        </p:nvSpPr>
        <p:spPr>
          <a:xfrm>
            <a:off x="1222934" y="3618917"/>
            <a:ext cx="7123550" cy="6270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答：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 302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块金牌需要黄金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1812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克。</a:t>
            </a:r>
          </a:p>
        </p:txBody>
      </p:sp>
    </p:spTree>
    <p:extLst>
      <p:ext uri="{BB962C8B-B14F-4D97-AF65-F5344CB8AC3E}">
        <p14:creationId xmlns:p14="http://schemas.microsoft.com/office/powerpoint/2010/main" val="111742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3">
            <a:extLst>
              <a:ext uri="{FF2B5EF4-FFF2-40B4-BE49-F238E27FC236}">
                <a16:creationId xmlns:a16="http://schemas.microsoft.com/office/drawing/2014/main" id="{3F3C2CC2-8CEF-418A-83B9-8C0DD7858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601663"/>
            <a:ext cx="23685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一、填一填。</a:t>
            </a: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03B9F86E-AE42-460F-BE3F-3995412B2C90}"/>
              </a:ext>
            </a:extLst>
          </p:cNvPr>
          <p:cNvSpPr txBox="1"/>
          <p:nvPr/>
        </p:nvSpPr>
        <p:spPr bwMode="auto">
          <a:xfrm>
            <a:off x="228600" y="1193800"/>
            <a:ext cx="8785225" cy="3452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514350" indent="-514350" algn="just" hangingPunct="1">
              <a:lnSpc>
                <a:spcPct val="130000"/>
              </a:lnSpc>
              <a:buFontTx/>
              <a:buAutoNum type="arabicPeriod"/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           的比值是（    ），把它化成最简单的整数比是（         ）。</a:t>
            </a:r>
            <a:endParaRPr lang="en-US" altLang="zh-CN" sz="2800" b="1" dirty="0">
              <a:solidFill>
                <a:srgbClr val="000000"/>
              </a:solidFill>
              <a:latin typeface="+mn-lt"/>
              <a:ea typeface="黑体" panose="02010609060101010101" pitchFamily="49" charset="-122"/>
            </a:endParaRPr>
          </a:p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2. 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在比例尺为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2000000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的地图上，量的甲、乙两地的距离是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7.5cm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。如果一辆汽车以每小时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60km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的速度在上午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6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点从甲地出发，</a:t>
            </a:r>
            <a:r>
              <a:rPr lang="zh-CN" altLang="en-US" sz="2800" b="1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那么上午（      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）时（      ）分到达乙地。</a:t>
            </a:r>
          </a:p>
        </p:txBody>
      </p:sp>
      <p:pic>
        <p:nvPicPr>
          <p:cNvPr id="20484" name="图片 4">
            <a:extLst>
              <a:ext uri="{FF2B5EF4-FFF2-40B4-BE49-F238E27FC236}">
                <a16:creationId xmlns:a16="http://schemas.microsoft.com/office/drawing/2014/main" id="{79A135A1-C2C7-4BE9-A315-D9C70A5D1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179513"/>
            <a:ext cx="112871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FE3E14E7-AFD5-4C8D-A332-812AF8DDE5BD}"/>
              </a:ext>
            </a:extLst>
          </p:cNvPr>
          <p:cNvSpPr txBox="1"/>
          <p:nvPr/>
        </p:nvSpPr>
        <p:spPr bwMode="auto">
          <a:xfrm>
            <a:off x="3757613" y="1187450"/>
            <a:ext cx="952500" cy="596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文本框 8">
            <a:extLst>
              <a:ext uri="{FF2B5EF4-FFF2-40B4-BE49-F238E27FC236}">
                <a16:creationId xmlns:a16="http://schemas.microsoft.com/office/drawing/2014/main" id="{55579C14-15B1-4029-8CC8-449FFCE553AF}"/>
              </a:ext>
            </a:extLst>
          </p:cNvPr>
          <p:cNvSpPr txBox="1"/>
          <p:nvPr/>
        </p:nvSpPr>
        <p:spPr bwMode="auto">
          <a:xfrm>
            <a:off x="1525588" y="1743075"/>
            <a:ext cx="950912" cy="596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9D570EC3-91C0-4066-94AB-545DB19E7D2F}"/>
              </a:ext>
            </a:extLst>
          </p:cNvPr>
          <p:cNvSpPr txBox="1"/>
          <p:nvPr/>
        </p:nvSpPr>
        <p:spPr bwMode="auto">
          <a:xfrm>
            <a:off x="5310188" y="3400425"/>
            <a:ext cx="454025" cy="596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8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8A6E0F4F-1633-40DA-8914-B353EEB0231C}"/>
              </a:ext>
            </a:extLst>
          </p:cNvPr>
          <p:cNvSpPr txBox="1"/>
          <p:nvPr/>
        </p:nvSpPr>
        <p:spPr bwMode="auto">
          <a:xfrm>
            <a:off x="6911975" y="3400425"/>
            <a:ext cx="593725" cy="596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30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0489" name="文本框 2">
            <a:extLst>
              <a:ext uri="{FF2B5EF4-FFF2-40B4-BE49-F238E27FC236}">
                <a16:creationId xmlns:a16="http://schemas.microsoft.com/office/drawing/2014/main" id="{3753CF38-231C-4915-94C3-49DC366B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4529138"/>
            <a:ext cx="38004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选自“状元成才路”系列丛书</a:t>
            </a:r>
          </a:p>
        </p:txBody>
      </p:sp>
      <p:grpSp>
        <p:nvGrpSpPr>
          <p:cNvPr id="20490" name="组合 10">
            <a:extLst>
              <a:ext uri="{FF2B5EF4-FFF2-40B4-BE49-F238E27FC236}">
                <a16:creationId xmlns:a16="http://schemas.microsoft.com/office/drawing/2014/main" id="{7F4D5BF1-2F9E-4C50-A096-22C466F33D40}"/>
              </a:ext>
            </a:extLst>
          </p:cNvPr>
          <p:cNvGrpSpPr>
            <a:grpSpLocks/>
          </p:cNvGrpSpPr>
          <p:nvPr/>
        </p:nvGrpSpPr>
        <p:grpSpPr bwMode="auto">
          <a:xfrm>
            <a:off x="147638" y="-50800"/>
            <a:ext cx="2209800" cy="614363"/>
            <a:chOff x="159665" y="15252"/>
            <a:chExt cx="2209349" cy="613157"/>
          </a:xfrm>
        </p:grpSpPr>
        <p:grpSp>
          <p:nvGrpSpPr>
            <p:cNvPr id="20491" name="组合 11">
              <a:extLst>
                <a:ext uri="{FF2B5EF4-FFF2-40B4-BE49-F238E27FC236}">
                  <a16:creationId xmlns:a16="http://schemas.microsoft.com/office/drawing/2014/main" id="{2C01FA48-3CA1-468B-A92B-60C86DA22A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665" y="115958"/>
              <a:ext cx="2209349" cy="512451"/>
              <a:chOff x="5319234" y="3882575"/>
              <a:chExt cx="2232341" cy="906049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4F43A27-0FE5-F840-B507-51389E14FF53}"/>
                  </a:ext>
                </a:extLst>
              </p:cNvPr>
              <p:cNvSpPr/>
              <p:nvPr/>
            </p:nvSpPr>
            <p:spPr>
              <a:xfrm>
                <a:off x="5476396" y="4026670"/>
                <a:ext cx="2073575" cy="7619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C605BC1-6805-B04E-A522-4595FD779FC1}"/>
                  </a:ext>
                </a:extLst>
              </p:cNvPr>
              <p:cNvSpPr/>
              <p:nvPr/>
            </p:nvSpPr>
            <p:spPr>
              <a:xfrm>
                <a:off x="5319234" y="3883803"/>
                <a:ext cx="2073575" cy="76195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/>
              </a:p>
            </p:txBody>
          </p:sp>
          <p:cxnSp>
            <p:nvCxnSpPr>
              <p:cNvPr id="16" name="直线连接符 4">
                <a:extLst>
                  <a:ext uri="{FF2B5EF4-FFF2-40B4-BE49-F238E27FC236}">
                    <a16:creationId xmlns:a16="http://schemas.microsoft.com/office/drawing/2014/main" id="{28F5E214-2D07-854E-A8A3-112EA3CD89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19234" y="4645757"/>
                <a:ext cx="160369" cy="142867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连接符 5">
                <a:extLst>
                  <a:ext uri="{FF2B5EF4-FFF2-40B4-BE49-F238E27FC236}">
                    <a16:creationId xmlns:a16="http://schemas.microsoft.com/office/drawing/2014/main" id="{62F15ED9-FB33-184E-9E28-EA00ED0057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91206" y="3883803"/>
                <a:ext cx="160369" cy="142867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线连接符 6">
                <a:extLst>
                  <a:ext uri="{FF2B5EF4-FFF2-40B4-BE49-F238E27FC236}">
                    <a16:creationId xmlns:a16="http://schemas.microsoft.com/office/drawing/2014/main" id="{7E434996-451A-CE40-B012-872A1AE905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83187" y="4637354"/>
                <a:ext cx="160369" cy="142865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5FC22332-5937-4C7A-944F-BEBDB844B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02" y="15252"/>
              <a:ext cx="189037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巩固练习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">
            <a:extLst>
              <a:ext uri="{FF2B5EF4-FFF2-40B4-BE49-F238E27FC236}">
                <a16:creationId xmlns:a16="http://schemas.microsoft.com/office/drawing/2014/main" id="{DFD623BE-7FBF-4E51-B173-27452252E543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1520825"/>
            <a:ext cx="7845425" cy="1608138"/>
            <a:chOff x="743415" y="1115474"/>
            <a:chExt cx="7843024" cy="1607835"/>
          </a:xfrm>
        </p:grpSpPr>
        <p:sp>
          <p:nvSpPr>
            <p:cNvPr id="5" name="文本框 2">
              <a:extLst>
                <a:ext uri="{FF2B5EF4-FFF2-40B4-BE49-F238E27FC236}">
                  <a16:creationId xmlns:a16="http://schemas.microsoft.com/office/drawing/2014/main" id="{B7824B26-5507-4041-A1EA-F32945FFDA50}"/>
                </a:ext>
              </a:extLst>
            </p:cNvPr>
            <p:cNvSpPr txBox="1"/>
            <p:nvPr/>
          </p:nvSpPr>
          <p:spPr bwMode="auto">
            <a:xfrm>
              <a:off x="743415" y="1115474"/>
              <a:ext cx="7843024" cy="14760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hangingPunct="1">
                <a:lnSpc>
                  <a:spcPct val="150000"/>
                </a:lnSpc>
                <a:defRPr/>
              </a:pP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3.</a:t>
              </a:r>
              <a:r>
                <a:rPr lang="zh-CN" altLang="en-US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若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3</a:t>
              </a:r>
              <a:r>
                <a:rPr lang="en-US" altLang="zh-CN" sz="3200" b="1" i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a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=5</a:t>
              </a:r>
              <a:r>
                <a:rPr lang="en-US" altLang="zh-CN" sz="3200" b="1" i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b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(</a:t>
              </a:r>
              <a:r>
                <a:rPr lang="en-US" altLang="zh-CN" sz="3200" b="1" i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a</a:t>
              </a:r>
              <a:r>
                <a:rPr lang="zh-CN" altLang="en-US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，</a:t>
              </a:r>
              <a:r>
                <a:rPr lang="en-US" altLang="zh-CN" sz="3200" b="1" i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b</a:t>
              </a:r>
              <a:r>
                <a:rPr lang="zh-CN" altLang="en-US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不为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0)</a:t>
              </a:r>
              <a:r>
                <a:rPr lang="zh-CN" altLang="en-US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，</a:t>
              </a:r>
              <a:r>
                <a:rPr lang="en-US" altLang="zh-CN" sz="3200" b="1" i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a</a:t>
              </a:r>
              <a:r>
                <a:rPr lang="zh-CN" altLang="en-US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∶</a:t>
              </a:r>
              <a:r>
                <a:rPr lang="en-US" altLang="zh-CN" sz="3200" b="1" i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b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=(         )</a:t>
              </a:r>
              <a:r>
                <a:rPr lang="zh-CN" altLang="en-US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；若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         </a:t>
              </a:r>
            </a:p>
            <a:p>
              <a:pPr algn="just" hangingPunct="1">
                <a:lnSpc>
                  <a:spcPct val="150000"/>
                </a:lnSpc>
                <a:defRPr/>
              </a:pP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            </a:t>
              </a:r>
              <a:r>
                <a:rPr lang="zh-CN" altLang="en-US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，且</a:t>
              </a:r>
              <a:r>
                <a:rPr lang="en-US" altLang="zh-CN" sz="3200" b="1" i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ab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=2</a:t>
              </a:r>
              <a:r>
                <a:rPr lang="zh-CN" altLang="en-US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，那么</a:t>
              </a:r>
              <a:r>
                <a:rPr lang="en-US" altLang="zh-CN" sz="3200" b="1" i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x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=</a:t>
              </a:r>
              <a:r>
                <a:rPr lang="zh-CN" altLang="en-US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（      ）。</a:t>
              </a:r>
              <a:r>
                <a:rPr lang="en-US" altLang="zh-CN" sz="32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  </a:t>
              </a:r>
              <a:endParaRPr lang="zh-CN" altLang="en-US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pic>
          <p:nvPicPr>
            <p:cNvPr id="21511" name="图片 5">
              <a:extLst>
                <a:ext uri="{FF2B5EF4-FFF2-40B4-BE49-F238E27FC236}">
                  <a16:creationId xmlns:a16="http://schemas.microsoft.com/office/drawing/2014/main" id="{FC41CB96-7B2A-4854-8080-017F7C99F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326" y="1853514"/>
              <a:ext cx="897853" cy="869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文本框 6">
            <a:extLst>
              <a:ext uri="{FF2B5EF4-FFF2-40B4-BE49-F238E27FC236}">
                <a16:creationId xmlns:a16="http://schemas.microsoft.com/office/drawing/2014/main" id="{514E36BC-4A00-42E8-8BF1-90803148B2AA}"/>
              </a:ext>
            </a:extLst>
          </p:cNvPr>
          <p:cNvSpPr txBox="1"/>
          <p:nvPr/>
        </p:nvSpPr>
        <p:spPr bwMode="auto">
          <a:xfrm>
            <a:off x="6229350" y="1685925"/>
            <a:ext cx="952500" cy="596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id="{497960DF-49C5-42A4-87A9-17774F410DA1}"/>
              </a:ext>
            </a:extLst>
          </p:cNvPr>
          <p:cNvSpPr txBox="1"/>
          <p:nvPr/>
        </p:nvSpPr>
        <p:spPr bwMode="auto">
          <a:xfrm>
            <a:off x="5694363" y="2354263"/>
            <a:ext cx="790575" cy="596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0.5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1509" name="文本框 2">
            <a:extLst>
              <a:ext uri="{FF2B5EF4-FFF2-40B4-BE49-F238E27FC236}">
                <a16:creationId xmlns:a16="http://schemas.microsoft.com/office/drawing/2014/main" id="{443F6309-1907-4DF3-810B-DF124F094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4529138"/>
            <a:ext cx="38004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选自“状元成才路”系列丛书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">
            <a:extLst>
              <a:ext uri="{FF2B5EF4-FFF2-40B4-BE49-F238E27FC236}">
                <a16:creationId xmlns:a16="http://schemas.microsoft.com/office/drawing/2014/main" id="{7CCAFDB6-BF30-4F14-AD1D-5FE190F8C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825500"/>
            <a:ext cx="24542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二、解比例。</a:t>
            </a:r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531" name="图片 2">
            <a:extLst>
              <a:ext uri="{FF2B5EF4-FFF2-40B4-BE49-F238E27FC236}">
                <a16:creationId xmlns:a16="http://schemas.microsoft.com/office/drawing/2014/main" id="{12CE5D2C-994C-4B52-8966-F4274425D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978025"/>
            <a:ext cx="11985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3">
            <a:extLst>
              <a:ext uri="{FF2B5EF4-FFF2-40B4-BE49-F238E27FC236}">
                <a16:creationId xmlns:a16="http://schemas.microsoft.com/office/drawing/2014/main" id="{35C571E8-9C0F-4510-AAF4-F8C43D0DF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978025"/>
            <a:ext cx="14192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4">
            <a:extLst>
              <a:ext uri="{FF2B5EF4-FFF2-40B4-BE49-F238E27FC236}">
                <a16:creationId xmlns:a16="http://schemas.microsoft.com/office/drawing/2014/main" id="{D0EAB060-9BE2-49BC-BF6C-4DD280BDE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1978025"/>
            <a:ext cx="217328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5">
            <a:extLst>
              <a:ext uri="{FF2B5EF4-FFF2-40B4-BE49-F238E27FC236}">
                <a16:creationId xmlns:a16="http://schemas.microsoft.com/office/drawing/2014/main" id="{D93BAF4C-8771-4362-8D78-4BB17C8B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1978025"/>
            <a:ext cx="13954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8">
            <a:extLst>
              <a:ext uri="{FF2B5EF4-FFF2-40B4-BE49-F238E27FC236}">
                <a16:creationId xmlns:a16="http://schemas.microsoft.com/office/drawing/2014/main" id="{0F006306-9644-47C6-9561-85009F45E43D}"/>
              </a:ext>
            </a:extLst>
          </p:cNvPr>
          <p:cNvSpPr txBox="1"/>
          <p:nvPr/>
        </p:nvSpPr>
        <p:spPr bwMode="auto">
          <a:xfrm>
            <a:off x="1069975" y="2946400"/>
            <a:ext cx="1035050" cy="596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=30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3444DD51-EFC4-4D3A-84F4-7A4ADF52BCA3}"/>
              </a:ext>
            </a:extLst>
          </p:cNvPr>
          <p:cNvSpPr txBox="1"/>
          <p:nvPr/>
        </p:nvSpPr>
        <p:spPr bwMode="auto">
          <a:xfrm>
            <a:off x="2838450" y="2930525"/>
            <a:ext cx="1035050" cy="596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=0.1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8CA6BAD7-E718-4EF5-A14C-1AA707A3BE68}"/>
              </a:ext>
            </a:extLst>
          </p:cNvPr>
          <p:cNvSpPr txBox="1"/>
          <p:nvPr/>
        </p:nvSpPr>
        <p:spPr bwMode="auto">
          <a:xfrm>
            <a:off x="7258050" y="2930525"/>
            <a:ext cx="1036638" cy="596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hangingPunct="1">
              <a:lnSpc>
                <a:spcPct val="130000"/>
              </a:lnSpc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=13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21514" name="图片 9">
            <a:extLst>
              <a:ext uri="{FF2B5EF4-FFF2-40B4-BE49-F238E27FC236}">
                <a16:creationId xmlns:a16="http://schemas.microsoft.com/office/drawing/2014/main" id="{C4C9017D-602F-4E68-9CE5-4B97C40D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2824163"/>
            <a:ext cx="8128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文本框 2">
            <a:extLst>
              <a:ext uri="{FF2B5EF4-FFF2-40B4-BE49-F238E27FC236}">
                <a16:creationId xmlns:a16="http://schemas.microsoft.com/office/drawing/2014/main" id="{8B3E6D74-2846-40CB-AAC6-5BE86988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4529138"/>
            <a:ext cx="38004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选自“状元成才路”系列丛书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8">
            <a:extLst>
              <a:ext uri="{FF2B5EF4-FFF2-40B4-BE49-F238E27FC236}">
                <a16:creationId xmlns:a16="http://schemas.microsoft.com/office/drawing/2014/main" id="{D7E802E3-0C04-44BE-BBC5-BA90C304FD9A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23564" name="图片 9">
              <a:extLst>
                <a:ext uri="{FF2B5EF4-FFF2-40B4-BE49-F238E27FC236}">
                  <a16:creationId xmlns:a16="http://schemas.microsoft.com/office/drawing/2014/main" id="{1A79099E-D976-452D-A6EE-8D75AC3B1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矩形 2">
              <a:extLst>
                <a:ext uri="{FF2B5EF4-FFF2-40B4-BE49-F238E27FC236}">
                  <a16:creationId xmlns:a16="http://schemas.microsoft.com/office/drawing/2014/main" id="{350B9A34-FE2D-44F8-9DA4-8BCE5CB6A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grpSp>
        <p:nvGrpSpPr>
          <p:cNvPr id="23556" name="组合 9">
            <a:extLst>
              <a:ext uri="{FF2B5EF4-FFF2-40B4-BE49-F238E27FC236}">
                <a16:creationId xmlns:a16="http://schemas.microsoft.com/office/drawing/2014/main" id="{4FC02B9E-1A86-46E9-A801-0C6CC8FB09AF}"/>
              </a:ext>
            </a:extLst>
          </p:cNvPr>
          <p:cNvGrpSpPr>
            <a:grpSpLocks/>
          </p:cNvGrpSpPr>
          <p:nvPr/>
        </p:nvGrpSpPr>
        <p:grpSpPr bwMode="auto">
          <a:xfrm>
            <a:off x="147638" y="-50800"/>
            <a:ext cx="2209800" cy="614363"/>
            <a:chOff x="159665" y="15252"/>
            <a:chExt cx="2209349" cy="613157"/>
          </a:xfrm>
        </p:grpSpPr>
        <p:grpSp>
          <p:nvGrpSpPr>
            <p:cNvPr id="23557" name="组合 10">
              <a:extLst>
                <a:ext uri="{FF2B5EF4-FFF2-40B4-BE49-F238E27FC236}">
                  <a16:creationId xmlns:a16="http://schemas.microsoft.com/office/drawing/2014/main" id="{00F17D18-3826-45D2-B3FF-D46D6B8BF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665" y="115958"/>
              <a:ext cx="2209349" cy="512451"/>
              <a:chOff x="5319234" y="3882575"/>
              <a:chExt cx="2232341" cy="906049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4F43A27-0FE5-F840-B507-51389E14FF53}"/>
                  </a:ext>
                </a:extLst>
              </p:cNvPr>
              <p:cNvSpPr/>
              <p:nvPr/>
            </p:nvSpPr>
            <p:spPr>
              <a:xfrm>
                <a:off x="5476396" y="4026670"/>
                <a:ext cx="2073575" cy="7619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C605BC1-6805-B04E-A522-4595FD779FC1}"/>
                  </a:ext>
                </a:extLst>
              </p:cNvPr>
              <p:cNvSpPr/>
              <p:nvPr/>
            </p:nvSpPr>
            <p:spPr>
              <a:xfrm>
                <a:off x="5319234" y="3883803"/>
                <a:ext cx="2073575" cy="76195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/>
              </a:p>
            </p:txBody>
          </p:sp>
          <p:cxnSp>
            <p:nvCxnSpPr>
              <p:cNvPr id="15" name="直线连接符 4">
                <a:extLst>
                  <a:ext uri="{FF2B5EF4-FFF2-40B4-BE49-F238E27FC236}">
                    <a16:creationId xmlns:a16="http://schemas.microsoft.com/office/drawing/2014/main" id="{28F5E214-2D07-854E-A8A3-112EA3CD89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19234" y="4645757"/>
                <a:ext cx="160369" cy="142867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线连接符 5">
                <a:extLst>
                  <a:ext uri="{FF2B5EF4-FFF2-40B4-BE49-F238E27FC236}">
                    <a16:creationId xmlns:a16="http://schemas.microsoft.com/office/drawing/2014/main" id="{62F15ED9-FB33-184E-9E28-EA00ED0057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91206" y="3883803"/>
                <a:ext cx="160369" cy="142867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连接符 6">
                <a:extLst>
                  <a:ext uri="{FF2B5EF4-FFF2-40B4-BE49-F238E27FC236}">
                    <a16:creationId xmlns:a16="http://schemas.microsoft.com/office/drawing/2014/main" id="{7E434996-451A-CE40-B012-872A1AE905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83187" y="4637354"/>
                <a:ext cx="160369" cy="142865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4FD0B45A-CEEB-4458-96C0-DF2BAD86D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02" y="15252"/>
              <a:ext cx="189037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table">
            <a:extLst>
              <a:ext uri="{FF2B5EF4-FFF2-40B4-BE49-F238E27FC236}">
                <a16:creationId xmlns:a16="http://schemas.microsoft.com/office/drawing/2014/main" id="{57060954-B298-42CD-BE8E-6560A16B4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49338"/>
            <a:ext cx="7991475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2">
            <a:extLst>
              <a:ext uri="{FF2B5EF4-FFF2-40B4-BE49-F238E27FC236}">
                <a16:creationId xmlns:a16="http://schemas.microsoft.com/office/drawing/2014/main" id="{E5CF6B16-A9FF-47A2-9D47-C48058865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1616075"/>
            <a:ext cx="34099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表示两个比相等的式子叫做比例。</a:t>
            </a:r>
          </a:p>
        </p:txBody>
      </p:sp>
      <p:sp>
        <p:nvSpPr>
          <p:cNvPr id="10244" name="Rectangle 21">
            <a:extLst>
              <a:ext uri="{FF2B5EF4-FFF2-40B4-BE49-F238E27FC236}">
                <a16:creationId xmlns:a16="http://schemas.microsoft.com/office/drawing/2014/main" id="{CFC82E28-1A9F-4177-B488-EAA4CB7C5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1670050"/>
            <a:ext cx="308927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两个数的比表示两个数相除。</a:t>
            </a:r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6ECFE491-FE76-41D2-BD2D-814A336A6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613" y="2719388"/>
            <a:ext cx="2813050" cy="109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3∶2  =  1.5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前项 后项 比值</a:t>
            </a:r>
          </a:p>
        </p:txBody>
      </p:sp>
      <p:sp>
        <p:nvSpPr>
          <p:cNvPr id="10246" name="Rectangle 28">
            <a:extLst>
              <a:ext uri="{FF2B5EF4-FFF2-40B4-BE49-F238E27FC236}">
                <a16:creationId xmlns:a16="http://schemas.microsoft.com/office/drawing/2014/main" id="{89DCE092-CD87-429D-A822-80A6CFAB8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913188"/>
            <a:ext cx="34131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在比例里，两个内项的积等于两个外项的积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612098A1-342F-4278-A3D5-ED067A4C5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838575"/>
            <a:ext cx="3216275" cy="109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比的前项和后项同时乘或者同时除以相同的数（</a:t>
            </a:r>
            <a:r>
              <a:rPr lang="en-US" altLang="zh-CN" sz="22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0</a:t>
            </a:r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除外），比值不变。</a:t>
            </a:r>
          </a:p>
        </p:txBody>
      </p:sp>
      <p:grpSp>
        <p:nvGrpSpPr>
          <p:cNvPr id="10249" name="组合 42">
            <a:extLst>
              <a:ext uri="{FF2B5EF4-FFF2-40B4-BE49-F238E27FC236}">
                <a16:creationId xmlns:a16="http://schemas.microsoft.com/office/drawing/2014/main" id="{CE730A58-CF21-442F-A662-97AC889D86E1}"/>
              </a:ext>
            </a:extLst>
          </p:cNvPr>
          <p:cNvGrpSpPr>
            <a:grpSpLocks/>
          </p:cNvGrpSpPr>
          <p:nvPr/>
        </p:nvGrpSpPr>
        <p:grpSpPr bwMode="auto">
          <a:xfrm>
            <a:off x="5376863" y="2517775"/>
            <a:ext cx="2751137" cy="1455738"/>
            <a:chOff x="3947532" y="290514"/>
            <a:chExt cx="2748566" cy="1456510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542E024-F9FF-4CB0-B32C-BF526B82DB3A}"/>
                </a:ext>
              </a:extLst>
            </p:cNvPr>
            <p:cNvSpPr/>
            <p:nvPr/>
          </p:nvSpPr>
          <p:spPr bwMode="auto">
            <a:xfrm>
              <a:off x="3947532" y="290514"/>
              <a:ext cx="2748566" cy="1456510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1C1C1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举例：</a:t>
              </a:r>
              <a:r>
                <a:rPr lang="en-US" altLang="zh-CN" sz="2000" b="1" kern="0" dirty="0">
                  <a:solidFill>
                    <a:srgbClr val="1C1C1C"/>
                  </a:solidFill>
                  <a:latin typeface="+mj-lt"/>
                  <a:ea typeface="黑体" panose="02010609060101010101" pitchFamily="49" charset="-122"/>
                </a:rPr>
                <a:t>5  </a:t>
              </a:r>
              <a:r>
                <a:rPr lang="zh-CN" altLang="en-US" sz="2000" b="1" kern="0" dirty="0">
                  <a:solidFill>
                    <a:srgbClr val="1C1C1C"/>
                  </a:solidFill>
                  <a:latin typeface="+mj-lt"/>
                  <a:ea typeface="黑体" panose="02010609060101010101" pitchFamily="49" charset="-122"/>
                </a:rPr>
                <a:t>∶</a:t>
              </a:r>
              <a:r>
                <a:rPr lang="en-US" altLang="zh-CN" sz="2000" b="1" kern="0" dirty="0">
                  <a:solidFill>
                    <a:srgbClr val="1C1C1C"/>
                  </a:solidFill>
                  <a:latin typeface="+mj-lt"/>
                  <a:ea typeface="黑体" panose="02010609060101010101" pitchFamily="49" charset="-122"/>
                </a:rPr>
                <a:t> 6=20 </a:t>
              </a:r>
              <a:r>
                <a:rPr lang="zh-CN" altLang="en-US" sz="2000" b="1" kern="0" dirty="0">
                  <a:solidFill>
                    <a:srgbClr val="1C1C1C"/>
                  </a:solidFill>
                  <a:latin typeface="+mj-lt"/>
                  <a:ea typeface="黑体" panose="02010609060101010101" pitchFamily="49" charset="-122"/>
                </a:rPr>
                <a:t>∶</a:t>
              </a:r>
              <a:r>
                <a:rPr lang="en-US" altLang="zh-CN" sz="2000" b="1" kern="0" dirty="0">
                  <a:solidFill>
                    <a:srgbClr val="1C1C1C"/>
                  </a:solidFill>
                  <a:latin typeface="+mj-lt"/>
                  <a:ea typeface="黑体" panose="02010609060101010101" pitchFamily="49" charset="-122"/>
                </a:rPr>
                <a:t> 24</a:t>
              </a:r>
              <a:endParaRPr lang="en-US" altLang="zh-CN" sz="3200" b="1" kern="0" dirty="0">
                <a:solidFill>
                  <a:srgbClr val="1C1C1C"/>
                </a:solidFill>
                <a:latin typeface="+mj-lt"/>
                <a:ea typeface="黑体" panose="02010609060101010101" pitchFamily="49" charset="-122"/>
              </a:endParaRPr>
            </a:p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000" b="1" kern="0" dirty="0">
                <a:solidFill>
                  <a:srgbClr val="1C1C1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1C1C1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名称：</a:t>
              </a:r>
            </a:p>
          </p:txBody>
        </p:sp>
        <p:grpSp>
          <p:nvGrpSpPr>
            <p:cNvPr id="11283" name="组合 45">
              <a:extLst>
                <a:ext uri="{FF2B5EF4-FFF2-40B4-BE49-F238E27FC236}">
                  <a16:creationId xmlns:a16="http://schemas.microsoft.com/office/drawing/2014/main" id="{68025F03-CD76-45D6-BC88-CAA6985D05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8561" y="786870"/>
              <a:ext cx="372713" cy="231898"/>
              <a:chOff x="4043761" y="848424"/>
              <a:chExt cx="372713" cy="352418"/>
            </a:xfrm>
          </p:grpSpPr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9218CB6C-6EEC-41DC-9566-4E75E3B63410}"/>
                  </a:ext>
                </a:extLst>
              </p:cNvPr>
              <p:cNvCxnSpPr/>
              <p:nvPr/>
            </p:nvCxnSpPr>
            <p:spPr>
              <a:xfrm>
                <a:off x="4062001" y="847218"/>
                <a:ext cx="0" cy="35241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ABEBD61E-32DE-473E-92A0-55E8A38F553E}"/>
                  </a:ext>
                </a:extLst>
              </p:cNvPr>
              <p:cNvCxnSpPr/>
              <p:nvPr/>
            </p:nvCxnSpPr>
            <p:spPr>
              <a:xfrm>
                <a:off x="4399823" y="847218"/>
                <a:ext cx="0" cy="35241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0726AE9D-0299-4885-B7CC-FF077C45B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42969" y="1168257"/>
                <a:ext cx="37271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84" name="组合 46">
              <a:extLst>
                <a:ext uri="{FF2B5EF4-FFF2-40B4-BE49-F238E27FC236}">
                  <a16:creationId xmlns:a16="http://schemas.microsoft.com/office/drawing/2014/main" id="{D5A75C0B-4165-41BF-AC9B-F77AAD102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974" y="787666"/>
              <a:ext cx="1574123" cy="527330"/>
              <a:chOff x="14503514" y="869197"/>
              <a:chExt cx="1574123" cy="351499"/>
            </a:xfrm>
          </p:grpSpPr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AE0A2644-09FE-4078-8FC8-2CEEF8B265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06687" y="869197"/>
                <a:ext cx="0" cy="35149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D0E0987D-0013-4DC4-A6C4-DD54A2011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6360" y="869197"/>
                <a:ext cx="0" cy="35149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C4B8AF4E-A90D-4B5F-A5F6-ECA200B4F4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03515" y="1212226"/>
                <a:ext cx="158284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85" name="文本框 25">
              <a:extLst>
                <a:ext uri="{FF2B5EF4-FFF2-40B4-BE49-F238E27FC236}">
                  <a16:creationId xmlns:a16="http://schemas.microsoft.com/office/drawing/2014/main" id="{567FE9B6-AC22-4AAC-A3CD-AE03D319C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770" y="901685"/>
              <a:ext cx="713952" cy="43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hangingPunct="1">
                <a:lnSpc>
                  <a:spcPct val="130000"/>
                </a:lnSpc>
              </a:pPr>
              <a:r>
                <a:rPr lang="zh-CN" altLang="en-US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内项</a:t>
              </a:r>
            </a:p>
          </p:txBody>
        </p:sp>
        <p:sp>
          <p:nvSpPr>
            <p:cNvPr id="11286" name="文本框 26">
              <a:extLst>
                <a:ext uri="{FF2B5EF4-FFF2-40B4-BE49-F238E27FC236}">
                  <a16:creationId xmlns:a16="http://schemas.microsoft.com/office/drawing/2014/main" id="{4B0AA29D-9ED6-4D43-AED7-3EF21F8BB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0817" y="1229282"/>
              <a:ext cx="713952" cy="43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hangingPunct="1">
                <a:lnSpc>
                  <a:spcPct val="130000"/>
                </a:lnSpc>
              </a:pPr>
              <a:r>
                <a:rPr lang="zh-CN" altLang="en-US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外项</a:t>
              </a:r>
            </a:p>
          </p:txBody>
        </p:sp>
      </p:grpSp>
      <p:sp>
        <p:nvSpPr>
          <p:cNvPr id="11273" name="文本框 3">
            <a:extLst>
              <a:ext uri="{FF2B5EF4-FFF2-40B4-BE49-F238E27FC236}">
                <a16:creationId xmlns:a16="http://schemas.microsoft.com/office/drawing/2014/main" id="{AE0CB66E-8042-4925-8929-17BACBF14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568325"/>
            <a:ext cx="3803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ea typeface="黑体" panose="02010609060101010101" pitchFamily="49" charset="-122"/>
              </a:rPr>
              <a:t>比和比例的意义和性质</a:t>
            </a:r>
          </a:p>
        </p:txBody>
      </p:sp>
      <p:grpSp>
        <p:nvGrpSpPr>
          <p:cNvPr id="11274" name="组合 1">
            <a:extLst>
              <a:ext uri="{FF2B5EF4-FFF2-40B4-BE49-F238E27FC236}">
                <a16:creationId xmlns:a16="http://schemas.microsoft.com/office/drawing/2014/main" id="{4DBDB250-18BD-41AB-94CB-A2C92404BD27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193675"/>
            <a:ext cx="2208212" cy="600075"/>
            <a:chOff x="159665" y="27778"/>
            <a:chExt cx="2209349" cy="600631"/>
          </a:xfrm>
        </p:grpSpPr>
        <p:grpSp>
          <p:nvGrpSpPr>
            <p:cNvPr id="11275" name="组合 21">
              <a:extLst>
                <a:ext uri="{FF2B5EF4-FFF2-40B4-BE49-F238E27FC236}">
                  <a16:creationId xmlns:a16="http://schemas.microsoft.com/office/drawing/2014/main" id="{9D3FC216-FFB6-45E6-8355-02B68131E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665" y="115958"/>
              <a:ext cx="2209349" cy="512451"/>
              <a:chOff x="5319234" y="3882575"/>
              <a:chExt cx="2232341" cy="906049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34F43A27-0FE5-F840-B507-51389E14FF53}"/>
                  </a:ext>
                </a:extLst>
              </p:cNvPr>
              <p:cNvSpPr/>
              <p:nvPr/>
            </p:nvSpPr>
            <p:spPr>
              <a:xfrm>
                <a:off x="5476509" y="4024465"/>
                <a:ext cx="2073462" cy="764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C605BC1-6805-B04E-A522-4595FD779FC1}"/>
                  </a:ext>
                </a:extLst>
              </p:cNvPr>
              <p:cNvSpPr/>
              <p:nvPr/>
            </p:nvSpPr>
            <p:spPr>
              <a:xfrm>
                <a:off x="5319234" y="3881186"/>
                <a:ext cx="2073462" cy="76415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/>
              </a:p>
            </p:txBody>
          </p:sp>
          <p:cxnSp>
            <p:nvCxnSpPr>
              <p:cNvPr id="25" name="直线连接符 4">
                <a:extLst>
                  <a:ext uri="{FF2B5EF4-FFF2-40B4-BE49-F238E27FC236}">
                    <a16:creationId xmlns:a16="http://schemas.microsoft.com/office/drawing/2014/main" id="{28F5E214-2D07-854E-A8A3-112EA3CD89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19234" y="4645345"/>
                <a:ext cx="160485" cy="143279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线连接符 5">
                <a:extLst>
                  <a:ext uri="{FF2B5EF4-FFF2-40B4-BE49-F238E27FC236}">
                    <a16:creationId xmlns:a16="http://schemas.microsoft.com/office/drawing/2014/main" id="{62F15ED9-FB33-184E-9E28-EA00ED0057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91090" y="3881186"/>
                <a:ext cx="160485" cy="143279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符 6">
                <a:extLst>
                  <a:ext uri="{FF2B5EF4-FFF2-40B4-BE49-F238E27FC236}">
                    <a16:creationId xmlns:a16="http://schemas.microsoft.com/office/drawing/2014/main" id="{7E434996-451A-CE40-B012-872A1AE905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83067" y="4636916"/>
                <a:ext cx="160485" cy="143281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16">
              <a:extLst>
                <a:ext uri="{FF2B5EF4-FFF2-40B4-BE49-F238E27FC236}">
                  <a16:creationId xmlns:a16="http://schemas.microsoft.com/office/drawing/2014/main" id="{9636B1D6-A94B-466E-8FFA-151A4627D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02" y="27778"/>
              <a:ext cx="189037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构建整理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39" grpId="0"/>
      <p:bldP spid="10246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10E75DD4-D860-4928-ACB6-4D8B6EA26C76}"/>
              </a:ext>
            </a:extLst>
          </p:cNvPr>
          <p:cNvSpPr txBox="1"/>
          <p:nvPr/>
        </p:nvSpPr>
        <p:spPr>
          <a:xfrm>
            <a:off x="252413" y="895350"/>
            <a:ext cx="8656637" cy="36623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）六年级男生有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80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人，女生有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84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人，男生与女生人</a:t>
            </a:r>
            <a:endParaRPr lang="en-US" altLang="zh-CN" sz="2800" b="1" dirty="0">
              <a:latin typeface="+mj-lt"/>
              <a:ea typeface="黑体" panose="02010600030101010101" pitchFamily="49" charset="-122"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          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数之比为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________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。</a:t>
            </a:r>
            <a:endParaRPr lang="en-US" altLang="zh-CN" sz="2800" b="1" dirty="0">
              <a:latin typeface="+mj-lt"/>
              <a:ea typeface="黑体" panose="02010600030101010101" pitchFamily="49" charset="-122"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）小明身高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160cm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，他一庹长也是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160cm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，二者之</a:t>
            </a:r>
            <a:endParaRPr lang="en-US" altLang="zh-CN" sz="2800" b="1" dirty="0">
              <a:latin typeface="+mj-lt"/>
              <a:ea typeface="黑体" panose="02010600030101010101" pitchFamily="49" charset="-122"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          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比为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________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。</a:t>
            </a:r>
            <a:endParaRPr lang="en-US" altLang="zh-CN" sz="2800" b="1" dirty="0">
              <a:latin typeface="+mj-lt"/>
              <a:ea typeface="黑体" panose="02010600030101010101" pitchFamily="49" charset="-122"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）小丽的脚长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23cm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，她的身高是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161cm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，她的脚长</a:t>
            </a:r>
            <a:endParaRPr lang="en-US" altLang="zh-CN" sz="2800" b="1" dirty="0">
              <a:latin typeface="+mj-lt"/>
              <a:ea typeface="黑体" panose="02010600030101010101" pitchFamily="49" charset="-122"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          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与身高之比为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_______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。</a:t>
            </a:r>
            <a:endParaRPr lang="en-US" altLang="zh-CN" sz="2800" b="1" dirty="0">
              <a:latin typeface="+mj-lt"/>
              <a:ea typeface="黑体" panose="02010600030101010101" pitchFamily="49" charset="-122"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4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）如果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en-US" altLang="zh-CN" sz="2800" b="1" i="1" dirty="0">
                <a:latin typeface="+mj-lt"/>
                <a:ea typeface="黑体" panose="02010600030101010101" pitchFamily="49" charset="-122"/>
              </a:rPr>
              <a:t>a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=5</a:t>
            </a:r>
            <a:r>
              <a:rPr lang="en-US" altLang="zh-CN" sz="2800" b="1" i="1" dirty="0">
                <a:latin typeface="+mj-lt"/>
                <a:ea typeface="黑体" panose="02010600030101010101" pitchFamily="49" charset="-122"/>
              </a:rPr>
              <a:t>b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(</a:t>
            </a:r>
            <a:r>
              <a:rPr lang="en-US" altLang="zh-CN" sz="2800" b="1" i="1" dirty="0">
                <a:latin typeface="+mj-lt"/>
                <a:ea typeface="黑体" panose="02010600030101010101" pitchFamily="49" charset="-122"/>
              </a:rPr>
              <a:t>a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、</a:t>
            </a:r>
            <a:r>
              <a:rPr lang="en-US" altLang="zh-CN" sz="2800" b="1" i="1" dirty="0">
                <a:latin typeface="+mj-lt"/>
                <a:ea typeface="黑体" panose="02010600030101010101" pitchFamily="49" charset="-122"/>
              </a:rPr>
              <a:t>b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≠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0)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，那么</a:t>
            </a:r>
            <a:r>
              <a:rPr lang="en-US" altLang="zh-CN" sz="2800" b="1" i="1" dirty="0">
                <a:latin typeface="+mj-lt"/>
                <a:ea typeface="黑体" panose="02010600030101010101" pitchFamily="49" charset="-122"/>
              </a:rPr>
              <a:t>a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∶</a:t>
            </a:r>
            <a:r>
              <a:rPr lang="en-US" altLang="zh-CN" sz="2800" b="1" i="1" dirty="0">
                <a:latin typeface="+mj-lt"/>
                <a:ea typeface="黑体" panose="02010600030101010101" pitchFamily="49" charset="-122"/>
              </a:rPr>
              <a:t>b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=_____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。</a:t>
            </a:r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id="{C1A37641-B917-45BC-9336-EFA1DAD8A462}"/>
              </a:ext>
            </a:extLst>
          </p:cNvPr>
          <p:cNvSpPr txBox="1"/>
          <p:nvPr/>
        </p:nvSpPr>
        <p:spPr>
          <a:xfrm>
            <a:off x="2678113" y="1338263"/>
            <a:ext cx="1417637" cy="6270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20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21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8DD33E08-01C4-4F13-944A-9F4ADD3A627E}"/>
              </a:ext>
            </a:extLst>
          </p:cNvPr>
          <p:cNvSpPr txBox="1"/>
          <p:nvPr/>
        </p:nvSpPr>
        <p:spPr>
          <a:xfrm>
            <a:off x="2151063" y="2371725"/>
            <a:ext cx="1006475" cy="627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5" name="文本框 7">
            <a:extLst>
              <a:ext uri="{FF2B5EF4-FFF2-40B4-BE49-F238E27FC236}">
                <a16:creationId xmlns:a16="http://schemas.microsoft.com/office/drawing/2014/main" id="{D9FF02EF-4340-4944-A05A-F22AA3D36290}"/>
              </a:ext>
            </a:extLst>
          </p:cNvPr>
          <p:cNvSpPr txBox="1"/>
          <p:nvPr/>
        </p:nvSpPr>
        <p:spPr>
          <a:xfrm>
            <a:off x="3517900" y="3373438"/>
            <a:ext cx="1006475" cy="6270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7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8496EE94-EDC1-4C94-BBE5-265198DCAF0E}"/>
              </a:ext>
            </a:extLst>
          </p:cNvPr>
          <p:cNvSpPr txBox="1"/>
          <p:nvPr/>
        </p:nvSpPr>
        <p:spPr>
          <a:xfrm>
            <a:off x="6126163" y="3911600"/>
            <a:ext cx="1006475" cy="627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3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534A826-3F57-4A6C-8B2A-3EB4ADDDA6E5}"/>
              </a:ext>
            </a:extLst>
          </p:cNvPr>
          <p:cNvGrpSpPr>
            <a:grpSpLocks/>
          </p:cNvGrpSpPr>
          <p:nvPr/>
        </p:nvGrpSpPr>
        <p:grpSpPr bwMode="auto">
          <a:xfrm>
            <a:off x="201780" y="69255"/>
            <a:ext cx="1852648" cy="530159"/>
            <a:chOff x="153631" y="528776"/>
            <a:chExt cx="2037547" cy="584201"/>
          </a:xfrm>
        </p:grpSpPr>
        <p:sp>
          <p:nvSpPr>
            <p:cNvPr id="11" name="圆角矩形 34">
              <a:extLst>
                <a:ext uri="{FF2B5EF4-FFF2-40B4-BE49-F238E27FC236}">
                  <a16:creationId xmlns:a16="http://schemas.microsoft.com/office/drawing/2014/main" id="{BDF719A4-C89B-40A6-8FB9-15EAD75DE5E9}"/>
                </a:ext>
              </a:extLst>
            </p:cNvPr>
            <p:cNvSpPr/>
            <p:nvPr/>
          </p:nvSpPr>
          <p:spPr>
            <a:xfrm>
              <a:off x="238327" y="534623"/>
              <a:ext cx="1868152" cy="572506"/>
            </a:xfrm>
            <a:prstGeom prst="roundRect">
              <a:avLst>
                <a:gd name="adj" fmla="val 17501"/>
              </a:avLst>
            </a:prstGeom>
            <a:noFill/>
            <a:ln>
              <a:solidFill>
                <a:srgbClr val="ABD6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C9F6484A-E8D4-433A-BF1B-38BECC62B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31" y="528776"/>
              <a:ext cx="2037547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hangingPunct="1"/>
              <a:r>
                <a:rPr lang="zh-CN" altLang="en-US" sz="32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练与学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3">
            <a:extLst>
              <a:ext uri="{FF2B5EF4-FFF2-40B4-BE49-F238E27FC236}">
                <a16:creationId xmlns:a16="http://schemas.microsoft.com/office/drawing/2014/main" id="{F51B1F49-4298-45F9-95F6-B1C595E77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"/>
            <a:ext cx="65738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ea typeface="黑体" panose="02010609060101010101" pitchFamily="49" charset="-122"/>
              </a:rPr>
              <a:t>求比值和化简比有什么联系和区别？</a:t>
            </a:r>
          </a:p>
        </p:txBody>
      </p:sp>
      <p:pic>
        <p:nvPicPr>
          <p:cNvPr id="14339" name="table">
            <a:extLst>
              <a:ext uri="{FF2B5EF4-FFF2-40B4-BE49-F238E27FC236}">
                <a16:creationId xmlns:a16="http://schemas.microsoft.com/office/drawing/2014/main" id="{63FF63D0-71D1-494F-803B-306B930E6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052513"/>
            <a:ext cx="83820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文本框 6">
            <a:extLst>
              <a:ext uri="{FF2B5EF4-FFF2-40B4-BE49-F238E27FC236}">
                <a16:creationId xmlns:a16="http://schemas.microsoft.com/office/drawing/2014/main" id="{B5EBA115-6B5F-4832-B44E-DD43B7186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1773238"/>
            <a:ext cx="38242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根据比值的意义，用前项除以后项</a:t>
            </a:r>
          </a:p>
        </p:txBody>
      </p:sp>
      <p:sp>
        <p:nvSpPr>
          <p:cNvPr id="13317" name="文本框 8">
            <a:extLst>
              <a:ext uri="{FF2B5EF4-FFF2-40B4-BE49-F238E27FC236}">
                <a16:creationId xmlns:a16="http://schemas.microsoft.com/office/drawing/2014/main" id="{B9C99079-DF7F-4A8E-8EFC-5525B6C14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2946400"/>
            <a:ext cx="405447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根据比的基本性质，把比的前项和后项都乘或者除以相同的数（零除外）</a:t>
            </a:r>
            <a:endParaRPr lang="en-US" altLang="zh-CN" sz="2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18" name="文本框 9">
            <a:extLst>
              <a:ext uri="{FF2B5EF4-FFF2-40B4-BE49-F238E27FC236}">
                <a16:creationId xmlns:a16="http://schemas.microsoft.com/office/drawing/2014/main" id="{7141307A-475E-4ACA-9552-086AFB68B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1787525"/>
            <a:ext cx="28511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是一个数，可以是整数、小数或分数</a:t>
            </a:r>
          </a:p>
        </p:txBody>
      </p:sp>
      <p:sp>
        <p:nvSpPr>
          <p:cNvPr id="13319" name="文本框 10">
            <a:extLst>
              <a:ext uri="{FF2B5EF4-FFF2-40B4-BE49-F238E27FC236}">
                <a16:creationId xmlns:a16="http://schemas.microsoft.com/office/drawing/2014/main" id="{D8C4063D-DE40-41D7-ACDB-372E0C8E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2935288"/>
            <a:ext cx="285115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是一个比，它的前项和后项都是整数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table">
            <a:extLst>
              <a:ext uri="{FF2B5EF4-FFF2-40B4-BE49-F238E27FC236}">
                <a16:creationId xmlns:a16="http://schemas.microsoft.com/office/drawing/2014/main" id="{F440059F-9CFC-4354-933E-48A94923F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930275"/>
            <a:ext cx="76676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1">
            <a:extLst>
              <a:ext uri="{FF2B5EF4-FFF2-40B4-BE49-F238E27FC236}">
                <a16:creationId xmlns:a16="http://schemas.microsoft.com/office/drawing/2014/main" id="{F67FE01F-3507-4082-90B1-9560CCA70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926" y="2984500"/>
            <a:ext cx="1299879" cy="4619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  <a:sym typeface="楷体_GB2312" pitchFamily="49" charset="-122"/>
              </a:rPr>
              <a:t>被除数</a:t>
            </a:r>
            <a:endParaRPr lang="zh-CN" altLang="en-US" sz="2400" b="1" dirty="0">
              <a:solidFill>
                <a:srgbClr val="00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5C94A8A2-9AFF-4397-9000-7286ED468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2984500"/>
            <a:ext cx="87947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  <a:sym typeface="楷体_GB2312" pitchFamily="49" charset="-122"/>
              </a:rPr>
              <a:t>除号</a:t>
            </a:r>
            <a:endParaRPr lang="zh-CN" altLang="en-US" sz="2400" b="1" dirty="0">
              <a:solidFill>
                <a:srgbClr val="00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436717CD-A964-4C6A-B27E-1EFD85897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2984500"/>
            <a:ext cx="80486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楷体_GB2312" pitchFamily="49" charset="-122"/>
              </a:rPr>
              <a:t>除数</a:t>
            </a:r>
          </a:p>
        </p:txBody>
      </p:sp>
      <p:sp>
        <p:nvSpPr>
          <p:cNvPr id="6" name="Text Box 44">
            <a:extLst>
              <a:ext uri="{FF2B5EF4-FFF2-40B4-BE49-F238E27FC236}">
                <a16:creationId xmlns:a16="http://schemas.microsoft.com/office/drawing/2014/main" id="{0F8FE946-41D3-4734-91F6-31DC3446E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2984500"/>
            <a:ext cx="70326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b="1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  <a:sym typeface="楷体_GB2312" pitchFamily="49" charset="-122"/>
              </a:rPr>
              <a:t>商</a:t>
            </a:r>
            <a:endParaRPr lang="zh-CN" altLang="en-US" sz="2400" b="1" dirty="0">
              <a:solidFill>
                <a:srgbClr val="00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5367" name="Text Box 45">
            <a:extLst>
              <a:ext uri="{FF2B5EF4-FFF2-40B4-BE49-F238E27FC236}">
                <a16:creationId xmlns:a16="http://schemas.microsoft.com/office/drawing/2014/main" id="{C8B8EB08-5A22-4DFC-A17A-EC3D16721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2160588"/>
            <a:ext cx="87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分子</a:t>
            </a:r>
            <a:endParaRPr lang="zh-CN" altLang="en-US" sz="2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8" name="Text Box 46">
            <a:extLst>
              <a:ext uri="{FF2B5EF4-FFF2-40B4-BE49-F238E27FC236}">
                <a16:creationId xmlns:a16="http://schemas.microsoft.com/office/drawing/2014/main" id="{5B621517-7679-4905-B3A3-2DFA5B0A3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613" y="2160588"/>
            <a:ext cx="1146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分数线</a:t>
            </a:r>
            <a:endParaRPr lang="zh-CN" altLang="en-US" sz="2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9" name="Text Box 47">
            <a:extLst>
              <a:ext uri="{FF2B5EF4-FFF2-40B4-BE49-F238E27FC236}">
                <a16:creationId xmlns:a16="http://schemas.microsoft.com/office/drawing/2014/main" id="{99A51262-56D8-450E-85E3-22453ABC0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2233613"/>
            <a:ext cx="8366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分母</a:t>
            </a:r>
          </a:p>
        </p:txBody>
      </p:sp>
      <p:sp>
        <p:nvSpPr>
          <p:cNvPr id="15370" name="Text Box 48">
            <a:extLst>
              <a:ext uri="{FF2B5EF4-FFF2-40B4-BE49-F238E27FC236}">
                <a16:creationId xmlns:a16="http://schemas.microsoft.com/office/drawing/2014/main" id="{F7D4D224-0534-4A71-ACE7-60971944F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5" y="2141538"/>
            <a:ext cx="111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_GB2312" pitchFamily="49" charset="-122"/>
              </a:rPr>
              <a:t>分数值</a:t>
            </a:r>
            <a:endParaRPr lang="zh-CN" altLang="en-US" sz="2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 Box 36">
            <a:extLst>
              <a:ext uri="{FF2B5EF4-FFF2-40B4-BE49-F238E27FC236}">
                <a16:creationId xmlns:a16="http://schemas.microsoft.com/office/drawing/2014/main" id="{D4C493EC-561D-43DC-9DA8-12951A73C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3921125"/>
            <a:ext cx="920750" cy="461963"/>
          </a:xfrm>
          <a:prstGeom prst="rect">
            <a:avLst/>
          </a:prstGeom>
          <a:noFill/>
          <a:ln w="9525">
            <a:noFill/>
            <a:beve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前项</a:t>
            </a:r>
            <a:endParaRPr lang="zh-CN" altLang="en-US" sz="24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E9ED66F2-BC24-41CA-8701-96E0F5B48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3917950"/>
            <a:ext cx="841375" cy="461963"/>
          </a:xfrm>
          <a:prstGeom prst="rect">
            <a:avLst/>
          </a:prstGeom>
          <a:noFill/>
          <a:ln w="9525">
            <a:noFill/>
            <a:beve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比号</a:t>
            </a:r>
            <a:endParaRPr lang="zh-CN" altLang="en-US" sz="24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3" name="Text Box 38">
            <a:extLst>
              <a:ext uri="{FF2B5EF4-FFF2-40B4-BE49-F238E27FC236}">
                <a16:creationId xmlns:a16="http://schemas.microsoft.com/office/drawing/2014/main" id="{D39D0C76-F8EF-4265-8CC8-F80D31FB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3916363"/>
            <a:ext cx="841375" cy="461962"/>
          </a:xfrm>
          <a:prstGeom prst="rect">
            <a:avLst/>
          </a:prstGeom>
          <a:noFill/>
          <a:ln w="9525">
            <a:noFill/>
            <a:beve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后项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7320F3CB-F6DC-4B9E-9094-0B8D26311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3916363"/>
            <a:ext cx="841375" cy="461962"/>
          </a:xfrm>
          <a:prstGeom prst="rect">
            <a:avLst/>
          </a:prstGeom>
          <a:noFill/>
          <a:ln w="9525">
            <a:noFill/>
            <a:beve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比值</a:t>
            </a:r>
            <a:endParaRPr lang="zh-CN" altLang="en-US" sz="24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5375" name="文本框 3">
            <a:extLst>
              <a:ext uri="{FF2B5EF4-FFF2-40B4-BE49-F238E27FC236}">
                <a16:creationId xmlns:a16="http://schemas.microsoft.com/office/drawing/2014/main" id="{8148BCFE-A8C9-4F9A-9FF8-A3E5C909E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6513"/>
            <a:ext cx="55435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ea typeface="黑体" panose="02010609060101010101" pitchFamily="49" charset="-122"/>
              </a:rPr>
              <a:t>比、除法、分数的区别与联系</a:t>
            </a:r>
          </a:p>
        </p:txBody>
      </p:sp>
      <p:pic>
        <p:nvPicPr>
          <p:cNvPr id="15376" name="图片 15">
            <a:extLst>
              <a:ext uri="{FF2B5EF4-FFF2-40B4-BE49-F238E27FC236}">
                <a16:creationId xmlns:a16="http://schemas.microsoft.com/office/drawing/2014/main" id="{A19236C9-5A65-4CC2-8C30-CDD2569D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2062163"/>
            <a:ext cx="25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44">
            <a:extLst>
              <a:ext uri="{FF2B5EF4-FFF2-40B4-BE49-F238E27FC236}">
                <a16:creationId xmlns:a16="http://schemas.microsoft.com/office/drawing/2014/main" id="{7AD161FB-9331-4F31-9448-65791E758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225" y="2984500"/>
            <a:ext cx="87947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>
                <a:solidFill>
                  <a:srgbClr val="FF3300"/>
                </a:solidFill>
                <a:latin typeface="+mn-lt"/>
                <a:ea typeface="黑体" panose="02010609060101010101" pitchFamily="49" charset="-122"/>
                <a:sym typeface="楷体_GB2312" pitchFamily="49" charset="-122"/>
              </a:rPr>
              <a:t>5÷8</a:t>
            </a:r>
            <a:endParaRPr lang="zh-CN" altLang="en-US" sz="2400" b="1" dirty="0">
              <a:solidFill>
                <a:srgbClr val="00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8" name="Text Box 39">
            <a:extLst>
              <a:ext uri="{FF2B5EF4-FFF2-40B4-BE49-F238E27FC236}">
                <a16:creationId xmlns:a16="http://schemas.microsoft.com/office/drawing/2014/main" id="{5E5DA45B-E5FF-4028-99B6-3587D8C6B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916363"/>
            <a:ext cx="841375" cy="461962"/>
          </a:xfrm>
          <a:prstGeom prst="rect">
            <a:avLst/>
          </a:prstGeom>
          <a:noFill/>
          <a:ln w="9525">
            <a:noFill/>
            <a:beve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∶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8</a:t>
            </a:r>
            <a:endParaRPr lang="zh-CN" altLang="en-US" sz="2400" b="1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table">
            <a:extLst>
              <a:ext uri="{FF2B5EF4-FFF2-40B4-BE49-F238E27FC236}">
                <a16:creationId xmlns:a16="http://schemas.microsoft.com/office/drawing/2014/main" id="{1AE6CEA0-BAF4-4C48-B84A-215E70453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403350"/>
            <a:ext cx="742315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2">
            <a:extLst>
              <a:ext uri="{FF2B5EF4-FFF2-40B4-BE49-F238E27FC236}">
                <a16:creationId xmlns:a16="http://schemas.microsoft.com/office/drawing/2014/main" id="{8B9D9C86-D0BD-4FC3-BC2E-7769762AF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73063"/>
            <a:ext cx="7038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sym typeface="华文新魏" panose="02010800040101010101" pitchFamily="2" charset="-122"/>
              </a:rPr>
              <a:t>    比的基本性质、分数的基本性质、商不变的规律之间有什么联系？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8" name="Text Box 2">
            <a:extLst>
              <a:ext uri="{FF2B5EF4-FFF2-40B4-BE49-F238E27FC236}">
                <a16:creationId xmlns:a16="http://schemas.microsoft.com/office/drawing/2014/main" id="{84BBDE29-E817-467F-86C3-9D58B3BDE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1490663"/>
            <a:ext cx="1455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文新魏" panose="02010800040101010101" pitchFamily="2" charset="-122"/>
              </a:rPr>
              <a:t>比的基本性质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105838BA-A413-4D93-8584-77C88DB95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1511300"/>
            <a:ext cx="5926137" cy="8715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hangingPunct="1">
              <a:lnSpc>
                <a:spcPct val="110000"/>
              </a:lnSpc>
              <a:defRPr/>
            </a:pP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比的前项和后项同时乘或除以相同的数（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0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除外），比值不变。这叫做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比的基本性质。</a:t>
            </a:r>
            <a:endParaRPr lang="zh-CN" altLang="en-US" sz="24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6390" name="Text Box 2">
            <a:extLst>
              <a:ext uri="{FF2B5EF4-FFF2-40B4-BE49-F238E27FC236}">
                <a16:creationId xmlns:a16="http://schemas.microsoft.com/office/drawing/2014/main" id="{15592A7D-E0BE-419B-A168-A2E4F81AD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3783013"/>
            <a:ext cx="1327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文新魏" panose="02010800040101010101" pitchFamily="2" charset="-122"/>
              </a:rPr>
              <a:t>商不变的性质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DFD0C6D4-F9AF-4913-B91E-1881CB0C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3713163"/>
            <a:ext cx="5726113" cy="871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被除数和除数同时乘或除以相同的数（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0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除外），商不变。</a:t>
            </a:r>
            <a:endParaRPr lang="zh-CN" altLang="en-US" sz="24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6392" name="Text Box 38">
            <a:extLst>
              <a:ext uri="{FF2B5EF4-FFF2-40B4-BE49-F238E27FC236}">
                <a16:creationId xmlns:a16="http://schemas.microsoft.com/office/drawing/2014/main" id="{849467E0-143B-41E7-B802-4895DA24B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2627313"/>
            <a:ext cx="14144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华文新魏" panose="02010800040101010101" pitchFamily="2" charset="-122"/>
              </a:rPr>
              <a:t>分数的基本性质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E05B1A39-D742-4448-93C8-427BFCB33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8" y="2403475"/>
            <a:ext cx="5873750" cy="1277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分数的分子和分母同时乘或除以相同的数（</a:t>
            </a:r>
            <a:r>
              <a:rPr lang="en-US" altLang="zh-CN" sz="2400" b="1" dirty="0">
                <a:latin typeface="+mn-lt"/>
                <a:ea typeface="黑体" panose="02010609060101010101" pitchFamily="49" charset="-122"/>
              </a:rPr>
              <a:t>0</a:t>
            </a:r>
            <a:r>
              <a:rPr lang="zh-CN" altLang="en-US" sz="2400" b="1" dirty="0">
                <a:latin typeface="+mn-lt"/>
                <a:ea typeface="黑体" panose="02010609060101010101" pitchFamily="49" charset="-122"/>
              </a:rPr>
              <a:t>除外），分数值不变。这叫做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分数的基本性质。</a:t>
            </a:r>
            <a:endParaRPr lang="zh-CN" altLang="en-US" sz="24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id="{ECFCC272-DBCD-489D-A6C9-CC87E9CA5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1460500"/>
            <a:ext cx="7835626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∶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∶27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 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∶0.5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30∶2</a:t>
            </a:r>
          </a:p>
          <a:p>
            <a:pPr latinLnBrk="1">
              <a:lnSpc>
                <a:spcPct val="150000"/>
              </a:lnSpc>
            </a:pP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>
              <a:lnSpc>
                <a:spcPct val="150000"/>
              </a:lnSpc>
            </a:pPr>
            <a:r>
              <a:rPr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∶0.1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∶                           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图片 2">
            <a:extLst>
              <a:ext uri="{FF2B5EF4-FFF2-40B4-BE49-F238E27FC236}">
                <a16:creationId xmlns:a16="http://schemas.microsoft.com/office/drawing/2014/main" id="{1F4F5477-C34A-4007-8611-8F3A3C9F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500188"/>
            <a:ext cx="5318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3">
            <a:extLst>
              <a:ext uri="{FF2B5EF4-FFF2-40B4-BE49-F238E27FC236}">
                <a16:creationId xmlns:a16="http://schemas.microsoft.com/office/drawing/2014/main" id="{5B375D3E-3CF2-4045-8A24-05E42EC1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482725"/>
            <a:ext cx="7239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4">
            <a:extLst>
              <a:ext uri="{FF2B5EF4-FFF2-40B4-BE49-F238E27FC236}">
                <a16:creationId xmlns:a16="http://schemas.microsoft.com/office/drawing/2014/main" id="{A2D0B651-AEAD-4006-AEA3-F26ECF613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940050"/>
            <a:ext cx="49053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5">
            <a:extLst>
              <a:ext uri="{FF2B5EF4-FFF2-40B4-BE49-F238E27FC236}">
                <a16:creationId xmlns:a16="http://schemas.microsoft.com/office/drawing/2014/main" id="{8D33DC3A-7059-4904-8D2E-7B708ED7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952750"/>
            <a:ext cx="49053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6">
            <a:extLst>
              <a:ext uri="{FF2B5EF4-FFF2-40B4-BE49-F238E27FC236}">
                <a16:creationId xmlns:a16="http://schemas.microsoft.com/office/drawing/2014/main" id="{32145E8F-31A2-4D47-AAD6-E801D1600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2882900"/>
            <a:ext cx="8620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7">
            <a:extLst>
              <a:ext uri="{FF2B5EF4-FFF2-40B4-BE49-F238E27FC236}">
                <a16:creationId xmlns:a16="http://schemas.microsoft.com/office/drawing/2014/main" id="{269EEA40-CD3C-4F8F-9AAE-C3338BAF8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2825750"/>
            <a:ext cx="8937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8">
            <a:extLst>
              <a:ext uri="{FF2B5EF4-FFF2-40B4-BE49-F238E27FC236}">
                <a16:creationId xmlns:a16="http://schemas.microsoft.com/office/drawing/2014/main" id="{893BDCC9-2B83-4708-A394-E9F5AA943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538163"/>
            <a:ext cx="1889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>
              <a:lnSpc>
                <a:spcPct val="20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解比例。</a:t>
            </a:r>
          </a:p>
        </p:txBody>
      </p:sp>
      <p:sp>
        <p:nvSpPr>
          <p:cNvPr id="16395" name="文本框 1">
            <a:extLst>
              <a:ext uri="{FF2B5EF4-FFF2-40B4-BE49-F238E27FC236}">
                <a16:creationId xmlns:a16="http://schemas.microsoft.com/office/drawing/2014/main" id="{20E19041-881E-4E62-9B98-CEF56C176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2273300"/>
            <a:ext cx="2413054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=162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96" name="文本框 13">
            <a:extLst>
              <a:ext uri="{FF2B5EF4-FFF2-40B4-BE49-F238E27FC236}">
                <a16:creationId xmlns:a16="http://schemas.microsoft.com/office/drawing/2014/main" id="{729D5224-D032-4719-A141-2C174805B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2163763"/>
            <a:ext cx="2024336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=7.5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97" name="文本框 14">
            <a:extLst>
              <a:ext uri="{FF2B5EF4-FFF2-40B4-BE49-F238E27FC236}">
                <a16:creationId xmlns:a16="http://schemas.microsoft.com/office/drawing/2014/main" id="{C8DBBF3C-C4D9-4FBE-BA9C-2AC37E450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2" y="3694113"/>
            <a:ext cx="2786609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hangingPunct="1">
              <a:lnSpc>
                <a:spcPct val="13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=0.3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398" name="图片 13">
            <a:extLst>
              <a:ext uri="{FF2B5EF4-FFF2-40B4-BE49-F238E27FC236}">
                <a16:creationId xmlns:a16="http://schemas.microsoft.com/office/drawing/2014/main" id="{DEE92CBA-21BB-4F10-9769-C64FDF4D1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3652838"/>
            <a:ext cx="10604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5897FC00-EBBB-483A-A618-7BF5CA0CB1B8}"/>
              </a:ext>
            </a:extLst>
          </p:cNvPr>
          <p:cNvGrpSpPr>
            <a:grpSpLocks/>
          </p:cNvGrpSpPr>
          <p:nvPr/>
        </p:nvGrpSpPr>
        <p:grpSpPr bwMode="auto">
          <a:xfrm>
            <a:off x="201780" y="69255"/>
            <a:ext cx="1852648" cy="530159"/>
            <a:chOff x="153631" y="528776"/>
            <a:chExt cx="2037547" cy="584201"/>
          </a:xfrm>
        </p:grpSpPr>
        <p:sp>
          <p:nvSpPr>
            <p:cNvPr id="18" name="圆角矩形 34">
              <a:extLst>
                <a:ext uri="{FF2B5EF4-FFF2-40B4-BE49-F238E27FC236}">
                  <a16:creationId xmlns:a16="http://schemas.microsoft.com/office/drawing/2014/main" id="{C15B7C5B-951A-4432-82CD-95AF6A933430}"/>
                </a:ext>
              </a:extLst>
            </p:cNvPr>
            <p:cNvSpPr/>
            <p:nvPr/>
          </p:nvSpPr>
          <p:spPr>
            <a:xfrm>
              <a:off x="238327" y="534623"/>
              <a:ext cx="1868152" cy="572506"/>
            </a:xfrm>
            <a:prstGeom prst="roundRect">
              <a:avLst>
                <a:gd name="adj" fmla="val 17501"/>
              </a:avLst>
            </a:prstGeom>
            <a:noFill/>
            <a:ln>
              <a:solidFill>
                <a:srgbClr val="ABD6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BF1E6776-69AB-4B31-9AB2-DEE19617C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31" y="528776"/>
              <a:ext cx="2037547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hangingPunct="1"/>
              <a:r>
                <a:rPr lang="zh-CN" altLang="en-US" sz="32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练与学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6" grpId="0"/>
      <p:bldP spid="163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35E9870-D385-4A7E-8E1B-0F62F64BDD72}"/>
              </a:ext>
            </a:extLst>
          </p:cNvPr>
          <p:cNvSpPr txBox="1"/>
          <p:nvPr/>
        </p:nvSpPr>
        <p:spPr>
          <a:xfrm>
            <a:off x="147145" y="616827"/>
            <a:ext cx="8839200" cy="147473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1. 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妈妈和面做面条，一共做了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1.8kg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，面粉和水的质量比是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7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∶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。面粉和水分别用了多少千克？</a:t>
            </a:r>
          </a:p>
        </p:txBody>
      </p:sp>
      <p:grpSp>
        <p:nvGrpSpPr>
          <p:cNvPr id="17411" name="组合 2">
            <a:extLst>
              <a:ext uri="{FF2B5EF4-FFF2-40B4-BE49-F238E27FC236}">
                <a16:creationId xmlns:a16="http://schemas.microsoft.com/office/drawing/2014/main" id="{16183703-376B-4427-8EA6-7BAEFD9B5CEA}"/>
              </a:ext>
            </a:extLst>
          </p:cNvPr>
          <p:cNvGrpSpPr>
            <a:grpSpLocks/>
          </p:cNvGrpSpPr>
          <p:nvPr/>
        </p:nvGrpSpPr>
        <p:grpSpPr bwMode="auto">
          <a:xfrm>
            <a:off x="1819713" y="1846263"/>
            <a:ext cx="5657479" cy="1152525"/>
            <a:chOff x="794360" y="2066513"/>
            <a:chExt cx="5656818" cy="1152318"/>
          </a:xfrm>
        </p:grpSpPr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id="{BCB05124-1D59-41C5-86C1-54B5713CF7D1}"/>
                </a:ext>
              </a:extLst>
            </p:cNvPr>
            <p:cNvSpPr txBox="1"/>
            <p:nvPr/>
          </p:nvSpPr>
          <p:spPr>
            <a:xfrm>
              <a:off x="794360" y="2349037"/>
              <a:ext cx="1420416" cy="6265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3200" b="1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rPr>
                <a:t>面粉：</a:t>
              </a:r>
            </a:p>
          </p:txBody>
        </p:sp>
        <p:grpSp>
          <p:nvGrpSpPr>
            <p:cNvPr id="18454" name="组合 14">
              <a:extLst>
                <a:ext uri="{FF2B5EF4-FFF2-40B4-BE49-F238E27FC236}">
                  <a16:creationId xmlns:a16="http://schemas.microsoft.com/office/drawing/2014/main" id="{70FD2192-3B94-46D1-8112-424252585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9807" y="2066513"/>
              <a:ext cx="4241371" cy="1152318"/>
              <a:chOff x="2163086" y="2215919"/>
              <a:chExt cx="4241371" cy="1152318"/>
            </a:xfrm>
          </p:grpSpPr>
          <p:sp>
            <p:nvSpPr>
              <p:cNvPr id="16" name="文本框 5">
                <a:extLst>
                  <a:ext uri="{FF2B5EF4-FFF2-40B4-BE49-F238E27FC236}">
                    <a16:creationId xmlns:a16="http://schemas.microsoft.com/office/drawing/2014/main" id="{0B444BCA-66B6-41F1-A48A-B8806D998B9C}"/>
                  </a:ext>
                </a:extLst>
              </p:cNvPr>
              <p:cNvSpPr txBox="1"/>
              <p:nvPr/>
            </p:nvSpPr>
            <p:spPr>
              <a:xfrm>
                <a:off x="2163086" y="2503204"/>
                <a:ext cx="4241371" cy="6265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en-US" altLang="zh-CN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rPr>
                  <a:t>1.8×           =1.4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rPr>
                  <a:t>（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rPr>
                  <a:t>kg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rPr>
                  <a:t>）</a:t>
                </a:r>
              </a:p>
            </p:txBody>
          </p:sp>
          <p:grpSp>
            <p:nvGrpSpPr>
              <p:cNvPr id="18456" name="组合 16">
                <a:extLst>
                  <a:ext uri="{FF2B5EF4-FFF2-40B4-BE49-F238E27FC236}">
                    <a16:creationId xmlns:a16="http://schemas.microsoft.com/office/drawing/2014/main" id="{FE26DDC0-6561-4962-9E9A-45D471173B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3571" y="2215919"/>
                <a:ext cx="877784" cy="1152318"/>
                <a:chOff x="3086710" y="3477390"/>
                <a:chExt cx="877784" cy="1152318"/>
              </a:xfrm>
            </p:grpSpPr>
            <p:sp>
              <p:nvSpPr>
                <p:cNvPr id="18" name="文本框 7">
                  <a:extLst>
                    <a:ext uri="{FF2B5EF4-FFF2-40B4-BE49-F238E27FC236}">
                      <a16:creationId xmlns:a16="http://schemas.microsoft.com/office/drawing/2014/main" id="{48ED742C-D557-4B59-8A91-549A2208FC72}"/>
                    </a:ext>
                  </a:extLst>
                </p:cNvPr>
                <p:cNvSpPr txBox="1"/>
                <p:nvPr/>
              </p:nvSpPr>
              <p:spPr>
                <a:xfrm>
                  <a:off x="3331156" y="3477390"/>
                  <a:ext cx="388891" cy="6317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defRPr/>
                  </a:pPr>
                  <a:r>
                    <a:rPr lang="en-US" altLang="zh-CN" sz="3200" b="1" dirty="0">
                      <a:solidFill>
                        <a:srgbClr val="FF0000"/>
                      </a:solidFill>
                      <a:latin typeface="+mj-lt"/>
                      <a:ea typeface="黑体" panose="02010600030101010101" pitchFamily="49" charset="-122"/>
                    </a:rPr>
                    <a:t>7</a:t>
                  </a:r>
                  <a:endPara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19" name="文本框 8">
                  <a:extLst>
                    <a:ext uri="{FF2B5EF4-FFF2-40B4-BE49-F238E27FC236}">
                      <a16:creationId xmlns:a16="http://schemas.microsoft.com/office/drawing/2014/main" id="{C0361D5B-BE12-4B1E-92B8-893600D5E9C9}"/>
                    </a:ext>
                  </a:extLst>
                </p:cNvPr>
                <p:cNvSpPr txBox="1"/>
                <p:nvPr/>
              </p:nvSpPr>
              <p:spPr>
                <a:xfrm>
                  <a:off x="3135916" y="3997996"/>
                  <a:ext cx="828578" cy="6317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defRPr/>
                  </a:pPr>
                  <a:r>
                    <a:rPr lang="en-US" altLang="zh-CN" sz="3200" b="1" dirty="0">
                      <a:solidFill>
                        <a:srgbClr val="FF0000"/>
                      </a:solidFill>
                      <a:latin typeface="+mj-lt"/>
                      <a:ea typeface="黑体" panose="02010600030101010101" pitchFamily="49" charset="-122"/>
                    </a:rPr>
                    <a:t>7+2</a:t>
                  </a:r>
                  <a:endPara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endParaRPr>
                </a:p>
              </p:txBody>
            </p: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FCAA7794-98B1-472F-9E58-20B617A63704}"/>
                    </a:ext>
                  </a:extLst>
                </p:cNvPr>
                <p:cNvCxnSpPr/>
                <p:nvPr/>
              </p:nvCxnSpPr>
              <p:spPr>
                <a:xfrm>
                  <a:off x="3086710" y="4082118"/>
                  <a:ext cx="860324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7412" name="组合 3">
            <a:extLst>
              <a:ext uri="{FF2B5EF4-FFF2-40B4-BE49-F238E27FC236}">
                <a16:creationId xmlns:a16="http://schemas.microsoft.com/office/drawing/2014/main" id="{D013989F-8C73-45BF-B07E-DFECDA1A622D}"/>
              </a:ext>
            </a:extLst>
          </p:cNvPr>
          <p:cNvGrpSpPr>
            <a:grpSpLocks/>
          </p:cNvGrpSpPr>
          <p:nvPr/>
        </p:nvGrpSpPr>
        <p:grpSpPr bwMode="auto">
          <a:xfrm>
            <a:off x="2187575" y="2795588"/>
            <a:ext cx="5289617" cy="1152525"/>
            <a:chOff x="1162179" y="2066513"/>
            <a:chExt cx="5288999" cy="1152318"/>
          </a:xfrm>
        </p:grpSpPr>
        <p:sp>
          <p:nvSpPr>
            <p:cNvPr id="7" name="文本框 11">
              <a:extLst>
                <a:ext uri="{FF2B5EF4-FFF2-40B4-BE49-F238E27FC236}">
                  <a16:creationId xmlns:a16="http://schemas.microsoft.com/office/drawing/2014/main" id="{01283876-9BB4-4661-931E-9FF0A3E0CCFA}"/>
                </a:ext>
              </a:extLst>
            </p:cNvPr>
            <p:cNvSpPr txBox="1"/>
            <p:nvPr/>
          </p:nvSpPr>
          <p:spPr>
            <a:xfrm>
              <a:off x="1162179" y="2349037"/>
              <a:ext cx="1249162" cy="6265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3200" b="1" dirty="0">
                  <a:solidFill>
                    <a:srgbClr val="FF0000"/>
                  </a:solidFill>
                  <a:latin typeface="+mj-lt"/>
                  <a:ea typeface="黑体" panose="02010600030101010101" pitchFamily="49" charset="-122"/>
                </a:rPr>
                <a:t>水：</a:t>
              </a:r>
            </a:p>
          </p:txBody>
        </p:sp>
        <p:grpSp>
          <p:nvGrpSpPr>
            <p:cNvPr id="18447" name="组合 7">
              <a:extLst>
                <a:ext uri="{FF2B5EF4-FFF2-40B4-BE49-F238E27FC236}">
                  <a16:creationId xmlns:a16="http://schemas.microsoft.com/office/drawing/2014/main" id="{9D9083A5-7C00-4358-A63F-B092E13AC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9807" y="2066513"/>
              <a:ext cx="4241371" cy="1152318"/>
              <a:chOff x="2163086" y="2215919"/>
              <a:chExt cx="4241371" cy="1152318"/>
            </a:xfrm>
          </p:grpSpPr>
          <p:sp>
            <p:nvSpPr>
              <p:cNvPr id="9" name="文本框 13">
                <a:extLst>
                  <a:ext uri="{FF2B5EF4-FFF2-40B4-BE49-F238E27FC236}">
                    <a16:creationId xmlns:a16="http://schemas.microsoft.com/office/drawing/2014/main" id="{3859E18A-D6CC-488C-8D70-898246C7D21E}"/>
                  </a:ext>
                </a:extLst>
              </p:cNvPr>
              <p:cNvSpPr txBox="1"/>
              <p:nvPr/>
            </p:nvSpPr>
            <p:spPr>
              <a:xfrm>
                <a:off x="2163086" y="2503204"/>
                <a:ext cx="4241371" cy="6265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defRPr/>
                </a:pPr>
                <a:r>
                  <a:rPr lang="en-US" altLang="zh-CN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rPr>
                  <a:t>1.8×           =0.4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rPr>
                  <a:t>（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rPr>
                  <a:t>kg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rPr>
                  <a:t>）</a:t>
                </a:r>
              </a:p>
            </p:txBody>
          </p:sp>
          <p:grpSp>
            <p:nvGrpSpPr>
              <p:cNvPr id="18449" name="组合 9">
                <a:extLst>
                  <a:ext uri="{FF2B5EF4-FFF2-40B4-BE49-F238E27FC236}">
                    <a16:creationId xmlns:a16="http://schemas.microsoft.com/office/drawing/2014/main" id="{10A8EFD2-3B18-4D2E-8746-3AB0FD8261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3571" y="2215919"/>
                <a:ext cx="877784" cy="1152318"/>
                <a:chOff x="3086710" y="3477390"/>
                <a:chExt cx="877784" cy="1152318"/>
              </a:xfrm>
            </p:grpSpPr>
            <p:sp>
              <p:nvSpPr>
                <p:cNvPr id="11" name="文本框 15">
                  <a:extLst>
                    <a:ext uri="{FF2B5EF4-FFF2-40B4-BE49-F238E27FC236}">
                      <a16:creationId xmlns:a16="http://schemas.microsoft.com/office/drawing/2014/main" id="{DE8C3546-6334-4BFA-B381-3A6E450FB358}"/>
                    </a:ext>
                  </a:extLst>
                </p:cNvPr>
                <p:cNvSpPr txBox="1"/>
                <p:nvPr/>
              </p:nvSpPr>
              <p:spPr>
                <a:xfrm>
                  <a:off x="3331156" y="3477390"/>
                  <a:ext cx="388891" cy="6317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defRPr/>
                  </a:pPr>
                  <a:r>
                    <a:rPr lang="en-US" altLang="zh-CN" sz="3200" b="1" dirty="0">
                      <a:solidFill>
                        <a:srgbClr val="FF0000"/>
                      </a:solidFill>
                      <a:latin typeface="+mj-lt"/>
                      <a:ea typeface="黑体" panose="02010600030101010101" pitchFamily="49" charset="-122"/>
                    </a:rPr>
                    <a:t>2</a:t>
                  </a:r>
                  <a:endPara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endParaRPr>
                </a:p>
              </p:txBody>
            </p:sp>
            <p:sp>
              <p:nvSpPr>
                <p:cNvPr id="12" name="文本框 16">
                  <a:extLst>
                    <a:ext uri="{FF2B5EF4-FFF2-40B4-BE49-F238E27FC236}">
                      <a16:creationId xmlns:a16="http://schemas.microsoft.com/office/drawing/2014/main" id="{06A74CD6-6EC9-4EC8-ABC0-E1412A904775}"/>
                    </a:ext>
                  </a:extLst>
                </p:cNvPr>
                <p:cNvSpPr txBox="1"/>
                <p:nvPr/>
              </p:nvSpPr>
              <p:spPr>
                <a:xfrm>
                  <a:off x="3135916" y="3997996"/>
                  <a:ext cx="828578" cy="6317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defRPr/>
                  </a:pPr>
                  <a:r>
                    <a:rPr lang="en-US" altLang="zh-CN" sz="3200" b="1" dirty="0">
                      <a:solidFill>
                        <a:srgbClr val="FF0000"/>
                      </a:solidFill>
                      <a:latin typeface="+mj-lt"/>
                      <a:ea typeface="黑体" panose="02010600030101010101" pitchFamily="49" charset="-122"/>
                    </a:rPr>
                    <a:t>7+2</a:t>
                  </a:r>
                  <a:endParaRPr lang="zh-CN" altLang="en-US" sz="3200" b="1" dirty="0">
                    <a:solidFill>
                      <a:srgbClr val="FF0000"/>
                    </a:solidFill>
                    <a:latin typeface="+mj-lt"/>
                    <a:ea typeface="黑体" panose="02010600030101010101" pitchFamily="49" charset="-122"/>
                  </a:endParaRPr>
                </a:p>
              </p:txBody>
            </p:sp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45D7D293-1128-4440-9076-B0C160A1A67A}"/>
                    </a:ext>
                  </a:extLst>
                </p:cNvPr>
                <p:cNvCxnSpPr/>
                <p:nvPr/>
              </p:nvCxnSpPr>
              <p:spPr>
                <a:xfrm>
                  <a:off x="3086710" y="4082118"/>
                  <a:ext cx="860324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" name="文本框 18">
            <a:extLst>
              <a:ext uri="{FF2B5EF4-FFF2-40B4-BE49-F238E27FC236}">
                <a16:creationId xmlns:a16="http://schemas.microsoft.com/office/drawing/2014/main" id="{331EBB10-6589-4B0D-89E6-C328474AA4F4}"/>
              </a:ext>
            </a:extLst>
          </p:cNvPr>
          <p:cNvSpPr txBox="1"/>
          <p:nvPr/>
        </p:nvSpPr>
        <p:spPr>
          <a:xfrm>
            <a:off x="1397000" y="3951288"/>
            <a:ext cx="6968402" cy="6267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答：用了面粉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1.4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千克，水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0.4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千克。</a:t>
            </a:r>
          </a:p>
        </p:txBody>
      </p:sp>
      <p:grpSp>
        <p:nvGrpSpPr>
          <p:cNvPr id="18438" name="组合 20">
            <a:extLst>
              <a:ext uri="{FF2B5EF4-FFF2-40B4-BE49-F238E27FC236}">
                <a16:creationId xmlns:a16="http://schemas.microsoft.com/office/drawing/2014/main" id="{FCAE6CC8-F6EB-40F0-A165-4869D4A839A4}"/>
              </a:ext>
            </a:extLst>
          </p:cNvPr>
          <p:cNvGrpSpPr>
            <a:grpSpLocks/>
          </p:cNvGrpSpPr>
          <p:nvPr/>
        </p:nvGrpSpPr>
        <p:grpSpPr bwMode="auto">
          <a:xfrm>
            <a:off x="147638" y="-50800"/>
            <a:ext cx="2209800" cy="614363"/>
            <a:chOff x="159665" y="15252"/>
            <a:chExt cx="2209349" cy="613157"/>
          </a:xfrm>
        </p:grpSpPr>
        <p:grpSp>
          <p:nvGrpSpPr>
            <p:cNvPr id="18439" name="组合 21">
              <a:extLst>
                <a:ext uri="{FF2B5EF4-FFF2-40B4-BE49-F238E27FC236}">
                  <a16:creationId xmlns:a16="http://schemas.microsoft.com/office/drawing/2014/main" id="{B78E03BC-8CF1-42D9-9594-F175927DF7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665" y="115958"/>
              <a:ext cx="2209349" cy="512451"/>
              <a:chOff x="5319234" y="3882575"/>
              <a:chExt cx="2232341" cy="906049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34F43A27-0FE5-F840-B507-51389E14FF53}"/>
                  </a:ext>
                </a:extLst>
              </p:cNvPr>
              <p:cNvSpPr/>
              <p:nvPr/>
            </p:nvSpPr>
            <p:spPr>
              <a:xfrm>
                <a:off x="5476396" y="4026670"/>
                <a:ext cx="2073575" cy="7619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0C605BC1-6805-B04E-A522-4595FD779FC1}"/>
                  </a:ext>
                </a:extLst>
              </p:cNvPr>
              <p:cNvSpPr/>
              <p:nvPr/>
            </p:nvSpPr>
            <p:spPr>
              <a:xfrm>
                <a:off x="5319234" y="3883803"/>
                <a:ext cx="2073575" cy="76195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/>
              </a:p>
            </p:txBody>
          </p:sp>
          <p:cxnSp>
            <p:nvCxnSpPr>
              <p:cNvPr id="26" name="直线连接符 4">
                <a:extLst>
                  <a:ext uri="{FF2B5EF4-FFF2-40B4-BE49-F238E27FC236}">
                    <a16:creationId xmlns:a16="http://schemas.microsoft.com/office/drawing/2014/main" id="{28F5E214-2D07-854E-A8A3-112EA3CD89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19234" y="4645757"/>
                <a:ext cx="160369" cy="142867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符 5">
                <a:extLst>
                  <a:ext uri="{FF2B5EF4-FFF2-40B4-BE49-F238E27FC236}">
                    <a16:creationId xmlns:a16="http://schemas.microsoft.com/office/drawing/2014/main" id="{62F15ED9-FB33-184E-9E28-EA00ED0057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91206" y="3883803"/>
                <a:ext cx="160369" cy="142867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线连接符 6">
                <a:extLst>
                  <a:ext uri="{FF2B5EF4-FFF2-40B4-BE49-F238E27FC236}">
                    <a16:creationId xmlns:a16="http://schemas.microsoft.com/office/drawing/2014/main" id="{7E434996-451A-CE40-B012-872A1AE905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83187" y="4637354"/>
                <a:ext cx="160369" cy="142865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CD9BF66F-8613-4F8F-81E2-189F823A1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02" y="15252"/>
              <a:ext cx="189037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963B693-B605-4591-8726-E489EBCDCA84}"/>
              </a:ext>
            </a:extLst>
          </p:cNvPr>
          <p:cNvSpPr txBox="1"/>
          <p:nvPr/>
        </p:nvSpPr>
        <p:spPr>
          <a:xfrm>
            <a:off x="559394" y="1314226"/>
            <a:ext cx="8025212" cy="248775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2. 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一块金牌重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412g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，其中所含的黄金质量与金牌总质量的比为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∶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206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。做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302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块这样的金牌需要黄金多少克？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745</Words>
  <Application>Microsoft Office PowerPoint</Application>
  <PresentationFormat>全屏显示(16:9)</PresentationFormat>
  <Paragraphs>103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黑体</vt:lpstr>
      <vt:lpstr>楷体</vt:lpstr>
      <vt:lpstr>宋体</vt:lpstr>
      <vt:lpstr>幼圆</vt:lpstr>
      <vt:lpstr>Arial</vt:lpstr>
      <vt:lpstr>Times New Roman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dc:description>声  明_x000d_
_x000d_
本文件仅用于个人学习、研究或欣赏，以及其他非商业性或非盈利性用途，但同时应遵守著作权法及其他相关法律的规定，不得侵犯本司及相关权利人的合法权利。_x000d_
除此以外，将本文件任何内容用于其他用途时，应获得授权，如发现未经授权用于商业或盈利用途将追加侵权者的法律责任。_x000d_
_x000d_
武汉天成贵龙文化传播有限公司_x000d_
湖北山河律师事务所</dc:description>
  <cp:lastModifiedBy>魏洲 许</cp:lastModifiedBy>
  <cp:revision>252</cp:revision>
  <dcterms:created xsi:type="dcterms:W3CDTF">2017-09-12T01:24:55Z</dcterms:created>
  <dcterms:modified xsi:type="dcterms:W3CDTF">2023-02-12T15:48:10Z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