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sldIdLst>
    <p:sldId id="326" r:id="rId4"/>
    <p:sldId id="356" r:id="rId6"/>
    <p:sldId id="391" r:id="rId7"/>
    <p:sldId id="406" r:id="rId8"/>
    <p:sldId id="407" r:id="rId9"/>
    <p:sldId id="408" r:id="rId10"/>
    <p:sldId id="409" r:id="rId11"/>
    <p:sldId id="395" r:id="rId12"/>
    <p:sldId id="412" r:id="rId13"/>
    <p:sldId id="413" r:id="rId14"/>
    <p:sldId id="414" r:id="rId15"/>
    <p:sldId id="415" r:id="rId16"/>
    <p:sldId id="416" r:id="rId17"/>
    <p:sldId id="417" r:id="rId18"/>
    <p:sldId id="418" r:id="rId19"/>
    <p:sldId id="419" r:id="rId20"/>
    <p:sldId id="390" r:id="rId21"/>
    <p:sldId id="405" r:id="rId22"/>
    <p:sldId id="410" r:id="rId23"/>
    <p:sldId id="411" r:id="rId24"/>
    <p:sldId id="2793" r:id="rId25"/>
    <p:sldId id="2791" r:id="rId26"/>
    <p:sldId id="2792" r:id="rId27"/>
    <p:sldId id="402" r:id="rId28"/>
    <p:sldId id="259" r:id="rId29"/>
    <p:sldId id="258" r:id="rId30"/>
  </p:sldIdLst>
  <p:sldSz cx="9144000" cy="5143500" type="screen16x9"/>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5930" lvl="1" indent="-1130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3130" lvl="2" indent="-2273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0330" lvl="3" indent="-3416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7530" lvl="4" indent="-4559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4559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4559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4559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4559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1D9390"/>
    <a:srgbClr val="FEE0AA"/>
    <a:srgbClr val="BDF2F1"/>
    <a:srgbClr val="E8FAFA"/>
    <a:srgbClr val="19AFA4"/>
    <a:srgbClr val="1CC2B6"/>
    <a:srgbClr val="DCFAF8"/>
    <a:srgbClr val="DFFDFB"/>
    <a:srgbClr val="ADE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87" autoAdjust="0"/>
    <p:restoredTop sz="68946" autoAdjust="0"/>
  </p:normalViewPr>
  <p:slideViewPr>
    <p:cSldViewPr snapToGrid="0" showGuides="1">
      <p:cViewPr varScale="1">
        <p:scale>
          <a:sx n="149" d="100"/>
          <a:sy n="149" d="100"/>
        </p:scale>
        <p:origin x="720" y="114"/>
      </p:cViewPr>
      <p:guideLst>
        <p:guide orient="horz" pos="1620"/>
        <p:guide pos="2863"/>
      </p:guideLst>
    </p:cSldViewPr>
  </p:slideViewPr>
  <p:outlineViewPr>
    <p:cViewPr>
      <p:scale>
        <a:sx n="33" d="100"/>
        <a:sy n="33" d="100"/>
      </p:scale>
      <p:origin x="0" y="0"/>
    </p:cViewPr>
  </p:outlineViewPr>
  <p:notesTextViewPr>
    <p:cViewPr>
      <p:scale>
        <a:sx n="1" d="1"/>
        <a:sy n="1" d="1"/>
      </p:scale>
      <p:origin x="0" y="0"/>
    </p:cViewPr>
  </p:notesTextViewPr>
  <p:sorterViewPr showFormatting="0">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00EFD8F5-B2C0-4A15-AE24-C643F9DA7504}"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593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313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033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753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930" algn="l" rtl="0" eaLnBrk="0" fontAlgn="base" hangingPunct="0">
      <a:spcBef>
        <a:spcPct val="30000"/>
      </a:spcBef>
      <a:spcAft>
        <a:spcPct val="0"/>
      </a:spcAft>
      <a:defRPr sz="1200" kern="1200">
        <a:solidFill>
          <a:schemeClr val="tx1"/>
        </a:solidFill>
        <a:latin typeface="+mn-lt"/>
        <a:ea typeface="+mn-ea"/>
        <a:cs typeface="+mn-cs"/>
      </a:defRPr>
    </a:lvl2pPr>
    <a:lvl3pPr marL="913130" algn="l" rtl="0" eaLnBrk="0" fontAlgn="base" hangingPunct="0">
      <a:spcBef>
        <a:spcPct val="30000"/>
      </a:spcBef>
      <a:spcAft>
        <a:spcPct val="0"/>
      </a:spcAft>
      <a:defRPr sz="1200" kern="1200">
        <a:solidFill>
          <a:schemeClr val="tx1"/>
        </a:solidFill>
        <a:latin typeface="+mn-lt"/>
        <a:ea typeface="+mn-ea"/>
        <a:cs typeface="+mn-cs"/>
      </a:defRPr>
    </a:lvl3pPr>
    <a:lvl4pPr marL="1370330" algn="l" rtl="0" eaLnBrk="0" fontAlgn="base" hangingPunct="0">
      <a:spcBef>
        <a:spcPct val="30000"/>
      </a:spcBef>
      <a:spcAft>
        <a:spcPct val="0"/>
      </a:spcAft>
      <a:defRPr sz="1200" kern="1200">
        <a:solidFill>
          <a:schemeClr val="tx1"/>
        </a:solidFill>
        <a:latin typeface="+mn-lt"/>
        <a:ea typeface="+mn-ea"/>
        <a:cs typeface="+mn-cs"/>
      </a:defRPr>
    </a:lvl4pPr>
    <a:lvl5pPr marL="182753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a:solidFill>
              <a:srgbClr val="000000">
                <a:alpha val="100000"/>
              </a:srgbClr>
            </a:solidFill>
            <a:miter lim="800000"/>
          </a:ln>
        </p:spPr>
      </p:sp>
      <p:sp>
        <p:nvSpPr>
          <p:cNvPr id="14339"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434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6.png"/><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63" name="图片 6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47995"/>
            <a:ext cx="9216008" cy="5182327"/>
          </a:xfrm>
          <a:prstGeom prst="rect">
            <a:avLst/>
          </a:prstGeom>
        </p:spPr>
      </p:pic>
      <p:pic>
        <p:nvPicPr>
          <p:cNvPr id="66" name="图片 6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7161"/>
            <a:ext cx="2310358" cy="1203474"/>
          </a:xfrm>
          <a:prstGeom prst="rect">
            <a:avLst/>
          </a:prstGeom>
        </p:spPr>
      </p:pic>
      <p:sp>
        <p:nvSpPr>
          <p:cNvPr id="67" name="文本框 11"/>
          <p:cNvSpPr txBox="1"/>
          <p:nvPr userDrawn="1"/>
        </p:nvSpPr>
        <p:spPr>
          <a:xfrm rot="19730992">
            <a:off x="3202069" y="2120949"/>
            <a:ext cx="3309549" cy="646331"/>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rPr>
              <a:t>状元成才路</a:t>
            </a:r>
            <a:endPar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endParaRPr>
          </a:p>
        </p:txBody>
      </p:sp>
      <p:pic>
        <p:nvPicPr>
          <p:cNvPr id="6" name="图片 18" descr="C:\Users\nk\Desktop\状元成才路.png状元成才路"/>
          <p:cNvPicPr>
            <a:picLocks noChangeAspect="1"/>
          </p:cNvPicPr>
          <p:nvPr userDrawn="1"/>
        </p:nvPicPr>
        <p:blipFill>
          <a:blip r:embed="rId4"/>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63" name="图片 6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47995"/>
            <a:ext cx="9216008" cy="5182327"/>
          </a:xfrm>
          <a:prstGeom prst="rect">
            <a:avLst/>
          </a:prstGeom>
        </p:spPr>
      </p:pic>
      <p:sp>
        <p:nvSpPr>
          <p:cNvPr id="65" name="矩形 64"/>
          <p:cNvSpPr/>
          <p:nvPr userDrawn="1"/>
        </p:nvSpPr>
        <p:spPr>
          <a:xfrm>
            <a:off x="314062" y="305761"/>
            <a:ext cx="8568952" cy="4536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图片 6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7161"/>
            <a:ext cx="2310358" cy="1203474"/>
          </a:xfrm>
          <a:prstGeom prst="rect">
            <a:avLst/>
          </a:prstGeom>
        </p:spPr>
      </p:pic>
      <p:sp>
        <p:nvSpPr>
          <p:cNvPr id="67" name="文本框 11"/>
          <p:cNvSpPr txBox="1"/>
          <p:nvPr userDrawn="1"/>
        </p:nvSpPr>
        <p:spPr>
          <a:xfrm rot="19730992">
            <a:off x="3202069" y="2120949"/>
            <a:ext cx="3309549" cy="646331"/>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rPr>
              <a:t>状元成才路</a:t>
            </a:r>
            <a:endPar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endParaRPr>
          </a:p>
        </p:txBody>
      </p:sp>
      <p:pic>
        <p:nvPicPr>
          <p:cNvPr id="6" name="图片 18" descr="C:\Users\nk\Desktop\状元成才路.png状元成才路"/>
          <p:cNvPicPr>
            <a:picLocks noChangeAspect="1"/>
          </p:cNvPicPr>
          <p:nvPr userDrawn="1"/>
        </p:nvPicPr>
        <p:blipFill>
          <a:blip r:embed="rId4"/>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pic>
        <p:nvPicPr>
          <p:cNvPr id="57" name="图片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t="21852" b="21662"/>
          <a:stretch>
            <a:fillRect/>
          </a:stretch>
        </p:blipFill>
        <p:spPr>
          <a:xfrm>
            <a:off x="187247" y="1184115"/>
            <a:ext cx="8769506" cy="3302366"/>
          </a:xfrm>
          <a:prstGeom prst="rect">
            <a:avLst/>
          </a:prstGeom>
        </p:spPr>
      </p:pic>
      <p:pic>
        <p:nvPicPr>
          <p:cNvPr id="61" name="图片 60"/>
          <p:cNvPicPr>
            <a:picLocks noChangeAspect="1"/>
          </p:cNvPicPr>
          <p:nvPr userDrawn="1"/>
        </p:nvPicPr>
        <p:blipFill rotWithShape="1">
          <a:blip r:embed="rId4">
            <a:extLst>
              <a:ext uri="{28A0092B-C50C-407E-A947-70E740481C1C}">
                <a14:useLocalDpi xmlns:a14="http://schemas.microsoft.com/office/drawing/2010/main" val="0"/>
              </a:ext>
            </a:extLst>
          </a:blip>
          <a:srcRect t="66375"/>
          <a:stretch>
            <a:fillRect/>
          </a:stretch>
        </p:blipFill>
        <p:spPr>
          <a:xfrm>
            <a:off x="0" y="3419535"/>
            <a:ext cx="9144000" cy="1717599"/>
          </a:xfrm>
          <a:prstGeom prst="rect">
            <a:avLst/>
          </a:prstGeom>
        </p:spPr>
      </p:pic>
      <p:pic>
        <p:nvPicPr>
          <p:cNvPr id="6" name="图片 18" descr="C:\Users\nk\Desktop\状元成才路.png状元成才路"/>
          <p:cNvPicPr>
            <a:picLocks noChangeAspect="1"/>
          </p:cNvPicPr>
          <p:nvPr userDrawn="1"/>
        </p:nvPicPr>
        <p:blipFill>
          <a:blip r:embed="rId5"/>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pic>
        <p:nvPicPr>
          <p:cNvPr id="57" name="图片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0" name="矩形 59"/>
          <p:cNvSpPr/>
          <p:nvPr userDrawn="1"/>
        </p:nvSpPr>
        <p:spPr>
          <a:xfrm>
            <a:off x="691967" y="1006868"/>
            <a:ext cx="81153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61" name="图片 60"/>
          <p:cNvPicPr>
            <a:picLocks noChangeAspect="1"/>
          </p:cNvPicPr>
          <p:nvPr userDrawn="1"/>
        </p:nvPicPr>
        <p:blipFill rotWithShape="1">
          <a:blip r:embed="rId3">
            <a:extLst>
              <a:ext uri="{28A0092B-C50C-407E-A947-70E740481C1C}">
                <a14:useLocalDpi xmlns:a14="http://schemas.microsoft.com/office/drawing/2010/main" val="0"/>
              </a:ext>
            </a:extLst>
          </a:blip>
          <a:srcRect t="66375"/>
          <a:stretch>
            <a:fillRect/>
          </a:stretch>
        </p:blipFill>
        <p:spPr>
          <a:xfrm>
            <a:off x="0" y="3419535"/>
            <a:ext cx="9144000" cy="1717599"/>
          </a:xfrm>
          <a:prstGeom prst="rect">
            <a:avLst/>
          </a:prstGeom>
        </p:spPr>
      </p:pic>
      <p:pic>
        <p:nvPicPr>
          <p:cNvPr id="6" name="图片 18" descr="C:\Users\nk\Desktop\状元成才路.png状元成才路"/>
          <p:cNvPicPr>
            <a:picLocks noChangeAspect="1"/>
          </p:cNvPicPr>
          <p:nvPr userDrawn="1"/>
        </p:nvPicPr>
        <p:blipFill>
          <a:blip r:embed="rId4"/>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47995"/>
            <a:ext cx="9216008" cy="5182327"/>
          </a:xfrm>
          <a:prstGeom prst="rect">
            <a:avLst/>
          </a:prstGeom>
        </p:spPr>
      </p:pic>
      <p:sp>
        <p:nvSpPr>
          <p:cNvPr id="9" name="矩形 8"/>
          <p:cNvSpPr/>
          <p:nvPr userDrawn="1"/>
        </p:nvSpPr>
        <p:spPr>
          <a:xfrm>
            <a:off x="314062" y="627887"/>
            <a:ext cx="8568952" cy="4214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7161"/>
            <a:ext cx="2310358" cy="1203474"/>
          </a:xfrm>
          <a:prstGeom prst="rect">
            <a:avLst/>
          </a:prstGeom>
        </p:spPr>
      </p:pic>
      <p:sp>
        <p:nvSpPr>
          <p:cNvPr id="11" name="文本框 11"/>
          <p:cNvSpPr txBox="1"/>
          <p:nvPr userDrawn="1"/>
        </p:nvSpPr>
        <p:spPr>
          <a:xfrm rot="19730992">
            <a:off x="3202069" y="2120949"/>
            <a:ext cx="3309549" cy="646331"/>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rPr>
              <a:t>状元成才路</a:t>
            </a:r>
            <a:endParaRPr kumimoji="0" lang="zh-CN" altLang="en-US" sz="3600" b="0" i="0" u="none" strike="noStrike" kern="1200" cap="none" spc="0" normalizeH="0" baseline="0" noProof="0" dirty="0">
              <a:ln>
                <a:noFill/>
              </a:ln>
              <a:solidFill>
                <a:schemeClr val="bg2">
                  <a:alpha val="20000"/>
                </a:schemeClr>
              </a:solidFill>
              <a:effectLst/>
              <a:uLnTx/>
              <a:uFillTx/>
              <a:latin typeface="楷体" panose="02010609060101010101" pitchFamily="49" charset="-122"/>
              <a:ea typeface="楷体" panose="02010609060101010101" pitchFamily="49" charset="-122"/>
              <a:cs typeface="+mn-cs"/>
            </a:endParaRPr>
          </a:p>
        </p:txBody>
      </p:sp>
      <p:pic>
        <p:nvPicPr>
          <p:cNvPr id="6" name="图片 18" descr="C:\Users\nk\Desktop\状元成才路.png状元成才路"/>
          <p:cNvPicPr>
            <a:picLocks noChangeAspect="1"/>
          </p:cNvPicPr>
          <p:nvPr userDrawn="1"/>
        </p:nvPicPr>
        <p:blipFill>
          <a:blip r:embed="rId4"/>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47995"/>
            <a:ext cx="9216008" cy="5182327"/>
          </a:xfrm>
          <a:prstGeom prst="rect">
            <a:avLst/>
          </a:prstGeom>
        </p:spPr>
      </p:pic>
      <p:sp>
        <p:nvSpPr>
          <p:cNvPr id="2" name="椭圆 1"/>
          <p:cNvSpPr/>
          <p:nvPr userDrawn="1"/>
        </p:nvSpPr>
        <p:spPr>
          <a:xfrm>
            <a:off x="1849833" y="1563757"/>
            <a:ext cx="5432238" cy="2199861"/>
          </a:xfrm>
          <a:prstGeom prst="rect">
            <a:avLst/>
          </a:prstGeom>
          <a:solidFill>
            <a:schemeClr val="bg1"/>
          </a:solidFill>
          <a:ln>
            <a:solidFill>
              <a:srgbClr val="ADE3D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C:\Documents and Settings\Administrator\桌面\3植10.jpg3植10"/>
          <p:cNvPicPr>
            <a:picLocks noChangeAspect="1"/>
          </p:cNvPicPr>
          <p:nvPr userDrawn="1"/>
        </p:nvPicPr>
        <p:blipFill rotWithShape="1">
          <a:blip r:embed="rId3">
            <a:clrChange>
              <a:clrFrom>
                <a:srgbClr val="FEFEFE">
                  <a:alpha val="100000"/>
                </a:srgbClr>
              </a:clrFrom>
              <a:clrTo>
                <a:srgbClr val="FEFEFE">
                  <a:alpha val="100000"/>
                  <a:alpha val="0"/>
                </a:srgbClr>
              </a:clrTo>
            </a:clrChange>
          </a:blip>
          <a:srcRect b="8068"/>
          <a:stretch>
            <a:fillRect/>
          </a:stretch>
        </p:blipFill>
        <p:spPr>
          <a:xfrm flipH="1">
            <a:off x="1910355" y="2484400"/>
            <a:ext cx="1535210" cy="1279218"/>
          </a:xfrm>
          <a:prstGeom prst="rect">
            <a:avLst/>
          </a:prstGeom>
        </p:spPr>
      </p:pic>
      <p:pic>
        <p:nvPicPr>
          <p:cNvPr id="24" name="图片 23"/>
          <p:cNvPicPr>
            <a:picLocks noChangeAspect="1"/>
          </p:cNvPicPr>
          <p:nvPr userDrawn="1"/>
        </p:nvPicPr>
        <p:blipFill rotWithShape="1">
          <a:blip r:embed="rId4">
            <a:extLst>
              <a:ext uri="{28A0092B-C50C-407E-A947-70E740481C1C}">
                <a14:useLocalDpi xmlns:a14="http://schemas.microsoft.com/office/drawing/2010/main" val="0"/>
              </a:ext>
            </a:extLst>
          </a:blip>
          <a:srcRect l="78551" t="66375"/>
          <a:stretch>
            <a:fillRect/>
          </a:stretch>
        </p:blipFill>
        <p:spPr>
          <a:xfrm flipH="1" flipV="1">
            <a:off x="0" y="-39756"/>
            <a:ext cx="2279374" cy="1957567"/>
          </a:xfrm>
          <a:prstGeom prst="rect">
            <a:avLst/>
          </a:prstGeom>
        </p:spPr>
      </p:pic>
      <p:pic>
        <p:nvPicPr>
          <p:cNvPr id="6" name="图片 18" descr="C:\Users\nk\Desktop\状元成才路.png状元成才路"/>
          <p:cNvPicPr>
            <a:picLocks noChangeAspect="1"/>
          </p:cNvPicPr>
          <p:nvPr userDrawn="1"/>
        </p:nvPicPr>
        <p:blipFill>
          <a:blip r:embed="rId5"/>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18" descr="C:\Users\nk\Desktop\状元成才路.png状元成才路"/>
          <p:cNvPicPr>
            <a:picLocks noChangeAspect="1"/>
          </p:cNvPicPr>
          <p:nvPr userDrawn="1"/>
        </p:nvPicPr>
        <p:blipFill>
          <a:blip r:embed="rId2"/>
          <a:srcRect/>
          <a:stretch>
            <a:fillRect/>
          </a:stretch>
        </p:blipFill>
        <p:spPr>
          <a:xfrm>
            <a:off x="8454390" y="58420"/>
            <a:ext cx="643890" cy="631825"/>
          </a:xfrm>
          <a:prstGeom prst="rect">
            <a:avLst/>
          </a:prstGeom>
          <a:noFill/>
          <a:ln w="9525">
            <a:noFill/>
          </a:ln>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hf sldNum="0" hdr="0" ftr="0" dt="0"/>
  <p:txStyles>
    <p:title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p:titleStyle>
    <p:body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4.wdp"/><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29.tif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tiff"/></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5.xml"/><Relationship Id="rId2" Type="http://schemas.openxmlformats.org/officeDocument/2006/relationships/image" Target="../media/image9.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hyperlink" Target="1.png"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tiff"/><Relationship Id="rId1"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089565" y="1899890"/>
            <a:ext cx="5020227" cy="715963"/>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defRPr/>
            </a:pPr>
            <a:r>
              <a:rPr lang="zh-CN" altLang="en-US" sz="4050" b="1" dirty="0">
                <a:latin typeface="黑体" panose="02010609060101010101" pitchFamily="49" charset="-122"/>
                <a:ea typeface="黑体" panose="02010609060101010101" pitchFamily="49" charset="-122"/>
              </a:rPr>
              <a:t>保护生物多样性</a:t>
            </a:r>
            <a:endParaRPr kumimoji="0" lang="zh-CN" altLang="en-US" sz="405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5" name="文本框 4"/>
          <p:cNvSpPr txBox="1"/>
          <p:nvPr/>
        </p:nvSpPr>
        <p:spPr>
          <a:xfrm>
            <a:off x="4760085" y="2867669"/>
            <a:ext cx="2190680" cy="413703"/>
          </a:xfrm>
          <a:prstGeom prst="rect">
            <a:avLst/>
          </a:prstGeom>
          <a:noFill/>
        </p:spPr>
        <p:txBody>
          <a:bodyPr wrap="square">
            <a:spAutoFit/>
          </a:bodyPr>
          <a:lstStyle/>
          <a:p>
            <a:pPr marR="0" defTabSz="914400" eaLnBrk="1" hangingPunct="1">
              <a:lnSpc>
                <a:spcPct val="130000"/>
              </a:lnSpc>
              <a:buClrTx/>
              <a:buSzTx/>
              <a:buFontTx/>
              <a:buNone/>
              <a:defRPr/>
            </a:pPr>
            <a:r>
              <a:rPr kumimoji="0" lang="zh-CN" altLang="en-US" sz="1800" kern="1200" cap="none" spc="0" normalizeH="0" baseline="0" noProof="0" dirty="0">
                <a:solidFill>
                  <a:schemeClr val="tx1"/>
                </a:solidFill>
                <a:latin typeface="+mn-lt"/>
                <a:ea typeface="+mn-ea"/>
                <a:cs typeface="+mn-cs"/>
              </a:rPr>
              <a:t>教科版六年级下册</a:t>
            </a:r>
            <a:endParaRPr kumimoji="0" lang="zh-CN" altLang="en-US" sz="1800" kern="1200" cap="none" spc="0" normalizeH="0" baseline="0" noProof="0" dirty="0">
              <a:solidFill>
                <a:schemeClr val="tx1"/>
              </a:solidFill>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38811" y="924080"/>
            <a:ext cx="6425745" cy="3105779"/>
            <a:chOff x="5038489" y="1252820"/>
            <a:chExt cx="4277788" cy="274025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08886" y="1268069"/>
              <a:ext cx="4207391" cy="2725001"/>
            </a:xfrm>
            <a:prstGeom prst="rect">
              <a:avLst/>
            </a:prstGeom>
          </p:spPr>
        </p:pic>
        <p:sp>
          <p:nvSpPr>
            <p:cNvPr id="4" name="标题 1"/>
            <p:cNvSpPr txBox="1"/>
            <p:nvPr/>
          </p:nvSpPr>
          <p:spPr>
            <a:xfrm rot="18938082">
              <a:off x="5038489" y="1252820"/>
              <a:ext cx="1394111" cy="615696"/>
            </a:xfrm>
            <a:prstGeom prst="rect">
              <a:avLst/>
            </a:prstGeom>
          </p:spPr>
          <p:txBody>
            <a:bodyPr>
              <a:norm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r>
                <a:rPr lang="zh-CN" altLang="en-US" sz="2400" b="1" dirty="0"/>
                <a:t>资料</a:t>
              </a:r>
              <a:endParaRPr lang="zh-CN" altLang="en-US" sz="2400" b="1" dirty="0"/>
            </a:p>
          </p:txBody>
        </p:sp>
        <p:sp>
          <p:nvSpPr>
            <p:cNvPr id="5" name="文本框 4"/>
            <p:cNvSpPr txBox="1"/>
            <p:nvPr/>
          </p:nvSpPr>
          <p:spPr>
            <a:xfrm>
              <a:off x="5203962" y="1772630"/>
              <a:ext cx="3915088" cy="1715878"/>
            </a:xfrm>
            <a:prstGeom prst="rect">
              <a:avLst/>
            </a:prstGeom>
            <a:noFill/>
          </p:spPr>
          <p:txBody>
            <a:bodyPr wrap="square" rtlCol="0">
              <a:spAutoFit/>
            </a:bodyPr>
            <a:lstStyle/>
            <a:p>
              <a:pPr eaLnBrk="1" hangingPunct="1">
                <a:lnSpc>
                  <a:spcPct val="130000"/>
                </a:lnSpc>
              </a:pPr>
              <a:r>
                <a:rPr lang="zh-CN" altLang="en-US" sz="2400" b="1">
                  <a:solidFill>
                    <a:schemeClr val="accent1"/>
                  </a:solidFill>
                  <a:latin typeface="+mj-ea"/>
                  <a:ea typeface="+mj-ea"/>
                </a:rPr>
                <a:t>     生物多样性对人类的健康和生存至关重要。生物之间以及生物与环境之间相互作用形成复杂的、互相联系的生态系统</a:t>
              </a:r>
              <a:r>
                <a:rPr lang="en-US" altLang="zh-CN" sz="2400" b="1">
                  <a:solidFill>
                    <a:schemeClr val="accent1"/>
                  </a:solidFill>
                  <a:latin typeface="+mj-ea"/>
                  <a:ea typeface="+mj-ea"/>
                </a:rPr>
                <a:t>,</a:t>
              </a:r>
              <a:r>
                <a:rPr lang="zh-CN" altLang="en-US" sz="2400" b="1">
                  <a:solidFill>
                    <a:schemeClr val="accent1"/>
                  </a:solidFill>
                  <a:latin typeface="+mj-ea"/>
                  <a:ea typeface="+mj-ea"/>
                </a:rPr>
                <a:t>提供所有生命赖以生存的条件。</a:t>
              </a:r>
              <a:endParaRPr lang="zh-CN" altLang="en-US" sz="2400" b="1" dirty="0">
                <a:solidFill>
                  <a:schemeClr val="accent1"/>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178247"/>
            <a:ext cx="5852160" cy="3526536"/>
          </a:xfrm>
          <a:prstGeom prst="rect">
            <a:avLst/>
          </a:prstGeom>
        </p:spPr>
      </p:pic>
      <p:sp>
        <p:nvSpPr>
          <p:cNvPr id="2" name="内容占位符 2"/>
          <p:cNvSpPr txBox="1"/>
          <p:nvPr/>
        </p:nvSpPr>
        <p:spPr>
          <a:xfrm>
            <a:off x="713741" y="701041"/>
            <a:ext cx="6502068"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2800" b="1" dirty="0">
                <a:solidFill>
                  <a:schemeClr val="accent6">
                    <a:lumMod val="75000"/>
                  </a:schemeClr>
                </a:solidFill>
                <a:latin typeface="+mj-ea"/>
                <a:ea typeface="+mj-ea"/>
              </a:rPr>
              <a:t>活动二：保护生物多样性的方法</a:t>
            </a:r>
            <a:endParaRPr lang="zh-CN" altLang="en-US" sz="2800" b="1" dirty="0">
              <a:solidFill>
                <a:schemeClr val="accent6">
                  <a:lumMod val="75000"/>
                </a:schemeClr>
              </a:solidFill>
              <a:latin typeface="+mj-ea"/>
              <a:ea typeface="+mj-ea"/>
            </a:endParaRPr>
          </a:p>
        </p:txBody>
      </p:sp>
      <p:sp>
        <p:nvSpPr>
          <p:cNvPr id="10" name="矩形 9"/>
          <p:cNvSpPr/>
          <p:nvPr/>
        </p:nvSpPr>
        <p:spPr>
          <a:xfrm>
            <a:off x="5174974" y="2341351"/>
            <a:ext cx="3419060" cy="1200329"/>
          </a:xfrm>
          <a:prstGeom prst="rect">
            <a:avLst/>
          </a:prstGeom>
        </p:spPr>
        <p:txBody>
          <a:bodyPr wrap="square">
            <a:spAutoFit/>
          </a:bodyPr>
          <a:lstStyle/>
          <a:p>
            <a:r>
              <a:rPr lang="zh-CN" altLang="en-US" sz="2400" b="1" dirty="0"/>
              <a:t>       通过建立自然保护区保护濒危物种，进行就地保护、迁地保护；</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260989" y="816057"/>
            <a:ext cx="6622022" cy="3710170"/>
          </a:xfrm>
          <a:prstGeom prst="rect">
            <a:avLst/>
          </a:prstGeom>
        </p:spPr>
      </p:pic>
      <p:sp>
        <p:nvSpPr>
          <p:cNvPr id="8" name="矩形 7"/>
          <p:cNvSpPr/>
          <p:nvPr/>
        </p:nvSpPr>
        <p:spPr>
          <a:xfrm>
            <a:off x="1663149" y="1338075"/>
            <a:ext cx="5625547" cy="3150671"/>
          </a:xfrm>
          <a:prstGeom prst="rect">
            <a:avLst/>
          </a:prstGeom>
        </p:spPr>
        <p:txBody>
          <a:bodyPr wrap="square">
            <a:spAutoFit/>
          </a:bodyPr>
          <a:lstStyle/>
          <a:p>
            <a:pPr>
              <a:lnSpc>
                <a:spcPct val="119000"/>
              </a:lnSpc>
            </a:pPr>
            <a:r>
              <a:rPr lang="zh-CN" altLang="en-US" sz="2400" b="1" dirty="0">
                <a:solidFill>
                  <a:srgbClr val="C00000"/>
                </a:solidFill>
              </a:rPr>
              <a:t>       自然保护区，是指对有代表性的自然生态系统、珍稀濒危野生动植物物种的天然集中分布区、有特殊意义的自然遗迹等保护对象所在的陆地、陆地水体或者海域，依法划出一定面积予以特殊保护和管理的区域。人类建立自然保护区已有百余年的历史。</a:t>
            </a:r>
            <a:endParaRPr lang="zh-CN" altLang="en-US" sz="24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8956" y="1527966"/>
            <a:ext cx="2914493" cy="2914493"/>
          </a:xfrm>
          <a:prstGeom prst="rect">
            <a:avLst/>
          </a:prstGeom>
        </p:spPr>
      </p:pic>
      <p:sp>
        <p:nvSpPr>
          <p:cNvPr id="2" name="内容占位符 2"/>
          <p:cNvSpPr txBox="1"/>
          <p:nvPr/>
        </p:nvSpPr>
        <p:spPr>
          <a:xfrm>
            <a:off x="713741" y="701041"/>
            <a:ext cx="6502068"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2800" b="1" dirty="0">
                <a:solidFill>
                  <a:schemeClr val="accent6">
                    <a:lumMod val="75000"/>
                  </a:schemeClr>
                </a:solidFill>
                <a:latin typeface="+mj-ea"/>
                <a:ea typeface="+mj-ea"/>
              </a:rPr>
              <a:t>2.</a:t>
            </a:r>
            <a:r>
              <a:rPr lang="zh-CN" altLang="en-US" sz="2800" b="1" dirty="0">
                <a:solidFill>
                  <a:schemeClr val="accent6">
                    <a:lumMod val="75000"/>
                  </a:schemeClr>
                </a:solidFill>
                <a:latin typeface="+mj-ea"/>
                <a:ea typeface="+mj-ea"/>
              </a:rPr>
              <a:t>交流讨论保护生物多样性的方法</a:t>
            </a:r>
            <a:endParaRPr lang="zh-CN" altLang="en-US" sz="2800" b="1" dirty="0">
              <a:solidFill>
                <a:schemeClr val="accent6">
                  <a:lumMod val="75000"/>
                </a:schemeClr>
              </a:solidFill>
              <a:latin typeface="+mj-ea"/>
              <a:ea typeface="+mj-ea"/>
            </a:endParaRPr>
          </a:p>
        </p:txBody>
      </p:sp>
      <p:sp>
        <p:nvSpPr>
          <p:cNvPr id="10" name="矩形 9"/>
          <p:cNvSpPr/>
          <p:nvPr/>
        </p:nvSpPr>
        <p:spPr>
          <a:xfrm>
            <a:off x="5121965" y="2200382"/>
            <a:ext cx="3419060" cy="1569660"/>
          </a:xfrm>
          <a:prstGeom prst="rect">
            <a:avLst/>
          </a:prstGeom>
        </p:spPr>
        <p:txBody>
          <a:bodyPr wrap="square">
            <a:spAutoFit/>
          </a:bodyPr>
          <a:lstStyle/>
          <a:p>
            <a:r>
              <a:rPr lang="zh-CN" altLang="en-US" sz="2400" b="1" dirty="0"/>
              <a:t>通过建立动物园、植物园等，对比较珍贵的、具有观赏价值的物种进行人工辅助保护；</a:t>
            </a:r>
            <a:endParaRPr lang="zh-CN" altLang="en-US" sz="24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713741" y="701041"/>
            <a:ext cx="6502068"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2800" b="1" dirty="0">
                <a:solidFill>
                  <a:schemeClr val="accent6">
                    <a:lumMod val="75000"/>
                  </a:schemeClr>
                </a:solidFill>
                <a:latin typeface="+mj-ea"/>
                <a:ea typeface="+mj-ea"/>
              </a:rPr>
              <a:t>2.</a:t>
            </a:r>
            <a:r>
              <a:rPr lang="zh-CN" altLang="en-US" sz="2800" b="1" dirty="0">
                <a:solidFill>
                  <a:schemeClr val="accent6">
                    <a:lumMod val="75000"/>
                  </a:schemeClr>
                </a:solidFill>
                <a:latin typeface="+mj-ea"/>
                <a:ea typeface="+mj-ea"/>
              </a:rPr>
              <a:t>交流讨论保护生物多样性的方法</a:t>
            </a:r>
            <a:endParaRPr lang="zh-CN" altLang="en-US" sz="2800" b="1" dirty="0">
              <a:solidFill>
                <a:schemeClr val="accent6">
                  <a:lumMod val="75000"/>
                </a:schemeClr>
              </a:solidFill>
              <a:latin typeface="+mj-ea"/>
              <a:ea typeface="+mj-ea"/>
            </a:endParaRPr>
          </a:p>
        </p:txBody>
      </p:sp>
      <p:sp>
        <p:nvSpPr>
          <p:cNvPr id="10" name="矩形 9"/>
          <p:cNvSpPr/>
          <p:nvPr/>
        </p:nvSpPr>
        <p:spPr>
          <a:xfrm>
            <a:off x="5121965" y="2200382"/>
            <a:ext cx="3419060" cy="1200329"/>
          </a:xfrm>
          <a:prstGeom prst="rect">
            <a:avLst/>
          </a:prstGeom>
        </p:spPr>
        <p:txBody>
          <a:bodyPr wrap="square">
            <a:spAutoFit/>
          </a:bodyPr>
          <a:lstStyle/>
          <a:p>
            <a:r>
              <a:rPr lang="zh-CN" altLang="en-US" sz="2400" b="1" dirty="0"/>
              <a:t>通过建立了基因库，贮藏植物的种子、花粉和动物的精子；</a:t>
            </a:r>
            <a:endParaRPr lang="zh-CN" altLang="en-US" sz="2400" b="1" dirty="0"/>
          </a:p>
        </p:txBody>
      </p:sp>
      <p:pic>
        <p:nvPicPr>
          <p:cNvPr id="5"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72028" y="1917928"/>
            <a:ext cx="3100937" cy="217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713741" y="701041"/>
            <a:ext cx="6502068"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2800" b="1" dirty="0">
                <a:solidFill>
                  <a:schemeClr val="accent6">
                    <a:lumMod val="75000"/>
                  </a:schemeClr>
                </a:solidFill>
                <a:latin typeface="+mj-ea"/>
                <a:ea typeface="+mj-ea"/>
              </a:rPr>
              <a:t>2.</a:t>
            </a:r>
            <a:r>
              <a:rPr lang="zh-CN" altLang="en-US" sz="2800" b="1" dirty="0">
                <a:solidFill>
                  <a:schemeClr val="accent6">
                    <a:lumMod val="75000"/>
                  </a:schemeClr>
                </a:solidFill>
                <a:latin typeface="+mj-ea"/>
                <a:ea typeface="+mj-ea"/>
              </a:rPr>
              <a:t>交流讨论保护生物多样性的方法</a:t>
            </a:r>
            <a:endParaRPr lang="zh-CN" altLang="en-US" sz="2800" b="1" dirty="0">
              <a:solidFill>
                <a:schemeClr val="accent6">
                  <a:lumMod val="75000"/>
                </a:schemeClr>
              </a:solidFill>
              <a:latin typeface="+mj-ea"/>
              <a:ea typeface="+mj-ea"/>
            </a:endParaRPr>
          </a:p>
        </p:txBody>
      </p:sp>
      <p:sp>
        <p:nvSpPr>
          <p:cNvPr id="10" name="矩形 9"/>
          <p:cNvSpPr/>
          <p:nvPr/>
        </p:nvSpPr>
        <p:spPr>
          <a:xfrm>
            <a:off x="4678017" y="2240359"/>
            <a:ext cx="3419060" cy="1569660"/>
          </a:xfrm>
          <a:prstGeom prst="rect">
            <a:avLst/>
          </a:prstGeom>
        </p:spPr>
        <p:txBody>
          <a:bodyPr wrap="square">
            <a:spAutoFit/>
          </a:bodyPr>
          <a:lstStyle/>
          <a:p>
            <a:r>
              <a:rPr lang="zh-CN" altLang="en-US" sz="2400" b="1" dirty="0"/>
              <a:t>制定了相关法律来保护生物多样性，并开展了生物多样性保护方面的宣传和教育。</a:t>
            </a:r>
            <a:endParaRPr lang="zh-CN" altLang="en-US" sz="2400" b="1" dirty="0"/>
          </a:p>
        </p:txBody>
      </p:sp>
      <p:pic>
        <p:nvPicPr>
          <p:cNvPr id="6"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48007" y="1804828"/>
            <a:ext cx="2016768" cy="24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64775" y="2105696"/>
            <a:ext cx="4781002" cy="1935722"/>
          </a:xfrm>
          <a:prstGeom prst="rect">
            <a:avLst/>
          </a:prstGeom>
        </p:spPr>
      </p:pic>
      <p:sp>
        <p:nvSpPr>
          <p:cNvPr id="2" name="内容占位符 2"/>
          <p:cNvSpPr txBox="1"/>
          <p:nvPr/>
        </p:nvSpPr>
        <p:spPr>
          <a:xfrm>
            <a:off x="713741" y="701041"/>
            <a:ext cx="6502068"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2800" b="1" dirty="0">
                <a:solidFill>
                  <a:schemeClr val="accent6">
                    <a:lumMod val="75000"/>
                  </a:schemeClr>
                </a:solidFill>
                <a:latin typeface="+mj-ea"/>
                <a:ea typeface="+mj-ea"/>
              </a:rPr>
              <a:t>3.</a:t>
            </a:r>
            <a:r>
              <a:rPr lang="zh-CN" altLang="en-US" sz="2800" b="1" dirty="0">
                <a:solidFill>
                  <a:schemeClr val="accent6">
                    <a:lumMod val="75000"/>
                  </a:schemeClr>
                </a:solidFill>
                <a:latin typeface="+mj-ea"/>
                <a:ea typeface="+mj-ea"/>
              </a:rPr>
              <a:t>制作保护生物多样性的宣传海报</a:t>
            </a:r>
            <a:endParaRPr lang="zh-CN" altLang="en-US" sz="2800" b="1" dirty="0">
              <a:solidFill>
                <a:schemeClr val="accent6">
                  <a:lumMod val="75000"/>
                </a:schemeClr>
              </a:solidFill>
              <a:latin typeface="+mj-ea"/>
              <a:ea typeface="+mj-ea"/>
            </a:endParaRPr>
          </a:p>
        </p:txBody>
      </p:sp>
      <p:sp>
        <p:nvSpPr>
          <p:cNvPr id="4" name="矩形 3"/>
          <p:cNvSpPr/>
          <p:nvPr/>
        </p:nvSpPr>
        <p:spPr>
          <a:xfrm>
            <a:off x="190640" y="1916694"/>
            <a:ext cx="3572977" cy="2245808"/>
          </a:xfrm>
          <a:prstGeom prst="rect">
            <a:avLst/>
          </a:prstGeom>
        </p:spPr>
        <p:txBody>
          <a:bodyPr wrap="square">
            <a:spAutoFit/>
          </a:bodyPr>
          <a:lstStyle/>
          <a:p>
            <a:pPr indent="304800" algn="just">
              <a:lnSpc>
                <a:spcPct val="150000"/>
              </a:lnSpc>
              <a:spcAft>
                <a:spcPts val="0"/>
              </a:spcAft>
            </a:pPr>
            <a:r>
              <a:rPr lang="en-US" altLang="zh-CN" sz="2400" b="1" kern="100" dirty="0">
                <a:latin typeface="宋体" panose="02010600030101010101" pitchFamily="2" charset="-122"/>
                <a:ea typeface="等线" panose="02010600030101010101" charset="-122"/>
                <a:cs typeface="Times New Roman" panose="02020603050405020304" pitchFamily="18" charset="0"/>
              </a:rPr>
              <a:t>1.</a:t>
            </a:r>
            <a:r>
              <a:rPr lang="zh-CN" altLang="zh-CN" sz="2400" b="1" kern="100" dirty="0">
                <a:latin typeface="等线" panose="02010600030101010101" charset="-122"/>
                <a:cs typeface="Times New Roman" panose="02020603050405020304" pitchFamily="18" charset="0"/>
              </a:rPr>
              <a:t>商定宣传海报主题。</a:t>
            </a:r>
            <a:endParaRPr lang="zh-CN" altLang="zh-CN" sz="2400" b="1" kern="100" dirty="0">
              <a:latin typeface="等线" panose="02010600030101010101" charset="-122"/>
              <a:ea typeface="等线" panose="02010600030101010101" charset="-122"/>
              <a:cs typeface="宋体" panose="02010600030101010101" pitchFamily="2" charset="-122"/>
            </a:endParaRPr>
          </a:p>
          <a:p>
            <a:pPr indent="304800" algn="just">
              <a:lnSpc>
                <a:spcPct val="150000"/>
              </a:lnSpc>
              <a:spcAft>
                <a:spcPts val="0"/>
              </a:spcAft>
            </a:pPr>
            <a:r>
              <a:rPr lang="en-US" altLang="zh-CN" sz="2400" b="1" kern="100" dirty="0">
                <a:latin typeface="宋体" panose="02010600030101010101" pitchFamily="2" charset="-122"/>
                <a:ea typeface="等线" panose="02010600030101010101" charset="-122"/>
                <a:cs typeface="Times New Roman" panose="02020603050405020304" pitchFamily="18" charset="0"/>
              </a:rPr>
              <a:t>2.</a:t>
            </a:r>
            <a:r>
              <a:rPr lang="zh-CN" altLang="zh-CN" sz="2400" b="1" kern="100" dirty="0">
                <a:latin typeface="等线" panose="02010600030101010101" charset="-122"/>
                <a:cs typeface="Times New Roman" panose="02020603050405020304" pitchFamily="18" charset="0"/>
              </a:rPr>
              <a:t>制定宣传海报内容。</a:t>
            </a:r>
            <a:endParaRPr lang="zh-CN" altLang="zh-CN" sz="2400" b="1" kern="100" dirty="0">
              <a:latin typeface="等线" panose="02010600030101010101" charset="-122"/>
              <a:ea typeface="等线" panose="02010600030101010101" charset="-122"/>
              <a:cs typeface="宋体" panose="02010600030101010101" pitchFamily="2" charset="-122"/>
            </a:endParaRPr>
          </a:p>
          <a:p>
            <a:pPr indent="304800" algn="just">
              <a:lnSpc>
                <a:spcPct val="150000"/>
              </a:lnSpc>
              <a:spcAft>
                <a:spcPts val="0"/>
              </a:spcAft>
            </a:pPr>
            <a:r>
              <a:rPr lang="en-US" altLang="zh-CN" sz="2400" b="1" kern="100" dirty="0">
                <a:latin typeface="宋体" panose="02010600030101010101" pitchFamily="2" charset="-122"/>
                <a:ea typeface="等线" panose="02010600030101010101" charset="-122"/>
                <a:cs typeface="Times New Roman" panose="02020603050405020304" pitchFamily="18" charset="0"/>
              </a:rPr>
              <a:t>3.</a:t>
            </a:r>
            <a:r>
              <a:rPr lang="zh-CN" altLang="zh-CN" sz="2400" b="1" kern="100" dirty="0">
                <a:latin typeface="等线" panose="02010600030101010101" charset="-122"/>
                <a:cs typeface="Times New Roman" panose="02020603050405020304" pitchFamily="18" charset="0"/>
              </a:rPr>
              <a:t>设计海报封面。</a:t>
            </a:r>
            <a:endParaRPr lang="zh-CN" altLang="zh-CN" sz="2400" b="1" kern="100" dirty="0">
              <a:latin typeface="等线" panose="02010600030101010101" charset="-122"/>
              <a:ea typeface="等线" panose="02010600030101010101" charset="-122"/>
              <a:cs typeface="宋体" panose="02010600030101010101" pitchFamily="2" charset="-122"/>
            </a:endParaRPr>
          </a:p>
          <a:p>
            <a:pPr indent="304800" algn="just">
              <a:lnSpc>
                <a:spcPct val="150000"/>
              </a:lnSpc>
              <a:spcAft>
                <a:spcPts val="0"/>
              </a:spcAft>
            </a:pPr>
            <a:r>
              <a:rPr lang="en-US" altLang="zh-CN" sz="2400" b="1" kern="100" dirty="0">
                <a:latin typeface="宋体" panose="02010600030101010101" pitchFamily="2" charset="-122"/>
                <a:ea typeface="等线" panose="02010600030101010101" charset="-122"/>
                <a:cs typeface="Times New Roman" panose="02020603050405020304" pitchFamily="18" charset="0"/>
              </a:rPr>
              <a:t>4.</a:t>
            </a:r>
            <a:r>
              <a:rPr lang="zh-CN" altLang="zh-CN" sz="2400" b="1" kern="100" dirty="0">
                <a:latin typeface="等线" panose="02010600030101010101" charset="-122"/>
                <a:cs typeface="Times New Roman" panose="02020603050405020304" pitchFamily="18" charset="0"/>
              </a:rPr>
              <a:t>展示海报。</a:t>
            </a:r>
            <a:endParaRPr lang="zh-CN" altLang="zh-CN" sz="2400" b="1" kern="100" dirty="0">
              <a:effectLst/>
              <a:latin typeface="等线" panose="02010600030101010101" charset="-122"/>
              <a:ea typeface="等线" panose="02010600030101010101"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08778"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拓展</a:t>
              </a:r>
              <a:endParaRPr lang="zh-CN" altLang="en-US" sz="2800" b="1" dirty="0">
                <a:latin typeface="+mn-ea"/>
                <a:ea typeface="+mn-ea"/>
              </a:endParaRPr>
            </a:p>
          </p:txBody>
        </p:sp>
      </p:grpSp>
      <p:sp>
        <p:nvSpPr>
          <p:cNvPr id="6" name="标题 1"/>
          <p:cNvSpPr txBox="1"/>
          <p:nvPr/>
        </p:nvSpPr>
        <p:spPr>
          <a:xfrm>
            <a:off x="706359" y="1956054"/>
            <a:ext cx="8596668" cy="615696"/>
          </a:xfrm>
          <a:prstGeom prst="rect">
            <a:avLst/>
          </a:prstGeom>
        </p:spPr>
        <p:txBody>
          <a:bodyPr>
            <a:norm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r>
              <a:rPr lang="zh-CN" altLang="en-US" sz="3600" b="1" dirty="0"/>
              <a:t>调查我们家乡保护生物多样性的现状。</a:t>
            </a:r>
            <a:endParaRPr lang="zh-CN" altLang="en-US" sz="36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08781"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研讨</a:t>
              </a:r>
              <a:endParaRPr lang="zh-CN" altLang="en-US" sz="2800" b="1" dirty="0">
                <a:latin typeface="+mn-ea"/>
                <a:ea typeface="+mn-ea"/>
              </a:endParaRPr>
            </a:p>
          </p:txBody>
        </p:sp>
      </p:grpSp>
      <p:sp>
        <p:nvSpPr>
          <p:cNvPr id="10" name="标题 1"/>
          <p:cNvSpPr txBox="1"/>
          <p:nvPr/>
        </p:nvSpPr>
        <p:spPr>
          <a:xfrm>
            <a:off x="693102" y="1045167"/>
            <a:ext cx="7655767" cy="677616"/>
          </a:xfrm>
          <a:prstGeom prst="rect">
            <a:avLst/>
          </a:prstGeom>
        </p:spPr>
        <p:txBody>
          <a:bodyPr>
            <a:no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pPr algn="just">
              <a:spcAft>
                <a:spcPts val="0"/>
              </a:spcAft>
            </a:pPr>
            <a:r>
              <a:rPr lang="en-US" altLang="zh-CN" sz="2400" b="1" kern="100" dirty="0">
                <a:latin typeface="宋体" panose="02010600030101010101" pitchFamily="2" charset="-122"/>
                <a:cs typeface="宋体" panose="02010600030101010101" pitchFamily="2" charset="-122"/>
              </a:rPr>
              <a:t>1.</a:t>
            </a:r>
            <a:r>
              <a:rPr lang="zh-CN" altLang="zh-CN" sz="2400" b="1" kern="100" dirty="0">
                <a:latin typeface="Calibri" panose="020F0502020204030204" pitchFamily="34" charset="0"/>
                <a:cs typeface="宋体" panose="02010600030101010101" pitchFamily="2" charset="-122"/>
              </a:rPr>
              <a:t>地球上生物种类那么多，人类为什么还要如此重视保护生物多样性？</a:t>
            </a:r>
            <a:endParaRPr lang="zh-CN" altLang="zh-CN" sz="2800" b="1" kern="100" dirty="0">
              <a:latin typeface="Calibri" panose="020F0502020204030204" pitchFamily="34" charset="0"/>
              <a:cs typeface="Times New Roman" panose="02020603050405020304" pitchFamily="18" charset="0"/>
            </a:endParaRPr>
          </a:p>
        </p:txBody>
      </p:sp>
      <p:sp>
        <p:nvSpPr>
          <p:cNvPr id="13" name="矩形 12"/>
          <p:cNvSpPr/>
          <p:nvPr/>
        </p:nvSpPr>
        <p:spPr>
          <a:xfrm>
            <a:off x="693101" y="1841358"/>
            <a:ext cx="7655767" cy="2246769"/>
          </a:xfrm>
          <a:prstGeom prst="rect">
            <a:avLst/>
          </a:prstGeom>
        </p:spPr>
        <p:txBody>
          <a:bodyPr wrap="square">
            <a:spAutoFit/>
          </a:bodyPr>
          <a:lstStyle/>
          <a:p>
            <a:pPr algn="just">
              <a:spcAft>
                <a:spcPts val="0"/>
              </a:spcAft>
            </a:pPr>
            <a:r>
              <a:rPr lang="en-US" altLang="zh-CN" sz="2000" b="1" kern="100" dirty="0">
                <a:solidFill>
                  <a:srgbClr val="FF0000"/>
                </a:solidFill>
                <a:latin typeface="Calibri" panose="020F0502020204030204" pitchFamily="34" charset="0"/>
                <a:cs typeface="宋体" panose="02010600030101010101" pitchFamily="2" charset="-122"/>
              </a:rPr>
              <a:t>         </a:t>
            </a:r>
            <a:r>
              <a:rPr lang="zh-CN" altLang="zh-CN" sz="2000" b="1" kern="100" dirty="0">
                <a:solidFill>
                  <a:srgbClr val="FF0000"/>
                </a:solidFill>
                <a:latin typeface="Calibri" panose="020F0502020204030204" pitchFamily="34" charset="0"/>
                <a:cs typeface="宋体" panose="02010600030101010101" pitchFamily="2" charset="-122"/>
              </a:rPr>
              <a:t>生物多样性是人类社会赖以生存和发展的基础。地球上各种各样的物种为人类提供了丰富的食物、能量、种类齐全的药材和充足的工业原料等。同时，多种多样的生物也是旅游业的重要资源。另外，生物多样性还在保持土壤肥力、保证水质以及调节气候等方面</a:t>
            </a:r>
            <a:endParaRPr lang="en-US" altLang="zh-CN" sz="2000" b="1" kern="100" dirty="0">
              <a:solidFill>
                <a:srgbClr val="FF0000"/>
              </a:solidFill>
              <a:latin typeface="Calibri" panose="020F0502020204030204" pitchFamily="34" charset="0"/>
              <a:cs typeface="宋体" panose="02010600030101010101" pitchFamily="2" charset="-122"/>
            </a:endParaRPr>
          </a:p>
          <a:p>
            <a:pPr algn="just">
              <a:spcAft>
                <a:spcPts val="0"/>
              </a:spcAft>
            </a:pPr>
            <a:r>
              <a:rPr lang="zh-CN" altLang="zh-CN" sz="2000" b="1" kern="100" dirty="0">
                <a:solidFill>
                  <a:srgbClr val="FF0000"/>
                </a:solidFill>
                <a:latin typeface="Calibri" panose="020F0502020204030204" pitchFamily="34" charset="0"/>
                <a:cs typeface="宋体" panose="02010600030101010101" pitchFamily="2" charset="-122"/>
              </a:rPr>
              <a:t>发挥着重要作用。生物多样性是人类赖以生存的物质基础，</a:t>
            </a:r>
            <a:endParaRPr lang="en-US" altLang="zh-CN" sz="2000" b="1" kern="100" dirty="0">
              <a:solidFill>
                <a:srgbClr val="FF0000"/>
              </a:solidFill>
              <a:latin typeface="Calibri" panose="020F0502020204030204" pitchFamily="34" charset="0"/>
              <a:cs typeface="宋体" panose="02010600030101010101" pitchFamily="2" charset="-122"/>
            </a:endParaRPr>
          </a:p>
          <a:p>
            <a:pPr algn="just">
              <a:spcAft>
                <a:spcPts val="0"/>
              </a:spcAft>
            </a:pPr>
            <a:r>
              <a:rPr lang="zh-CN" altLang="zh-CN" sz="2000" b="1" kern="100" dirty="0">
                <a:solidFill>
                  <a:srgbClr val="FF0000"/>
                </a:solidFill>
                <a:latin typeface="Calibri" panose="020F0502020204030204" pitchFamily="34" charset="0"/>
                <a:cs typeface="宋体" panose="02010600030101010101" pitchFamily="2" charset="-122"/>
              </a:rPr>
              <a:t>保护生物多样性，维护人类可持续发展，是我们每一个人</a:t>
            </a:r>
            <a:endParaRPr lang="en-US" altLang="zh-CN" sz="2000" b="1" kern="100" dirty="0">
              <a:solidFill>
                <a:srgbClr val="FF0000"/>
              </a:solidFill>
              <a:latin typeface="Calibri" panose="020F0502020204030204" pitchFamily="34" charset="0"/>
              <a:cs typeface="宋体" panose="02010600030101010101" pitchFamily="2" charset="-122"/>
            </a:endParaRPr>
          </a:p>
          <a:p>
            <a:pPr algn="just">
              <a:spcAft>
                <a:spcPts val="0"/>
              </a:spcAft>
            </a:pPr>
            <a:r>
              <a:rPr lang="zh-CN" altLang="zh-CN" sz="2000" b="1" kern="100" dirty="0">
                <a:solidFill>
                  <a:srgbClr val="FF0000"/>
                </a:solidFill>
                <a:latin typeface="Calibri" panose="020F0502020204030204" pitchFamily="34" charset="0"/>
                <a:cs typeface="宋体" panose="02010600030101010101" pitchFamily="2" charset="-122"/>
              </a:rPr>
              <a:t>不可推卸的责任。</a:t>
            </a:r>
            <a:endParaRPr lang="zh-CN" altLang="zh-CN" sz="2400" b="1" kern="100" dirty="0">
              <a:latin typeface="Calibri" panose="020F0502020204030204" pitchFamily="34" charset="0"/>
              <a:cs typeface="Times New Roman" panose="02020603050405020304" pitchFamily="18" charset="0"/>
            </a:endParaRPr>
          </a:p>
        </p:txBody>
      </p:sp>
      <p:pic>
        <p:nvPicPr>
          <p:cNvPr id="14" name="图片 13"/>
          <p:cNvPicPr>
            <a:picLocks noChangeAspect="1"/>
          </p:cNvPicPr>
          <p:nvPr/>
        </p:nvPicPr>
        <p:blipFill rotWithShape="1">
          <a:blip r:embed="rId1" cstate="print">
            <a:clrChange>
              <a:clrFrom>
                <a:srgbClr val="FFFEFD"/>
              </a:clrFrom>
              <a:clrTo>
                <a:srgbClr val="FFFEFD">
                  <a:alpha val="0"/>
                </a:srgbClr>
              </a:clrTo>
            </a:clrChange>
            <a:extLst>
              <a:ext uri="{28A0092B-C50C-407E-A947-70E740481C1C}">
                <a14:useLocalDpi xmlns:a14="http://schemas.microsoft.com/office/drawing/2010/main" val="0"/>
              </a:ext>
            </a:extLst>
          </a:blip>
          <a:srcRect l="54739" t="32310" r="39391" b="56242"/>
          <a:stretch>
            <a:fillRect/>
          </a:stretch>
        </p:blipFill>
        <p:spPr>
          <a:xfrm>
            <a:off x="7229929" y="2914480"/>
            <a:ext cx="1300481" cy="188457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08781"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研讨</a:t>
              </a:r>
              <a:endParaRPr lang="zh-CN" altLang="en-US" sz="2800" b="1" dirty="0">
                <a:latin typeface="+mn-ea"/>
                <a:ea typeface="+mn-ea"/>
              </a:endParaRPr>
            </a:p>
          </p:txBody>
        </p:sp>
      </p:gr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54739" t="32310" r="39391" b="56242"/>
          <a:stretch>
            <a:fillRect/>
          </a:stretch>
        </p:blipFill>
        <p:spPr>
          <a:xfrm>
            <a:off x="7772298" y="3236757"/>
            <a:ext cx="1074777" cy="1557498"/>
          </a:xfrm>
          <a:prstGeom prst="rect">
            <a:avLst/>
          </a:prstGeom>
        </p:spPr>
      </p:pic>
      <p:sp>
        <p:nvSpPr>
          <p:cNvPr id="10" name="标题 1"/>
          <p:cNvSpPr txBox="1"/>
          <p:nvPr/>
        </p:nvSpPr>
        <p:spPr>
          <a:xfrm>
            <a:off x="744116" y="1204193"/>
            <a:ext cx="7655767" cy="478833"/>
          </a:xfrm>
          <a:prstGeom prst="rect">
            <a:avLst/>
          </a:prstGeom>
        </p:spPr>
        <p:txBody>
          <a:bodyPr>
            <a:no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pPr algn="just">
              <a:spcAft>
                <a:spcPts val="0"/>
              </a:spcAft>
            </a:pPr>
            <a:r>
              <a:rPr lang="en-US" altLang="zh-CN" sz="2400" b="1" kern="100" dirty="0">
                <a:latin typeface="宋体" panose="02010600030101010101" pitchFamily="2" charset="-122"/>
                <a:cs typeface="宋体" panose="02010600030101010101" pitchFamily="2" charset="-122"/>
              </a:rPr>
              <a:t>2.</a:t>
            </a:r>
            <a:r>
              <a:rPr lang="zh-CN" altLang="zh-CN" sz="2400" b="1" kern="100" dirty="0">
                <a:latin typeface="Calibri" panose="020F0502020204030204" pitchFamily="34" charset="0"/>
                <a:cs typeface="宋体" panose="02010600030101010101" pitchFamily="2" charset="-122"/>
              </a:rPr>
              <a:t>人类的哪些行为会导致生物多样性的锐减？</a:t>
            </a:r>
            <a:endParaRPr lang="zh-CN" altLang="zh-CN" sz="2800" b="1" kern="100" dirty="0">
              <a:latin typeface="Calibri" panose="020F0502020204030204" pitchFamily="34" charset="0"/>
              <a:cs typeface="Times New Roman" panose="02020603050405020304" pitchFamily="18" charset="0"/>
            </a:endParaRPr>
          </a:p>
        </p:txBody>
      </p:sp>
      <p:sp>
        <p:nvSpPr>
          <p:cNvPr id="6" name="矩形 5"/>
          <p:cNvSpPr/>
          <p:nvPr/>
        </p:nvSpPr>
        <p:spPr>
          <a:xfrm>
            <a:off x="981937" y="1678688"/>
            <a:ext cx="6959704" cy="2260619"/>
          </a:xfrm>
          <a:prstGeom prst="rect">
            <a:avLst/>
          </a:prstGeom>
        </p:spPr>
        <p:txBody>
          <a:bodyPr wrap="square">
            <a:spAutoFit/>
          </a:bodyPr>
          <a:lstStyle/>
          <a:p>
            <a:pPr algn="just">
              <a:lnSpc>
                <a:spcPct val="130000"/>
              </a:lnSpc>
              <a:spcAft>
                <a:spcPts val="0"/>
              </a:spcAft>
            </a:pPr>
            <a:r>
              <a:rPr lang="en-US" altLang="zh-CN" b="1" kern="100" dirty="0">
                <a:solidFill>
                  <a:srgbClr val="FF0000"/>
                </a:solidFill>
                <a:latin typeface="Calibri" panose="020F0502020204030204" pitchFamily="34" charset="0"/>
                <a:cs typeface="宋体" panose="02010600030101010101" pitchFamily="2" charset="-122"/>
              </a:rPr>
              <a:t>         </a:t>
            </a:r>
            <a:r>
              <a:rPr lang="zh-CN" altLang="zh-CN" b="1" kern="100" dirty="0">
                <a:solidFill>
                  <a:srgbClr val="FF0000"/>
                </a:solidFill>
                <a:latin typeface="Calibri" panose="020F0502020204030204" pitchFamily="34" charset="0"/>
                <a:cs typeface="宋体" panose="02010600030101010101" pitchFamily="2" charset="-122"/>
              </a:rPr>
              <a:t>每一种生物都生活在一定的生态系统中，某种生物数量的减少或灭绝会影响它所在的生态系统。人口的过度增长破坏了野生生物的栖息地，过度消耗了生物资源，污染了空气、水和土壤，使很多物种在地球上消失，并且这一步伐正在加快。生态系统的剧变加速了生物种类和基因多样性的丧失，最终影响整个地球上的生命，包括人类的生存。</a:t>
            </a:r>
            <a:endParaRPr lang="zh-CN" altLang="zh-CN" sz="2000" b="1" kern="100" dirty="0">
              <a:latin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3350"/>
          <a:stretch>
            <a:fillRect/>
          </a:stretch>
        </p:blipFill>
        <p:spPr>
          <a:xfrm>
            <a:off x="1645920" y="708281"/>
            <a:ext cx="5852160" cy="3408425"/>
          </a:xfrm>
          <a:prstGeom prst="rect">
            <a:avLst/>
          </a:prstGeom>
        </p:spPr>
      </p:pic>
      <p:grpSp>
        <p:nvGrpSpPr>
          <p:cNvPr id="13" name="组合 12"/>
          <p:cNvGrpSpPr/>
          <p:nvPr/>
        </p:nvGrpSpPr>
        <p:grpSpPr>
          <a:xfrm>
            <a:off x="3535680" y="304800"/>
            <a:ext cx="1859280" cy="621792"/>
            <a:chOff x="3535680" y="304800"/>
            <a:chExt cx="1859280" cy="621792"/>
          </a:xfrm>
        </p:grpSpPr>
        <p:sp>
          <p:nvSpPr>
            <p:cNvPr id="11" name="矩形: 圆角 10"/>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008781"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聚焦</a:t>
              </a:r>
              <a:endParaRPr lang="zh-CN" altLang="en-US" sz="2800" b="1" dirty="0">
                <a:latin typeface="+mn-ea"/>
                <a:ea typeface="+mn-ea"/>
              </a:endParaRPr>
            </a:p>
          </p:txBody>
        </p:sp>
      </p:grpSp>
      <p:grpSp>
        <p:nvGrpSpPr>
          <p:cNvPr id="7" name="组合 6"/>
          <p:cNvGrpSpPr/>
          <p:nvPr/>
        </p:nvGrpSpPr>
        <p:grpSpPr>
          <a:xfrm>
            <a:off x="477077" y="3967735"/>
            <a:ext cx="8382000" cy="1175765"/>
            <a:chOff x="496955" y="3624470"/>
            <a:chExt cx="8382000" cy="1175765"/>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55" y="3624470"/>
              <a:ext cx="8382000" cy="1175765"/>
            </a:xfrm>
            <a:prstGeom prst="rect">
              <a:avLst/>
            </a:prstGeom>
          </p:spPr>
        </p:pic>
        <p:sp>
          <p:nvSpPr>
            <p:cNvPr id="2" name="矩形 1"/>
            <p:cNvSpPr/>
            <p:nvPr/>
          </p:nvSpPr>
          <p:spPr>
            <a:xfrm>
              <a:off x="622850" y="3704520"/>
              <a:ext cx="8130209" cy="1015663"/>
            </a:xfrm>
            <a:prstGeom prst="rect">
              <a:avLst/>
            </a:prstGeom>
          </p:spPr>
          <p:txBody>
            <a:bodyPr wrap="square">
              <a:spAutoFit/>
            </a:bodyPr>
            <a:lstStyle/>
            <a:p>
              <a:r>
                <a:rPr lang="zh-CN" altLang="en-US" sz="2000" b="1" dirty="0">
                  <a:solidFill>
                    <a:schemeClr val="accent1"/>
                  </a:solidFill>
                </a:rPr>
                <a:t>       地球是我们的家园，各种各样的生物在这个家园中扮演着重要的角色，他们相互依存、相互作用、相互影响。保护生物多样性已经成为人类共同的话题。</a:t>
              </a:r>
              <a:endParaRPr lang="zh-CN" altLang="en-US" sz="2000" b="1" dirty="0">
                <a:solidFill>
                  <a:schemeClr val="accent1"/>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008781"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研讨</a:t>
              </a:r>
              <a:endParaRPr lang="zh-CN" altLang="en-US" sz="2800" b="1" dirty="0">
                <a:latin typeface="+mn-ea"/>
                <a:ea typeface="+mn-ea"/>
              </a:endParaRPr>
            </a:p>
          </p:txBody>
        </p:sp>
      </p:gr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54739" t="32310" r="39391" b="56242"/>
          <a:stretch>
            <a:fillRect/>
          </a:stretch>
        </p:blipFill>
        <p:spPr>
          <a:xfrm>
            <a:off x="7229929" y="2914480"/>
            <a:ext cx="1300481" cy="1884573"/>
          </a:xfrm>
          <a:prstGeom prst="rect">
            <a:avLst/>
          </a:prstGeom>
        </p:spPr>
      </p:pic>
      <p:sp>
        <p:nvSpPr>
          <p:cNvPr id="10" name="标题 1"/>
          <p:cNvSpPr txBox="1"/>
          <p:nvPr/>
        </p:nvSpPr>
        <p:spPr>
          <a:xfrm>
            <a:off x="744116" y="1204193"/>
            <a:ext cx="7655767" cy="498711"/>
          </a:xfrm>
          <a:prstGeom prst="rect">
            <a:avLst/>
          </a:prstGeom>
        </p:spPr>
        <p:txBody>
          <a:bodyPr>
            <a:no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pPr algn="just">
              <a:spcAft>
                <a:spcPts val="0"/>
              </a:spcAft>
            </a:pPr>
            <a:r>
              <a:rPr lang="en-US" altLang="zh-CN" sz="2400" b="1" kern="100" dirty="0">
                <a:latin typeface="宋体" panose="02010600030101010101" pitchFamily="2" charset="-122"/>
                <a:cs typeface="宋体" panose="02010600030101010101" pitchFamily="2" charset="-122"/>
              </a:rPr>
              <a:t>3.</a:t>
            </a:r>
            <a:r>
              <a:rPr lang="zh-CN" altLang="zh-CN" sz="2400" b="1" kern="100" dirty="0">
                <a:latin typeface="Calibri" panose="020F0502020204030204" pitchFamily="34" charset="0"/>
                <a:cs typeface="宋体" panose="02010600030101010101" pitchFamily="2" charset="-122"/>
              </a:rPr>
              <a:t>我们能做哪些力所能及的事来保护生物多样性？</a:t>
            </a:r>
            <a:endParaRPr lang="zh-CN" altLang="zh-CN" sz="2800" b="1" kern="100" dirty="0">
              <a:latin typeface="Calibri" panose="020F0502020204030204" pitchFamily="34" charset="0"/>
              <a:cs typeface="Times New Roman" panose="02020603050405020304" pitchFamily="18" charset="0"/>
            </a:endParaRPr>
          </a:p>
        </p:txBody>
      </p:sp>
      <p:sp>
        <p:nvSpPr>
          <p:cNvPr id="6" name="矩形 5"/>
          <p:cNvSpPr/>
          <p:nvPr/>
        </p:nvSpPr>
        <p:spPr>
          <a:xfrm>
            <a:off x="744116" y="1702904"/>
            <a:ext cx="6763241" cy="1508105"/>
          </a:xfrm>
          <a:prstGeom prst="rect">
            <a:avLst/>
          </a:prstGeom>
        </p:spPr>
        <p:txBody>
          <a:bodyPr wrap="square">
            <a:spAutoFit/>
          </a:bodyPr>
          <a:lstStyle/>
          <a:p>
            <a:pPr algn="just">
              <a:spcAft>
                <a:spcPts val="0"/>
              </a:spcAft>
            </a:pPr>
            <a:r>
              <a:rPr lang="en-US" altLang="zh-CN" b="1" kern="100" dirty="0">
                <a:solidFill>
                  <a:srgbClr val="FF0000"/>
                </a:solidFill>
                <a:latin typeface="Calibri" panose="020F0502020204030204" pitchFamily="34" charset="0"/>
                <a:cs typeface="宋体" panose="02010600030101010101" pitchFamily="2" charset="-122"/>
              </a:rPr>
              <a:t>         </a:t>
            </a:r>
            <a:r>
              <a:rPr lang="zh-CN" altLang="zh-CN" b="1" kern="100" dirty="0">
                <a:solidFill>
                  <a:srgbClr val="FF0000"/>
                </a:solidFill>
                <a:latin typeface="Calibri" panose="020F0502020204030204" pitchFamily="34" charset="0"/>
                <a:cs typeface="宋体" panose="02010600030101010101" pitchFamily="2" charset="-122"/>
              </a:rPr>
              <a:t>我们可以参与植树造林活动，不食用野生动物，不购买野生动物制品，节约水、电、煤气，避免使用杀虫剂、除草剂，减少塑料制品及一次性纸杯和餐具的使用，避免白色污染，减少一次性电池的使用，将垃圾进行分类投放，学习并宣传保护生物多样性的知识。</a:t>
            </a:r>
            <a:endParaRPr lang="zh-CN" altLang="zh-CN" sz="2000" b="1" kern="100" dirty="0">
              <a:latin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57600" y="304800"/>
              <a:ext cx="1627369"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随堂练习</a:t>
              </a:r>
              <a:endParaRPr lang="zh-CN" altLang="en-US" sz="2800" b="1" dirty="0">
                <a:latin typeface="+mn-ea"/>
                <a:ea typeface="+mn-ea"/>
              </a:endParaRPr>
            </a:p>
          </p:txBody>
        </p:sp>
      </p:grpSp>
      <p:sp>
        <p:nvSpPr>
          <p:cNvPr id="6" name="矩形 5"/>
          <p:cNvSpPr/>
          <p:nvPr/>
        </p:nvSpPr>
        <p:spPr>
          <a:xfrm>
            <a:off x="998683" y="1198184"/>
            <a:ext cx="7642398" cy="1303177"/>
          </a:xfrm>
          <a:prstGeom prst="rect">
            <a:avLst/>
          </a:prstGeom>
        </p:spPr>
        <p:txBody>
          <a:bodyPr wrap="square">
            <a:spAutoFit/>
          </a:bodyPr>
          <a:lstStyle/>
          <a:p>
            <a:pPr>
              <a:lnSpc>
                <a:spcPct val="150000"/>
              </a:lnSpc>
            </a:pPr>
            <a:r>
              <a:rPr lang="en-US" altLang="zh-CN" sz="2800" b="1" dirty="0">
                <a:latin typeface="+mn-lt"/>
                <a:ea typeface="楷体" panose="02010609060101010101" pitchFamily="49" charset="-122"/>
              </a:rPr>
              <a:t>1.</a:t>
            </a:r>
            <a:r>
              <a:rPr lang="zh-CN" altLang="en-US" sz="2800" b="1" dirty="0">
                <a:latin typeface="+mn-lt"/>
                <a:ea typeface="楷体" panose="02010609060101010101" pitchFamily="49" charset="-122"/>
              </a:rPr>
              <a:t>地球上各种各样的生物都扮演着重要的角色</a:t>
            </a:r>
            <a:r>
              <a:rPr lang="en-US" altLang="zh-CN" sz="2800" b="1" dirty="0">
                <a:latin typeface="楷体" panose="02010609060101010101" pitchFamily="49" charset="-122"/>
                <a:ea typeface="楷体" panose="02010609060101010101" pitchFamily="49" charset="-122"/>
              </a:rPr>
              <a:t>,</a:t>
            </a:r>
            <a:r>
              <a:rPr lang="zh-CN" altLang="en-US" sz="2800" b="1" dirty="0">
                <a:latin typeface="+mn-lt"/>
                <a:ea typeface="楷体" panose="02010609060101010101" pitchFamily="49" charset="-122"/>
              </a:rPr>
              <a:t>它们相互</a:t>
            </a:r>
            <a:r>
              <a:rPr lang="zh-CN" altLang="en-US" sz="2800" b="1" u="sng" dirty="0">
                <a:latin typeface="+mn-lt"/>
                <a:ea typeface="楷体" panose="02010609060101010101" pitchFamily="49" charset="-122"/>
              </a:rPr>
              <a:t>          </a:t>
            </a:r>
            <a:r>
              <a:rPr lang="zh-CN" altLang="en-US" sz="2800" b="1" dirty="0">
                <a:latin typeface="+mn-lt"/>
                <a:ea typeface="楷体" panose="02010609060101010101" pitchFamily="49" charset="-122"/>
              </a:rPr>
              <a:t>、相互</a:t>
            </a:r>
            <a:r>
              <a:rPr lang="zh-CN" altLang="en-US" sz="2800" b="1" u="sng" dirty="0">
                <a:latin typeface="+mn-lt"/>
                <a:ea typeface="楷体" panose="02010609060101010101" pitchFamily="49" charset="-122"/>
              </a:rPr>
              <a:t>          </a:t>
            </a:r>
            <a:r>
              <a:rPr lang="zh-CN" altLang="en-US" sz="2800" b="1" dirty="0">
                <a:latin typeface="+mn-lt"/>
                <a:ea typeface="楷体" panose="02010609060101010101" pitchFamily="49" charset="-122"/>
              </a:rPr>
              <a:t>、相互</a:t>
            </a:r>
            <a:r>
              <a:rPr lang="zh-CN" altLang="en-US" sz="2800" b="1" u="sng" dirty="0">
                <a:latin typeface="+mn-lt"/>
                <a:ea typeface="楷体" panose="02010609060101010101" pitchFamily="49" charset="-122"/>
              </a:rPr>
              <a:t>          </a:t>
            </a:r>
            <a:r>
              <a:rPr lang="zh-CN" altLang="en-US" sz="2800" b="1" dirty="0">
                <a:latin typeface="+mn-lt"/>
                <a:ea typeface="楷体" panose="02010609060101010101" pitchFamily="49" charset="-122"/>
              </a:rPr>
              <a:t>。</a:t>
            </a:r>
            <a:endParaRPr lang="en-US" altLang="zh-CN" sz="2800" b="1" dirty="0">
              <a:latin typeface="+mj-ea"/>
              <a:ea typeface="+mj-ea"/>
            </a:endParaRPr>
          </a:p>
        </p:txBody>
      </p:sp>
      <p:sp>
        <p:nvSpPr>
          <p:cNvPr id="14" name="矩形 13"/>
          <p:cNvSpPr/>
          <p:nvPr/>
        </p:nvSpPr>
        <p:spPr>
          <a:xfrm>
            <a:off x="2541912" y="1960226"/>
            <a:ext cx="1023094" cy="523220"/>
          </a:xfrm>
          <a:prstGeom prst="rect">
            <a:avLst/>
          </a:prstGeom>
        </p:spPr>
        <p:txBody>
          <a:bodyPr wrap="square">
            <a:spAutoFit/>
          </a:bodyPr>
          <a:lstStyle/>
          <a:p>
            <a:pPr lvl="0"/>
            <a:r>
              <a:rPr lang="zh-CN" altLang="en-US" sz="2800" b="1" dirty="0">
                <a:solidFill>
                  <a:srgbClr val="FF0000"/>
                </a:solidFill>
                <a:latin typeface="Times New Roman" panose="02020603050405020304"/>
                <a:ea typeface="楷体" panose="02010609060101010101" pitchFamily="49" charset="-122"/>
              </a:rPr>
              <a:t>依存</a:t>
            </a:r>
            <a:endParaRPr lang="zh-CN" altLang="en-US" sz="2800" b="1" dirty="0">
              <a:solidFill>
                <a:srgbClr val="FF0000"/>
              </a:solidFill>
              <a:latin typeface="Times New Roman" panose="02020603050405020304"/>
              <a:ea typeface="楷体" panose="02010609060101010101" pitchFamily="49" charset="-122"/>
            </a:endParaRPr>
          </a:p>
        </p:txBody>
      </p:sp>
      <p:sp>
        <p:nvSpPr>
          <p:cNvPr id="15" name="矩形 14"/>
          <p:cNvSpPr/>
          <p:nvPr/>
        </p:nvSpPr>
        <p:spPr>
          <a:xfrm>
            <a:off x="999649" y="2571750"/>
            <a:ext cx="7979251" cy="1303177"/>
          </a:xfrm>
          <a:prstGeom prst="rect">
            <a:avLst/>
          </a:prstGeom>
        </p:spPr>
        <p:txBody>
          <a:bodyPr wrap="square">
            <a:spAutoFit/>
          </a:bodyPr>
          <a:lstStyle/>
          <a:p>
            <a:pPr>
              <a:lnSpc>
                <a:spcPct val="150000"/>
              </a:lnSpc>
            </a:pPr>
            <a:r>
              <a:rPr lang="en-US" altLang="zh-CN" sz="2800" b="1" dirty="0">
                <a:latin typeface="+mn-lt"/>
                <a:ea typeface="楷体" panose="02010609060101010101" pitchFamily="49" charset="-122"/>
              </a:rPr>
              <a:t>2.</a:t>
            </a:r>
            <a:r>
              <a:rPr lang="zh-CN" altLang="en-US" sz="2800" b="1" dirty="0">
                <a:latin typeface="+mn-lt"/>
                <a:ea typeface="楷体" panose="02010609060101010101" pitchFamily="49" charset="-122"/>
              </a:rPr>
              <a:t> </a:t>
            </a:r>
            <a:r>
              <a:rPr lang="zh-CN" altLang="en-US" sz="2800" b="1" u="sng" dirty="0">
                <a:latin typeface="+mn-lt"/>
                <a:ea typeface="楷体" panose="02010609060101010101" pitchFamily="49" charset="-122"/>
              </a:rPr>
              <a:t>                      </a:t>
            </a:r>
            <a:r>
              <a:rPr lang="zh-CN" altLang="en-US" sz="2800" b="1" dirty="0">
                <a:latin typeface="+mn-lt"/>
                <a:ea typeface="楷体" panose="02010609060101010101" pitchFamily="49" charset="-122"/>
              </a:rPr>
              <a:t>对人类的健康和生存至关重要，</a:t>
            </a:r>
            <a:endParaRPr lang="en-US" altLang="zh-CN" sz="2800" b="1" dirty="0">
              <a:latin typeface="+mn-lt"/>
              <a:ea typeface="楷体" panose="02010609060101010101" pitchFamily="49" charset="-122"/>
            </a:endParaRPr>
          </a:p>
          <a:p>
            <a:pPr>
              <a:lnSpc>
                <a:spcPct val="150000"/>
              </a:lnSpc>
            </a:pPr>
            <a:r>
              <a:rPr lang="zh-CN" altLang="en-US" sz="2800" b="1" u="sng" dirty="0">
                <a:latin typeface="+mn-lt"/>
                <a:ea typeface="楷体" panose="02010609060101010101" pitchFamily="49" charset="-122"/>
              </a:rPr>
              <a:t>                   </a:t>
            </a:r>
            <a:r>
              <a:rPr lang="zh-CN" altLang="en-US" sz="2800" b="1" dirty="0">
                <a:latin typeface="+mn-lt"/>
                <a:ea typeface="楷体" panose="02010609060101010101" pitchFamily="49" charset="-122"/>
              </a:rPr>
              <a:t>提供了所有生命赖以生存的条件。</a:t>
            </a:r>
            <a:endParaRPr lang="en-US" altLang="zh-CN" sz="2800" b="1" dirty="0">
              <a:latin typeface="+mj-ea"/>
              <a:ea typeface="+mj-ea"/>
            </a:endParaRPr>
          </a:p>
        </p:txBody>
      </p:sp>
      <p:sp>
        <p:nvSpPr>
          <p:cNvPr id="9" name="矩形 8"/>
          <p:cNvSpPr/>
          <p:nvPr/>
        </p:nvSpPr>
        <p:spPr>
          <a:xfrm>
            <a:off x="4570089" y="1960226"/>
            <a:ext cx="1023094" cy="523220"/>
          </a:xfrm>
          <a:prstGeom prst="rect">
            <a:avLst/>
          </a:prstGeom>
        </p:spPr>
        <p:txBody>
          <a:bodyPr wrap="square">
            <a:spAutoFit/>
          </a:bodyPr>
          <a:lstStyle/>
          <a:p>
            <a:pPr lvl="0"/>
            <a:r>
              <a:rPr lang="zh-CN" altLang="en-US" sz="2800" b="1" dirty="0">
                <a:solidFill>
                  <a:srgbClr val="FF0000"/>
                </a:solidFill>
                <a:latin typeface="Times New Roman" panose="02020603050405020304"/>
                <a:ea typeface="楷体" panose="02010609060101010101" pitchFamily="49" charset="-122"/>
              </a:rPr>
              <a:t>作用</a:t>
            </a:r>
            <a:endParaRPr lang="zh-CN" altLang="en-US" sz="2800" b="1" dirty="0">
              <a:solidFill>
                <a:srgbClr val="FF0000"/>
              </a:solidFill>
              <a:latin typeface="Times New Roman" panose="02020603050405020304"/>
              <a:ea typeface="楷体" panose="02010609060101010101" pitchFamily="49" charset="-122"/>
            </a:endParaRPr>
          </a:p>
        </p:txBody>
      </p:sp>
      <p:sp>
        <p:nvSpPr>
          <p:cNvPr id="10" name="矩形 9"/>
          <p:cNvSpPr/>
          <p:nvPr/>
        </p:nvSpPr>
        <p:spPr>
          <a:xfrm>
            <a:off x="6484620" y="1940041"/>
            <a:ext cx="1023094" cy="523220"/>
          </a:xfrm>
          <a:prstGeom prst="rect">
            <a:avLst/>
          </a:prstGeom>
        </p:spPr>
        <p:txBody>
          <a:bodyPr wrap="square">
            <a:spAutoFit/>
          </a:bodyPr>
          <a:lstStyle/>
          <a:p>
            <a:pPr lvl="0"/>
            <a:r>
              <a:rPr lang="zh-CN" altLang="en-US" sz="2800" b="1" dirty="0">
                <a:solidFill>
                  <a:srgbClr val="FF0000"/>
                </a:solidFill>
                <a:latin typeface="Times New Roman" panose="02020603050405020304"/>
                <a:ea typeface="楷体" panose="02010609060101010101" pitchFamily="49" charset="-122"/>
              </a:rPr>
              <a:t>影响</a:t>
            </a:r>
            <a:endParaRPr lang="zh-CN" altLang="en-US" sz="2800" b="1" dirty="0">
              <a:solidFill>
                <a:srgbClr val="FF0000"/>
              </a:solidFill>
              <a:latin typeface="Times New Roman" panose="02020603050405020304"/>
              <a:ea typeface="楷体" panose="02010609060101010101" pitchFamily="49" charset="-122"/>
            </a:endParaRPr>
          </a:p>
        </p:txBody>
      </p:sp>
      <p:sp>
        <p:nvSpPr>
          <p:cNvPr id="11" name="矩形 10"/>
          <p:cNvSpPr/>
          <p:nvPr/>
        </p:nvSpPr>
        <p:spPr>
          <a:xfrm>
            <a:off x="1464804" y="2684547"/>
            <a:ext cx="2032775" cy="523220"/>
          </a:xfrm>
          <a:prstGeom prst="rect">
            <a:avLst/>
          </a:prstGeom>
        </p:spPr>
        <p:txBody>
          <a:bodyPr wrap="square">
            <a:spAutoFit/>
          </a:bodyPr>
          <a:lstStyle/>
          <a:p>
            <a:pPr lvl="0"/>
            <a:r>
              <a:rPr lang="zh-CN" altLang="en-US" sz="2800" b="1" dirty="0">
                <a:solidFill>
                  <a:srgbClr val="FF0000"/>
                </a:solidFill>
                <a:latin typeface="Times New Roman" panose="02020603050405020304"/>
                <a:ea typeface="楷体" panose="02010609060101010101" pitchFamily="49" charset="-122"/>
              </a:rPr>
              <a:t>生物多样性</a:t>
            </a:r>
            <a:endParaRPr lang="zh-CN" altLang="en-US" sz="2800" b="1" dirty="0">
              <a:solidFill>
                <a:srgbClr val="FF0000"/>
              </a:solidFill>
              <a:latin typeface="Times New Roman" panose="02020603050405020304"/>
              <a:ea typeface="楷体" panose="02010609060101010101" pitchFamily="49" charset="-122"/>
            </a:endParaRPr>
          </a:p>
        </p:txBody>
      </p:sp>
      <p:sp>
        <p:nvSpPr>
          <p:cNvPr id="12" name="矩形 11"/>
          <p:cNvSpPr/>
          <p:nvPr/>
        </p:nvSpPr>
        <p:spPr>
          <a:xfrm>
            <a:off x="1099966" y="3320564"/>
            <a:ext cx="1711813" cy="523220"/>
          </a:xfrm>
          <a:prstGeom prst="rect">
            <a:avLst/>
          </a:prstGeom>
        </p:spPr>
        <p:txBody>
          <a:bodyPr wrap="square">
            <a:spAutoFit/>
          </a:bodyPr>
          <a:lstStyle/>
          <a:p>
            <a:pPr lvl="0"/>
            <a:r>
              <a:rPr lang="zh-CN" altLang="en-US" sz="2800" b="1" dirty="0">
                <a:solidFill>
                  <a:srgbClr val="FF0000"/>
                </a:solidFill>
                <a:latin typeface="Times New Roman" panose="02020603050405020304"/>
                <a:ea typeface="楷体" panose="02010609060101010101" pitchFamily="49" charset="-122"/>
              </a:rPr>
              <a:t>生态系统</a:t>
            </a:r>
            <a:endParaRPr lang="zh-CN" altLang="en-US" sz="2800" b="1" dirty="0">
              <a:solidFill>
                <a:srgbClr val="FF0000"/>
              </a:solidFill>
              <a:latin typeface="Times New Roman" panose="02020603050405020304"/>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48932" y="7746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57600" y="304800"/>
              <a:ext cx="1627369" cy="592213"/>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课堂小结</a:t>
              </a:r>
              <a:endParaRPr lang="zh-CN" altLang="en-US" sz="2800" b="1" dirty="0">
                <a:latin typeface="+mn-ea"/>
                <a:ea typeface="+mn-ea"/>
              </a:endParaRPr>
            </a:p>
          </p:txBody>
        </p:sp>
      </p:grpSp>
      <p:pic>
        <p:nvPicPr>
          <p:cNvPr id="11" name="图片 10">
            <a:hlinkClick r:id="rId1" action="ppaction://hlinkfile"/>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5936" y="750308"/>
            <a:ext cx="4735389" cy="4004836"/>
          </a:xfrm>
          <a:prstGeom prst="rect">
            <a:avLst/>
          </a:prstGeom>
        </p:spPr>
      </p:pic>
      <p:sp>
        <p:nvSpPr>
          <p:cNvPr id="12" name="文本框 11">
            <a:hlinkClick r:id="rId1" action="ppaction://hlinkfile"/>
          </p:cNvPr>
          <p:cNvSpPr txBox="1"/>
          <p:nvPr/>
        </p:nvSpPr>
        <p:spPr>
          <a:xfrm>
            <a:off x="447567" y="4214014"/>
            <a:ext cx="1887055" cy="485133"/>
          </a:xfrm>
          <a:prstGeom prst="rect">
            <a:avLst/>
          </a:prstGeom>
          <a:noFill/>
        </p:spPr>
        <p:txBody>
          <a:bodyPr wrap="none" rtlCol="0">
            <a:spAutoFit/>
          </a:bodyPr>
          <a:lstStyle/>
          <a:p>
            <a:pPr algn="l" eaLnBrk="1" hangingPunct="1">
              <a:lnSpc>
                <a:spcPct val="130000"/>
              </a:lnSpc>
            </a:pPr>
            <a:r>
              <a:rPr lang="zh-CN" altLang="en-US" sz="2200" b="1" dirty="0">
                <a:solidFill>
                  <a:srgbClr val="7030A0"/>
                </a:solidFill>
                <a:latin typeface="+mn-lt"/>
                <a:ea typeface="+mn-ea"/>
              </a:rPr>
              <a:t>点击放大观看</a:t>
            </a:r>
            <a:endParaRPr lang="zh-CN" altLang="en-US" sz="2200" b="1" dirty="0">
              <a:solidFill>
                <a:srgbClr val="7030A0"/>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clrChange>
              <a:clrFrom>
                <a:srgbClr val="FFFFFF"/>
              </a:clrFrom>
              <a:clrTo>
                <a:srgbClr val="FFFFFF">
                  <a:alpha val="0"/>
                </a:srgbClr>
              </a:clrTo>
            </a:clrChange>
          </a:blip>
          <a:stretch>
            <a:fillRect/>
          </a:stretch>
        </p:blipFill>
        <p:spPr>
          <a:xfrm>
            <a:off x="725378" y="934229"/>
            <a:ext cx="7786010" cy="34738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35680" y="304800"/>
            <a:ext cx="1859280" cy="621792"/>
            <a:chOff x="3535680" y="304800"/>
            <a:chExt cx="1859280" cy="621792"/>
          </a:xfrm>
        </p:grpSpPr>
        <p:sp>
          <p:nvSpPr>
            <p:cNvPr id="3" name="矩形: 圆角 2"/>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57600" y="304800"/>
              <a:ext cx="1627369"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课后作业</a:t>
              </a:r>
              <a:endParaRPr lang="zh-CN" altLang="en-US" sz="2800" b="1" dirty="0">
                <a:latin typeface="+mn-ea"/>
                <a:ea typeface="+mn-ea"/>
              </a:endParaRPr>
            </a:p>
          </p:txBody>
        </p:sp>
      </p:grpSp>
      <p:sp>
        <p:nvSpPr>
          <p:cNvPr id="6" name="Rectangle 3"/>
          <p:cNvSpPr>
            <a:spLocks noGrp="1" noChangeArrowheads="1"/>
          </p:cNvSpPr>
          <p:nvPr/>
        </p:nvSpPr>
        <p:spPr bwMode="auto">
          <a:xfrm>
            <a:off x="1949450" y="2258395"/>
            <a:ext cx="5245100" cy="626710"/>
          </a:xfrm>
          <a:prstGeom prst="rect">
            <a:avLst/>
          </a:prstGeom>
          <a:noFill/>
          <a:ln>
            <a:noFill/>
          </a:ln>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mj-lt"/>
                <a:ea typeface="黑体" panose="02010609060101010101" pitchFamily="49" charset="-122"/>
                <a:cs typeface="+mn-cs"/>
              </a:rPr>
              <a:t>完成练习册本课时的习题。</a:t>
            </a:r>
            <a:endParaRPr kumimoji="0" lang="zh-CN" altLang="en-US" sz="3200" b="1" i="0" u="none" strike="noStrike" kern="1200" cap="none" spc="0" normalizeH="0" baseline="0" noProof="0" dirty="0">
              <a:ln>
                <a:noFill/>
              </a:ln>
              <a:solidFill>
                <a:schemeClr val="tx1"/>
              </a:solidFill>
              <a:effectLst/>
              <a:uLnTx/>
              <a:uFillTx/>
              <a:latin typeface="+mj-lt"/>
              <a:ea typeface="黑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 结束页2(2)"/>
          <p:cNvPicPr>
            <a:picLocks noChangeAspect="1"/>
          </p:cNvPicPr>
          <p:nvPr/>
        </p:nvPicPr>
        <p:blipFill>
          <a:blip r:embed="rId1"/>
          <a:stretch>
            <a:fillRect/>
          </a:stretch>
        </p:blipFill>
        <p:spPr>
          <a:xfrm>
            <a:off x="3175" y="0"/>
            <a:ext cx="9137015"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747" y="1"/>
            <a:ext cx="9153000" cy="51473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clrChange>
              <a:clrFrom>
                <a:srgbClr val="FFFEFD"/>
              </a:clrFrom>
              <a:clrTo>
                <a:srgbClr val="FFFEFD">
                  <a:alpha val="0"/>
                </a:srgbClr>
              </a:clrTo>
            </a:clrChange>
            <a:extLst>
              <a:ext uri="{28A0092B-C50C-407E-A947-70E740481C1C}">
                <a14:useLocalDpi xmlns:a14="http://schemas.microsoft.com/office/drawing/2010/main" val="0"/>
              </a:ext>
            </a:extLst>
          </a:blip>
          <a:srcRect l="91416" t="64908" r="-1852" b="16283"/>
          <a:stretch>
            <a:fillRect/>
          </a:stretch>
        </p:blipFill>
        <p:spPr>
          <a:xfrm>
            <a:off x="7097174" y="1370983"/>
            <a:ext cx="1920003" cy="2571750"/>
          </a:xfrm>
          <a:prstGeom prst="rect">
            <a:avLst/>
          </a:prstGeom>
        </p:spPr>
      </p:pic>
      <p:sp>
        <p:nvSpPr>
          <p:cNvPr id="10" name="矩形: 折角 9"/>
          <p:cNvSpPr/>
          <p:nvPr/>
        </p:nvSpPr>
        <p:spPr>
          <a:xfrm>
            <a:off x="1920001" y="2656858"/>
            <a:ext cx="4878364" cy="1398105"/>
          </a:xfrm>
          <a:prstGeom prst="foldedCorner">
            <a:avLst>
              <a:gd name="adj" fmla="val 9021"/>
            </a:avLst>
          </a:prstGeom>
          <a:solidFill>
            <a:srgbClr val="E8FAFA"/>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10000"/>
              </a:lnSpc>
            </a:pPr>
            <a:r>
              <a:rPr lang="zh-CN" altLang="en-US" sz="2400" dirty="0">
                <a:solidFill>
                  <a:schemeClr val="accent1"/>
                </a:solidFill>
              </a:rPr>
              <a:t>地球上的生物种类繁多，每一个生物类别下又有许许多多的生物，他们因为遗传和变异出现了多样性。</a:t>
            </a:r>
            <a:endParaRPr lang="zh-CN" altLang="en-US" sz="2400" dirty="0">
              <a:solidFill>
                <a:schemeClr val="accent1"/>
              </a:solidFill>
            </a:endParaRPr>
          </a:p>
        </p:txBody>
      </p:sp>
      <p:grpSp>
        <p:nvGrpSpPr>
          <p:cNvPr id="13" name="组合 12"/>
          <p:cNvGrpSpPr/>
          <p:nvPr/>
        </p:nvGrpSpPr>
        <p:grpSpPr>
          <a:xfrm>
            <a:off x="4041432" y="611257"/>
            <a:ext cx="3591310" cy="1388717"/>
            <a:chOff x="1112324" y="755649"/>
            <a:chExt cx="3591310" cy="1388717"/>
          </a:xfrm>
        </p:grpSpPr>
        <p:sp>
          <p:nvSpPr>
            <p:cNvPr id="11" name="思想气泡: 云 10"/>
            <p:cNvSpPr/>
            <p:nvPr/>
          </p:nvSpPr>
          <p:spPr>
            <a:xfrm rot="188081">
              <a:off x="1112324" y="755649"/>
              <a:ext cx="3556000" cy="1388717"/>
            </a:xfrm>
            <a:prstGeom prst="cloudCallout">
              <a:avLst>
                <a:gd name="adj1" fmla="val 40288"/>
                <a:gd name="adj2" fmla="val 49628"/>
              </a:avLst>
            </a:prstGeom>
            <a:solidFill>
              <a:srgbClr val="FEE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1296336" y="1034508"/>
              <a:ext cx="3407298" cy="830997"/>
            </a:xfrm>
            <a:prstGeom prst="rect">
              <a:avLst/>
            </a:prstGeom>
            <a:noFill/>
          </p:spPr>
          <p:txBody>
            <a:bodyPr wrap="square" rtlCol="0">
              <a:spAutoFit/>
            </a:bodyPr>
            <a:lstStyle/>
            <a:p>
              <a:r>
                <a:rPr lang="zh-CN" altLang="en-US" sz="2400" dirty="0">
                  <a:latin typeface="+mj-ea"/>
                </a:rPr>
                <a:t>生物多样性是什么？它包括哪些方面呢？</a:t>
              </a:r>
              <a:endParaRPr lang="zh-CN" altLang="en-US" sz="2400" dirty="0">
                <a:latin typeface="+mj-ea"/>
              </a:endParaRPr>
            </a:p>
          </p:txBody>
        </p:sp>
      </p:grpSp>
      <p:pic>
        <p:nvPicPr>
          <p:cNvPr id="14" name="图片 13"/>
          <p:cNvPicPr>
            <a:picLocks noChangeAspect="1"/>
          </p:cNvPicPr>
          <p:nvPr/>
        </p:nvPicPr>
        <p:blipFill rotWithShape="1">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rcRect l="28458" t="48567" r="61106" b="32624"/>
          <a:stretch>
            <a:fillRect/>
          </a:stretch>
        </p:blipFill>
        <p:spPr>
          <a:xfrm>
            <a:off x="337929" y="2486642"/>
            <a:ext cx="1920003"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1272" y="525422"/>
            <a:ext cx="8681456" cy="4099587"/>
          </a:xfrm>
          <a:prstGeom prst="rect">
            <a:avLst/>
          </a:prstGeom>
        </p:spPr>
      </p:pic>
      <p:sp>
        <p:nvSpPr>
          <p:cNvPr id="2" name="矩形 1"/>
          <p:cNvSpPr/>
          <p:nvPr/>
        </p:nvSpPr>
        <p:spPr>
          <a:xfrm>
            <a:off x="1444487" y="1271167"/>
            <a:ext cx="6380922" cy="2308324"/>
          </a:xfrm>
          <a:prstGeom prst="rect">
            <a:avLst/>
          </a:prstGeom>
        </p:spPr>
        <p:txBody>
          <a:bodyPr wrap="square">
            <a:spAutoFit/>
          </a:bodyPr>
          <a:lstStyle/>
          <a:p>
            <a:r>
              <a:rPr lang="zh-CN" altLang="en-US" sz="2400" b="1" dirty="0">
                <a:solidFill>
                  <a:schemeClr val="accent1"/>
                </a:solidFill>
              </a:rPr>
              <a:t>        生物多样性是生物及其环境形成的生态复合体以及与此相关的各种生态过程的综合，包括动物、植物、微生物和它们所拥有的基因以及它们与其生存环境形成的复杂的生态系统；分别被称为遗传多样性、物种多样性和生态系统多样性。</a:t>
            </a:r>
            <a:endParaRPr lang="zh-CN" altLang="en-US" sz="24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78630" y="914730"/>
            <a:ext cx="6712226" cy="1200330"/>
            <a:chOff x="1159565" y="2571751"/>
            <a:chExt cx="6712226" cy="120033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9565" y="2571751"/>
              <a:ext cx="6712226" cy="1200330"/>
            </a:xfrm>
            <a:prstGeom prst="rect">
              <a:avLst/>
            </a:prstGeom>
          </p:spPr>
        </p:pic>
        <p:sp>
          <p:nvSpPr>
            <p:cNvPr id="2" name="矩形 1"/>
            <p:cNvSpPr/>
            <p:nvPr/>
          </p:nvSpPr>
          <p:spPr>
            <a:xfrm>
              <a:off x="1514059" y="2799136"/>
              <a:ext cx="6009861" cy="830997"/>
            </a:xfrm>
            <a:prstGeom prst="rect">
              <a:avLst/>
            </a:prstGeom>
          </p:spPr>
          <p:txBody>
            <a:bodyPr wrap="square">
              <a:spAutoFit/>
            </a:bodyPr>
            <a:lstStyle/>
            <a:p>
              <a:r>
                <a:rPr lang="zh-CN" altLang="en-US" sz="2400" b="1" dirty="0"/>
                <a:t>       遗传多样性指生物基因的多样，物种多样性指生物种类的多样。</a:t>
              </a:r>
              <a:endParaRPr lang="zh-CN" altLang="en-US" sz="2400" b="1" dirty="0"/>
            </a:p>
          </p:txBody>
        </p:sp>
      </p:grpSp>
      <p:grpSp>
        <p:nvGrpSpPr>
          <p:cNvPr id="6" name="组合 5"/>
          <p:cNvGrpSpPr/>
          <p:nvPr/>
        </p:nvGrpSpPr>
        <p:grpSpPr>
          <a:xfrm>
            <a:off x="768621" y="2576193"/>
            <a:ext cx="7275448" cy="1652577"/>
            <a:chOff x="670317" y="1026956"/>
            <a:chExt cx="6824100" cy="1395974"/>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70317" y="1026956"/>
              <a:ext cx="6712226" cy="1395974"/>
            </a:xfrm>
            <a:prstGeom prst="rect">
              <a:avLst/>
            </a:prstGeom>
          </p:spPr>
        </p:pic>
        <p:sp>
          <p:nvSpPr>
            <p:cNvPr id="8" name="矩形 7"/>
            <p:cNvSpPr/>
            <p:nvPr/>
          </p:nvSpPr>
          <p:spPr>
            <a:xfrm>
              <a:off x="911183" y="1242717"/>
              <a:ext cx="6583234" cy="1013949"/>
            </a:xfrm>
            <a:prstGeom prst="rect">
              <a:avLst/>
            </a:prstGeom>
          </p:spPr>
          <p:txBody>
            <a:bodyPr wrap="square">
              <a:spAutoFit/>
            </a:bodyPr>
            <a:lstStyle/>
            <a:p>
              <a:r>
                <a:rPr lang="zh-CN" altLang="en-US" sz="2400" b="1" dirty="0"/>
                <a:t>       生态系统：指在一定的空间范围内，生物与</a:t>
              </a:r>
              <a:endParaRPr lang="en-US" altLang="zh-CN" sz="2400" b="1" dirty="0"/>
            </a:p>
            <a:p>
              <a:r>
                <a:rPr lang="zh-CN" altLang="en-US" sz="2400" b="1" dirty="0"/>
                <a:t>环境构成的统一整体。在这个统一整体中，生物之间、生物与自然环境之间相互影响、相互制约。</a:t>
              </a:r>
              <a:endParaRPr lang="zh-CN" altLang="en-US" sz="2400" b="1" dirty="0"/>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90750" y="895350"/>
            <a:ext cx="4762500" cy="33528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775" y="914400"/>
            <a:ext cx="5886450" cy="33147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494" y="974896"/>
            <a:ext cx="5351011" cy="3193708"/>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0" y="985837"/>
            <a:ext cx="4762500" cy="3171825"/>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015" y="842963"/>
            <a:ext cx="4321969" cy="3457575"/>
          </a:xfrm>
          <a:prstGeom prst="rect">
            <a:avLst/>
          </a:prstGeom>
        </p:spPr>
      </p:pic>
      <p:pic>
        <p:nvPicPr>
          <p:cNvPr id="14" name="图片 13"/>
          <p:cNvPicPr>
            <a:picLocks noChangeAspect="1"/>
          </p:cNvPicPr>
          <p:nvPr/>
        </p:nvPicPr>
        <p:blipFill rotWithShape="1">
          <a:blip r:embed="rId6" cstate="print">
            <a:clrChange>
              <a:clrFrom>
                <a:srgbClr val="FFFEFD"/>
              </a:clrFrom>
              <a:clrTo>
                <a:srgbClr val="FFFEFD">
                  <a:alpha val="0"/>
                </a:srgbClr>
              </a:clrTo>
            </a:clrChange>
            <a:extLst>
              <a:ext uri="{28A0092B-C50C-407E-A947-70E740481C1C}">
                <a14:useLocalDpi xmlns:a14="http://schemas.microsoft.com/office/drawing/2010/main" val="0"/>
              </a:ext>
            </a:extLst>
          </a:blip>
          <a:srcRect l="72798" r="17110" b="83297"/>
          <a:stretch>
            <a:fillRect/>
          </a:stretch>
        </p:blipFill>
        <p:spPr>
          <a:xfrm>
            <a:off x="138250" y="2952376"/>
            <a:ext cx="1611116" cy="19816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b="36737"/>
          <a:stretch>
            <a:fillRect/>
          </a:stretch>
        </p:blipFill>
        <p:spPr>
          <a:xfrm>
            <a:off x="6858000" y="2393955"/>
            <a:ext cx="1953641" cy="2444745"/>
          </a:xfrm>
          <a:prstGeom prst="rect">
            <a:avLst/>
          </a:prstGeom>
        </p:spPr>
      </p:pic>
      <p:grpSp>
        <p:nvGrpSpPr>
          <p:cNvPr id="8" name="组合 7"/>
          <p:cNvGrpSpPr/>
          <p:nvPr/>
        </p:nvGrpSpPr>
        <p:grpSpPr>
          <a:xfrm>
            <a:off x="2286001" y="728630"/>
            <a:ext cx="4089458" cy="2141236"/>
            <a:chOff x="558690" y="740501"/>
            <a:chExt cx="4089458" cy="2141236"/>
          </a:xfrm>
        </p:grpSpPr>
        <p:sp>
          <p:nvSpPr>
            <p:cNvPr id="9" name="思想气泡: 云 8"/>
            <p:cNvSpPr/>
            <p:nvPr/>
          </p:nvSpPr>
          <p:spPr>
            <a:xfrm rot="188081">
              <a:off x="558690" y="740501"/>
              <a:ext cx="4089458" cy="2141236"/>
            </a:xfrm>
            <a:prstGeom prst="cloudCallout">
              <a:avLst>
                <a:gd name="adj1" fmla="val 56748"/>
                <a:gd name="adj2" fmla="val 40778"/>
              </a:avLst>
            </a:prstGeom>
            <a:solidFill>
              <a:srgbClr val="FEE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648723" y="1210954"/>
              <a:ext cx="3949148" cy="1200329"/>
            </a:xfrm>
            <a:prstGeom prst="rect">
              <a:avLst/>
            </a:prstGeom>
            <a:noFill/>
          </p:spPr>
          <p:txBody>
            <a:bodyPr wrap="square" rtlCol="0">
              <a:spAutoFit/>
            </a:bodyPr>
            <a:lstStyle/>
            <a:p>
              <a:r>
                <a:rPr lang="zh-CN" altLang="en-US" sz="2400" dirty="0"/>
                <a:t>    生物多样性的现状到底如何？为什么说我们要保护生</a:t>
              </a:r>
              <a:endParaRPr lang="en-US" altLang="zh-CN" sz="2400" dirty="0"/>
            </a:p>
            <a:p>
              <a:r>
                <a:rPr lang="en-US" altLang="zh-CN" sz="2400" dirty="0"/>
                <a:t>    </a:t>
              </a:r>
              <a:r>
                <a:rPr lang="zh-CN" altLang="en-US" sz="2400" dirty="0"/>
                <a:t>物多样性？怎样保护？</a:t>
              </a:r>
              <a:endParaRPr lang="zh-CN" altLang="en-US" sz="2400" dirty="0"/>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729769" y="12192"/>
            <a:ext cx="1859280" cy="621792"/>
            <a:chOff x="3535680" y="304800"/>
            <a:chExt cx="1859280" cy="621792"/>
          </a:xfrm>
        </p:grpSpPr>
        <p:sp>
          <p:nvSpPr>
            <p:cNvPr id="7" name="矩形: 圆角 6"/>
            <p:cNvSpPr/>
            <p:nvPr/>
          </p:nvSpPr>
          <p:spPr>
            <a:xfrm>
              <a:off x="3535680" y="310896"/>
              <a:ext cx="1859280" cy="615696"/>
            </a:xfrm>
            <a:prstGeom prst="roundRect">
              <a:avLst/>
            </a:prstGeom>
            <a:solidFill>
              <a:srgbClr val="DFFD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3614928" y="377953"/>
              <a:ext cx="1700784" cy="500632"/>
            </a:xfrm>
            <a:prstGeom prst="roundRect">
              <a:avLst/>
            </a:prstGeom>
            <a:solidFill>
              <a:srgbClr val="DFFDFB"/>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008781" y="304800"/>
              <a:ext cx="906017" cy="573042"/>
            </a:xfrm>
            <a:prstGeom prst="rect">
              <a:avLst/>
            </a:prstGeom>
            <a:noFill/>
          </p:spPr>
          <p:txBody>
            <a:bodyPr wrap="none" rtlCol="0">
              <a:spAutoFit/>
            </a:bodyPr>
            <a:lstStyle/>
            <a:p>
              <a:pPr algn="l" eaLnBrk="1" hangingPunct="1">
                <a:lnSpc>
                  <a:spcPct val="130000"/>
                </a:lnSpc>
              </a:pPr>
              <a:r>
                <a:rPr lang="zh-CN" altLang="en-US" sz="2800" b="1" dirty="0">
                  <a:latin typeface="+mn-ea"/>
                  <a:ea typeface="+mn-ea"/>
                </a:rPr>
                <a:t>探索</a:t>
              </a:r>
              <a:endParaRPr lang="zh-CN" altLang="en-US" sz="2800" b="1" dirty="0">
                <a:latin typeface="+mn-ea"/>
                <a:ea typeface="+mn-ea"/>
              </a:endParaRPr>
            </a:p>
          </p:txBody>
        </p:sp>
      </p:grpSp>
      <p:sp>
        <p:nvSpPr>
          <p:cNvPr id="10" name="内容占位符 2"/>
          <p:cNvSpPr txBox="1"/>
          <p:nvPr/>
        </p:nvSpPr>
        <p:spPr>
          <a:xfrm>
            <a:off x="713741" y="701041"/>
            <a:ext cx="5514780" cy="741703"/>
          </a:xfrm>
          <a:prstGeom prst="rect">
            <a:avLst/>
          </a:prstGeom>
        </p:spPr>
        <p:txBody>
          <a:bodyPr/>
          <a:lstStyle>
            <a:lvl1pPr marL="170180" indent="-170180" algn="l" defTabSz="68453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0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980" indent="-170180" algn="l" defTabSz="68453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8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780" indent="-170180" algn="l" defTabSz="68453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2800" b="1" dirty="0">
                <a:solidFill>
                  <a:schemeClr val="accent6">
                    <a:lumMod val="75000"/>
                  </a:schemeClr>
                </a:solidFill>
                <a:latin typeface="+mj-ea"/>
                <a:ea typeface="+mj-ea"/>
              </a:rPr>
              <a:t>活动一：为什么保护生物多样性</a:t>
            </a:r>
            <a:endParaRPr lang="zh-CN" altLang="en-US" sz="2800" b="1" dirty="0">
              <a:solidFill>
                <a:schemeClr val="accent6">
                  <a:lumMod val="75000"/>
                </a:schemeClr>
              </a:solidFill>
              <a:latin typeface="+mj-ea"/>
              <a:ea typeface="+mj-ea"/>
            </a:endParaRPr>
          </a:p>
        </p:txBody>
      </p:sp>
      <p:pic>
        <p:nvPicPr>
          <p:cNvPr id="4" name="图片 3"/>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7190" y="1221963"/>
            <a:ext cx="6437376" cy="429158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9223" y="1718140"/>
            <a:ext cx="7528551" cy="1847814"/>
          </a:xfrm>
          <a:prstGeom prst="rect">
            <a:avLst/>
          </a:prstGeom>
        </p:spPr>
        <p:txBody>
          <a:bodyPr wrap="square">
            <a:spAutoFit/>
          </a:bodyPr>
          <a:lstStyle/>
          <a:p>
            <a:pPr indent="241300" algn="just">
              <a:lnSpc>
                <a:spcPct val="200000"/>
              </a:lnSpc>
              <a:spcAft>
                <a:spcPts val="0"/>
              </a:spcAft>
            </a:pPr>
            <a:r>
              <a:rPr lang="zh-CN" altLang="zh-CN" sz="2000" b="1" kern="100" dirty="0">
                <a:latin typeface="Calibri" panose="020F0502020204030204" pitchFamily="34" charset="0"/>
                <a:cs typeface="宋体" panose="02010600030101010101" pitchFamily="2" charset="-122"/>
              </a:rPr>
              <a:t>①了解我国生物多样性现在面临着怎样的威胁。</a:t>
            </a:r>
            <a:endParaRPr lang="zh-CN" altLang="zh-CN" sz="2000" b="1" kern="100" dirty="0">
              <a:latin typeface="Calibri" panose="020F0502020204030204" pitchFamily="34" charset="0"/>
              <a:cs typeface="Times New Roman" panose="02020603050405020304" pitchFamily="18" charset="0"/>
            </a:endParaRPr>
          </a:p>
          <a:p>
            <a:pPr indent="241300" algn="just">
              <a:lnSpc>
                <a:spcPct val="200000"/>
              </a:lnSpc>
              <a:spcAft>
                <a:spcPts val="0"/>
              </a:spcAft>
            </a:pPr>
            <a:r>
              <a:rPr lang="zh-CN" altLang="zh-CN" sz="2000" b="1" kern="100" dirty="0">
                <a:latin typeface="Calibri" panose="020F0502020204030204" pitchFamily="34" charset="0"/>
                <a:cs typeface="宋体" panose="02010600030101010101" pitchFamily="2" charset="-122"/>
              </a:rPr>
              <a:t>②结合生物多样性与人类的关系思考：生物多样性的重要性</a:t>
            </a:r>
            <a:r>
              <a:rPr lang="zh-CN" altLang="en-US" sz="2000" b="1" kern="100" dirty="0">
                <a:latin typeface="Calibri" panose="020F0502020204030204" pitchFamily="34" charset="0"/>
                <a:cs typeface="宋体" panose="02010600030101010101" pitchFamily="2" charset="-122"/>
              </a:rPr>
              <a:t>。</a:t>
            </a:r>
            <a:endParaRPr lang="zh-CN" altLang="zh-CN" sz="2000" b="1" kern="100" dirty="0">
              <a:latin typeface="Calibri" panose="020F0502020204030204" pitchFamily="34" charset="0"/>
              <a:cs typeface="Times New Roman" panose="02020603050405020304" pitchFamily="18" charset="0"/>
            </a:endParaRPr>
          </a:p>
          <a:p>
            <a:pPr indent="241300" algn="just">
              <a:lnSpc>
                <a:spcPct val="200000"/>
              </a:lnSpc>
              <a:spcAft>
                <a:spcPts val="0"/>
              </a:spcAft>
            </a:pPr>
            <a:r>
              <a:rPr lang="zh-CN" altLang="zh-CN" sz="2000" b="1" kern="100" dirty="0">
                <a:latin typeface="Calibri" panose="020F0502020204030204" pitchFamily="34" charset="0"/>
                <a:cs typeface="宋体" panose="02010600030101010101" pitchFamily="2" charset="-122"/>
              </a:rPr>
              <a:t>③结合具体案例分析：人类为什么要保护生物的多样性？</a:t>
            </a:r>
            <a:endParaRPr lang="zh-CN" altLang="zh-CN" sz="2000" b="1" kern="100" dirty="0">
              <a:latin typeface="Calibri" panose="020F0502020204030204" pitchFamily="34" charset="0"/>
              <a:cs typeface="Times New Roman" panose="02020603050405020304" pitchFamily="18" charset="0"/>
            </a:endParaRPr>
          </a:p>
        </p:txBody>
      </p:sp>
      <p:sp>
        <p:nvSpPr>
          <p:cNvPr id="3" name="标题 1"/>
          <p:cNvSpPr txBox="1"/>
          <p:nvPr/>
        </p:nvSpPr>
        <p:spPr>
          <a:xfrm>
            <a:off x="1150306" y="873579"/>
            <a:ext cx="3302425" cy="615696"/>
          </a:xfrm>
          <a:prstGeom prst="rect">
            <a:avLst/>
          </a:prstGeom>
        </p:spPr>
        <p:txBody>
          <a:bodyPr>
            <a:normAutofit/>
          </a:bodyPr>
          <a:lstStyle>
            <a:lvl1pPr algn="l" defTabSz="68453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2pPr>
            <a:lvl3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3pPr>
            <a:lvl4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4pPr>
            <a:lvl5pPr algn="l" defTabSz="684530" rtl="0" eaLnBrk="0" fontAlgn="base" hangingPunct="0">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5pPr>
            <a:lvl6pPr marL="3429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6pPr>
            <a:lvl7pPr marL="6858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7pPr>
            <a:lvl8pPr marL="10287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8pPr>
            <a:lvl9pPr marL="1371600" algn="l" defTabSz="684530" rtl="0" fontAlgn="base">
              <a:lnSpc>
                <a:spcPct val="90000"/>
              </a:lnSpc>
              <a:spcBef>
                <a:spcPct val="0"/>
              </a:spcBef>
              <a:spcAft>
                <a:spcPct val="0"/>
              </a:spcAft>
              <a:defRPr sz="3300">
                <a:solidFill>
                  <a:schemeClr val="tx1"/>
                </a:solidFill>
                <a:latin typeface="Times New Roman" panose="02020603050405020304" pitchFamily="18" charset="0"/>
                <a:ea typeface="楷体" panose="02010609060101010101" pitchFamily="49" charset="-122"/>
              </a:defRPr>
            </a:lvl9pPr>
          </a:lstStyle>
          <a:p>
            <a:r>
              <a:rPr lang="zh-CN" altLang="en-US" sz="3600" b="1" dirty="0"/>
              <a:t>分组调查</a:t>
            </a:r>
            <a:endParaRPr lang="zh-CN" altLang="en-US" sz="36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1.25 微课">
      <a:majorFont>
        <a:latin typeface="Times New Roman"/>
        <a:ea typeface="楷体"/>
        <a:cs typeface=""/>
      </a:majorFont>
      <a:minorFont>
        <a:latin typeface="Times New Roman"/>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eaLnBrk="1" hangingPunct="1">
          <a:lnSpc>
            <a:spcPct val="130000"/>
          </a:lnSpc>
          <a:defRPr sz="3200" b="1" dirty="0">
            <a:latin typeface="+mn-lt"/>
            <a:ea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1691</Words>
  <Application>WPS 演示</Application>
  <PresentationFormat>全屏显示(16:9)</PresentationFormat>
  <Paragraphs>111</Paragraphs>
  <Slides>26</Slides>
  <Notes>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26</vt:i4>
      </vt:variant>
    </vt:vector>
  </HeadingPairs>
  <TitlesOfParts>
    <vt:vector size="39" baseType="lpstr">
      <vt:lpstr>Arial</vt:lpstr>
      <vt:lpstr>宋体</vt:lpstr>
      <vt:lpstr>Wingdings</vt:lpstr>
      <vt:lpstr>Times New Roman</vt:lpstr>
      <vt:lpstr>楷体</vt:lpstr>
      <vt:lpstr>黑体</vt:lpstr>
      <vt:lpstr>微软雅黑</vt:lpstr>
      <vt:lpstr>Arial Unicode MS</vt:lpstr>
      <vt:lpstr>等线</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nk</cp:lastModifiedBy>
  <cp:revision>677</cp:revision>
  <dcterms:created xsi:type="dcterms:W3CDTF">2016-01-14T07:05:00Z</dcterms:created>
  <dcterms:modified xsi:type="dcterms:W3CDTF">2023-11-24T08:47:33Z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2052-11.8.2.11734</vt:lpwstr>
  </property>
  <property fmtid="{D5CDD505-2E9C-101B-9397-08002B2CF9AE}" pid="3" name="ICV">
    <vt:lpwstr>F5BB4D270D5E405E96DF702EF44B8C19</vt:lpwstr>
  </property>
</Properties>
</file>