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</p:sldMasterIdLst>
  <p:notesMasterIdLst>
    <p:notesMasterId r:id="rId27"/>
  </p:notesMasterIdLst>
  <p:sldIdLst>
    <p:sldId id="346" r:id="rId2"/>
    <p:sldId id="256" r:id="rId3"/>
    <p:sldId id="345" r:id="rId4"/>
    <p:sldId id="417" r:id="rId5"/>
    <p:sldId id="395" r:id="rId6"/>
    <p:sldId id="418" r:id="rId7"/>
    <p:sldId id="419" r:id="rId8"/>
    <p:sldId id="420" r:id="rId9"/>
    <p:sldId id="404" r:id="rId10"/>
    <p:sldId id="421" r:id="rId11"/>
    <p:sldId id="400" r:id="rId12"/>
    <p:sldId id="422" r:id="rId13"/>
    <p:sldId id="401" r:id="rId14"/>
    <p:sldId id="423" r:id="rId15"/>
    <p:sldId id="424" r:id="rId16"/>
    <p:sldId id="406" r:id="rId17"/>
    <p:sldId id="407" r:id="rId18"/>
    <p:sldId id="425" r:id="rId19"/>
    <p:sldId id="411" r:id="rId20"/>
    <p:sldId id="328" r:id="rId21"/>
    <p:sldId id="432" r:id="rId22"/>
    <p:sldId id="427" r:id="rId23"/>
    <p:sldId id="428" r:id="rId24"/>
    <p:sldId id="430" r:id="rId25"/>
    <p:sldId id="42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等线" panose="02010600030101010101" pitchFamily="2" charset="-122"/>
      <p:regular r:id="rId32"/>
      <p:bold r:id="rId33"/>
    </p:embeddedFont>
    <p:embeddedFont>
      <p:font typeface="黑体" panose="02010609060101010101" pitchFamily="49" charset="-122"/>
      <p:regular r:id="rId34"/>
    </p:embeddedFont>
    <p:embeddedFont>
      <p:font typeface="华文楷体" panose="02010600040101010101" pitchFamily="2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幼圆" panose="02010509060101010101" pitchFamily="49" charset="-122"/>
      <p:regular r:id="rId3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787"/>
    <a:srgbClr val="E0F0E9"/>
    <a:srgbClr val="FAFF72"/>
    <a:srgbClr val="FAF2D1"/>
    <a:srgbClr val="FF8936"/>
    <a:srgbClr val="FFFFFF"/>
    <a:srgbClr val="F0528E"/>
    <a:srgbClr val="3E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51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E70C000-D8C2-403B-8A6B-13B829B49D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D7F876-CF58-416C-B197-53972BBC39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D11E8CF-BE2C-40C7-9807-A38AC084CFF9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8B10D491-EB98-4D86-BF54-44E8A5BBBF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0E29A1C-4AF3-4650-8703-5C0C07932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C22EA6-AB39-4FE5-9187-875B8BA45D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73ADE7-7D08-4755-8A7C-4BC7E2EDD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A6044EC-283B-4FA8-805A-535832D7D2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325E1347-1711-4320-B75D-C6F8401B6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35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2E8B759A-B7C8-4242-9FC0-5B8C1926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A7BC303-2AC9-4B6D-9BCC-07D6CFC8B0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0688"/>
            <a:ext cx="9144000" cy="4302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178CE2-27BD-4015-8504-62992510F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0688"/>
            <a:ext cx="9144000" cy="49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CC28FC4-1CE0-434A-B18D-6AA957B977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73600"/>
            <a:ext cx="9144000" cy="49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5234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25274749-196C-4766-B459-4914577A2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8954DBC2-803C-4689-82D8-72BAB48851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200" y="209550"/>
            <a:ext cx="8737600" cy="4722813"/>
          </a:xfrm>
          <a:prstGeom prst="roundRect">
            <a:avLst>
              <a:gd name="adj" fmla="val 513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930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1DA86A90-E933-4930-9645-988A8C6FA6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0FB4AC4D-2F50-4347-B428-F05164B925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120A4D46-3A02-4062-914C-5950464D6E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E7C34FD2-46FD-49EA-AA76-A41CA3A95651}"/>
              </a:ext>
            </a:extLst>
          </p:cNvPr>
          <p:cNvSpPr/>
          <p:nvPr/>
        </p:nvSpPr>
        <p:spPr>
          <a:xfrm>
            <a:off x="250825" y="1223963"/>
            <a:ext cx="6615113" cy="2541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瓶子里还有多少水？</a:t>
            </a:r>
            <a:endParaRPr lang="en-US" altLang="zh-CN" sz="2800" b="1" kern="100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喝了多少水</a:t>
            </a:r>
            <a:r>
              <a:rPr lang="zh-CN" altLang="en-US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？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这个瓶子一共能装多少水</a:t>
            </a:r>
            <a:r>
              <a:rPr lang="zh-CN" altLang="en-US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？</a:t>
            </a:r>
            <a:endParaRPr lang="zh-CN" altLang="zh-CN" sz="2800" b="1" kern="100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F18A494-7265-43BE-A07C-4D8E67438064}"/>
              </a:ext>
            </a:extLst>
          </p:cNvPr>
          <p:cNvSpPr/>
          <p:nvPr/>
        </p:nvSpPr>
        <p:spPr>
          <a:xfrm>
            <a:off x="3708400" y="1498600"/>
            <a:ext cx="3070225" cy="5222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（剩下多少水？）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3C6E77B-4647-4642-A4BE-4C3951C0FDE2}"/>
              </a:ext>
            </a:extLst>
          </p:cNvPr>
          <p:cNvSpPr/>
          <p:nvPr/>
        </p:nvSpPr>
        <p:spPr>
          <a:xfrm>
            <a:off x="2659063" y="2395538"/>
            <a:ext cx="415448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瓶子的空气部分</a:t>
            </a:r>
            <a:r>
              <a:rPr lang="zh-CN" altLang="en-US" sz="28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的体积</a:t>
            </a:r>
            <a:r>
              <a:rPr lang="en-US" altLang="zh-CN" sz="28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CN" altLang="zh-CN" sz="2800" b="1" kern="1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210420-A403-4AB4-A109-C632EAAAB2B9}"/>
              </a:ext>
            </a:extLst>
          </p:cNvPr>
          <p:cNvSpPr/>
          <p:nvPr/>
        </p:nvSpPr>
        <p:spPr>
          <a:xfrm>
            <a:off x="419100" y="3868738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这个瓶子容积是多少</a:t>
            </a:r>
            <a:r>
              <a:rPr lang="en-US" altLang="zh-CN" sz="28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800" b="1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222" name="组合 7">
            <a:extLst>
              <a:ext uri="{FF2B5EF4-FFF2-40B4-BE49-F238E27FC236}">
                <a16:creationId xmlns:a16="http://schemas.microsoft.com/office/drawing/2014/main" id="{C4E4EB53-B6EE-4E5D-9E29-895DBFFD3CB6}"/>
              </a:ext>
            </a:extLst>
          </p:cNvPr>
          <p:cNvGrpSpPr>
            <a:grpSpLocks/>
          </p:cNvGrpSpPr>
          <p:nvPr/>
        </p:nvGrpSpPr>
        <p:grpSpPr bwMode="auto">
          <a:xfrm>
            <a:off x="7102906" y="1793029"/>
            <a:ext cx="1930297" cy="2190111"/>
            <a:chOff x="7109118" y="2114601"/>
            <a:chExt cx="1930297" cy="2190111"/>
          </a:xfrm>
        </p:grpSpPr>
        <p:pic>
          <p:nvPicPr>
            <p:cNvPr id="9228" name="Picture 5">
              <a:extLst>
                <a:ext uri="{FF2B5EF4-FFF2-40B4-BE49-F238E27FC236}">
                  <a16:creationId xmlns:a16="http://schemas.microsoft.com/office/drawing/2014/main" id="{7562C03A-3034-4E17-9CB2-0C0EF790A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9118" y="2114601"/>
              <a:ext cx="1930297" cy="193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D81E26A-61A3-46E0-BD74-F0C23EAD8A59}"/>
                </a:ext>
              </a:extLst>
            </p:cNvPr>
            <p:cNvSpPr txBox="1"/>
            <p:nvPr/>
          </p:nvSpPr>
          <p:spPr>
            <a:xfrm>
              <a:off x="7419767" y="3930058"/>
              <a:ext cx="1452149" cy="374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b="1" dirty="0">
                  <a:latin typeface="+mj-lt"/>
                  <a:ea typeface="+mj-ea"/>
                </a:rPr>
                <a:t>净含量：</a:t>
              </a:r>
              <a:r>
                <a:rPr lang="en-US" altLang="zh-CN" sz="1400" b="1" dirty="0">
                  <a:latin typeface="+mj-lt"/>
                  <a:ea typeface="+mj-ea"/>
                </a:rPr>
                <a:t>500ml</a:t>
              </a:r>
              <a:endParaRPr lang="zh-CN" altLang="en-US" sz="1400" b="1" dirty="0">
                <a:latin typeface="+mj-lt"/>
                <a:ea typeface="+mj-ea"/>
              </a:endParaRPr>
            </a:p>
          </p:txBody>
        </p:sp>
      </p:grpSp>
      <p:grpSp>
        <p:nvGrpSpPr>
          <p:cNvPr id="9223" name="组合 7">
            <a:extLst>
              <a:ext uri="{FF2B5EF4-FFF2-40B4-BE49-F238E27FC236}">
                <a16:creationId xmlns:a16="http://schemas.microsoft.com/office/drawing/2014/main" id="{E2C1F4B7-8659-44B8-A532-E07C41CF2F92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9224" name="图片 8">
              <a:extLst>
                <a:ext uri="{FF2B5EF4-FFF2-40B4-BE49-F238E27FC236}">
                  <a16:creationId xmlns:a16="http://schemas.microsoft.com/office/drawing/2014/main" id="{E1171E68-32BC-4E44-BDCB-BFE6E7D24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A5E8AB68-F590-456C-938C-579AC2EFB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新课导入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E4BDD79E-B43C-4411-B560-708A2B883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" y="634745"/>
            <a:ext cx="8091488" cy="3145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瓶子的容积：</a:t>
            </a:r>
            <a:endParaRPr lang="en-US" altLang="zh-CN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3.14×</a:t>
            </a: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8÷2</a:t>
            </a: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r>
              <a:rPr lang="en-US" altLang="zh-CN" b="1" baseline="3000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×7</a:t>
            </a: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</a:t>
            </a: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8÷2</a:t>
            </a: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r>
              <a:rPr lang="en-US" altLang="zh-CN" b="1" baseline="3000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×18</a:t>
            </a:r>
            <a:endParaRPr lang="en-US" altLang="zh-CN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3.14×16×</a:t>
            </a: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7+18</a:t>
            </a: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endParaRPr lang="en-US" altLang="zh-CN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3.14×16×25</a:t>
            </a:r>
            <a:endParaRPr lang="en-US" altLang="zh-CN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1256 (cm</a:t>
            </a:r>
            <a:r>
              <a:rPr lang="zh-CN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³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1256 (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mL)</a:t>
            </a:r>
            <a:endParaRPr lang="zh-CN" altLang="en-US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3FBEE9B-5B8B-4598-BF84-ECF82B589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24" y="1885563"/>
            <a:ext cx="971494" cy="198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B6523A9-B999-443E-9662-84CB3E6F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76" y="1885563"/>
            <a:ext cx="793868" cy="1980000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AE32FFDA-9214-491A-BC68-46DFB1DFB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" y="3915208"/>
            <a:ext cx="62642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答：这个瓶子的容积是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1256mL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">
            <a:extLst>
              <a:ext uri="{FF2B5EF4-FFF2-40B4-BE49-F238E27FC236}">
                <a16:creationId xmlns:a16="http://schemas.microsoft.com/office/drawing/2014/main" id="{0925AC65-20A8-4EFD-A31E-E9DFF0D71108}"/>
              </a:ext>
            </a:extLst>
          </p:cNvPr>
          <p:cNvGrpSpPr>
            <a:grpSpLocks/>
          </p:cNvGrpSpPr>
          <p:nvPr/>
        </p:nvGrpSpPr>
        <p:grpSpPr bwMode="auto">
          <a:xfrm>
            <a:off x="263525" y="647700"/>
            <a:ext cx="1217613" cy="654050"/>
            <a:chOff x="166" y="5742"/>
            <a:chExt cx="1918" cy="1033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259A17A-201B-4918-9A75-D5E38D2E59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166" y="5742"/>
              <a:ext cx="955" cy="953"/>
            </a:xfrm>
            <a:prstGeom prst="rect">
              <a:avLst/>
            </a:prstGeom>
            <a:solidFill>
              <a:srgbClr val="FB6E52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3600" b="1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思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06A31E8-8782-4B5B-9C45-699A896039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0000">
              <a:off x="1129" y="5822"/>
              <a:ext cx="955" cy="953"/>
            </a:xfrm>
            <a:prstGeom prst="rect">
              <a:avLst/>
            </a:prstGeom>
            <a:solidFill>
              <a:srgbClr val="FECC53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3600" b="1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</a:t>
              </a:r>
              <a:endParaRPr lang="zh-CN" altLang="zh-CN" sz="3600" b="1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9459" name="组合 2">
            <a:extLst>
              <a:ext uri="{FF2B5EF4-FFF2-40B4-BE49-F238E27FC236}">
                <a16:creationId xmlns:a16="http://schemas.microsoft.com/office/drawing/2014/main" id="{321391FF-6CB9-405E-A077-05A5E652EFA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622300"/>
            <a:ext cx="4945063" cy="788988"/>
            <a:chOff x="1600749" y="622126"/>
            <a:chExt cx="4943946" cy="789768"/>
          </a:xfrm>
        </p:grpSpPr>
        <p:pic>
          <p:nvPicPr>
            <p:cNvPr id="19490" name="图片 1">
              <a:extLst>
                <a:ext uri="{FF2B5EF4-FFF2-40B4-BE49-F238E27FC236}">
                  <a16:creationId xmlns:a16="http://schemas.microsoft.com/office/drawing/2014/main" id="{CBB8B077-4B3E-4355-A35D-D51F025E7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9" t="34540" r="8603" b="42603"/>
            <a:stretch>
              <a:fillRect/>
            </a:stretch>
          </p:blipFill>
          <p:spPr bwMode="auto">
            <a:xfrm>
              <a:off x="1600749" y="622126"/>
              <a:ext cx="4943946" cy="78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0B79DD3-7628-44F9-8FF3-D4B4A6C70AB9}"/>
                </a:ext>
              </a:extLst>
            </p:cNvPr>
            <p:cNvSpPr txBox="1"/>
            <p:nvPr/>
          </p:nvSpPr>
          <p:spPr>
            <a:xfrm>
              <a:off x="1756289" y="706347"/>
              <a:ext cx="4716984" cy="583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atin typeface="+mj-lt"/>
                  <a:ea typeface="+mj-ea"/>
                </a:rPr>
                <a:t>你还能想到别的方法吗？</a:t>
              </a:r>
            </a:p>
          </p:txBody>
        </p:sp>
      </p:grpSp>
      <p:grpSp>
        <p:nvGrpSpPr>
          <p:cNvPr id="19460" name="Group 82">
            <a:extLst>
              <a:ext uri="{FF2B5EF4-FFF2-40B4-BE49-F238E27FC236}">
                <a16:creationId xmlns:a16="http://schemas.microsoft.com/office/drawing/2014/main" id="{A4F8D182-3A3F-44B7-B979-FBA830F5CF59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1538288"/>
            <a:ext cx="1870075" cy="2305050"/>
            <a:chOff x="3881" y="1064"/>
            <a:chExt cx="764" cy="1123"/>
          </a:xfrm>
        </p:grpSpPr>
        <p:pic>
          <p:nvPicPr>
            <p:cNvPr id="19485" name="Picture 83" descr="6B69">
              <a:extLst>
                <a:ext uri="{FF2B5EF4-FFF2-40B4-BE49-F238E27FC236}">
                  <a16:creationId xmlns:a16="http://schemas.microsoft.com/office/drawing/2014/main" id="{FC73A578-5223-4373-873E-EE3BA81E9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1064"/>
              <a:ext cx="479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6" name="Line 85">
              <a:extLst>
                <a:ext uri="{FF2B5EF4-FFF2-40B4-BE49-F238E27FC236}">
                  <a16:creationId xmlns:a16="http://schemas.microsoft.com/office/drawing/2014/main" id="{2030DE30-A57C-43B2-ACA3-FD3F62E146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137" y="1774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Line 86">
              <a:extLst>
                <a:ext uri="{FF2B5EF4-FFF2-40B4-BE49-F238E27FC236}">
                  <a16:creationId xmlns:a16="http://schemas.microsoft.com/office/drawing/2014/main" id="{E160A62F-6F77-4E3E-B6CD-A8842EA6A0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146" y="1998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Line 87">
              <a:extLst>
                <a:ext uri="{FF2B5EF4-FFF2-40B4-BE49-F238E27FC236}">
                  <a16:creationId xmlns:a16="http://schemas.microsoft.com/office/drawing/2014/main" id="{83E568A5-CCD2-49F8-809F-F77CBEE95C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054" y="1999"/>
              <a:ext cx="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 Box 88">
              <a:extLst>
                <a:ext uri="{FF2B5EF4-FFF2-40B4-BE49-F238E27FC236}">
                  <a16:creationId xmlns:a16="http://schemas.microsoft.com/office/drawing/2014/main" id="{0B87DABE-6D8C-4A2C-8A62-F4A4B30E1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759" y="1868"/>
              <a:ext cx="408" cy="1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7</a:t>
              </a:r>
              <a:r>
                <a:rPr lang="en-US" altLang="zh-CN" dirty="0">
                  <a:latin typeface="+mj-lt"/>
                  <a:ea typeface="宋体" panose="02010600030101010101" pitchFamily="2" charset="-122"/>
                  <a:cs typeface="Times New Roman" panose="02020603050405020304" pitchFamily="18" charset="0"/>
                </a:rPr>
                <a:t>cm</a:t>
              </a: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  </a:t>
              </a:r>
            </a:p>
          </p:txBody>
        </p:sp>
      </p:grpSp>
      <p:grpSp>
        <p:nvGrpSpPr>
          <p:cNvPr id="19461" name="Group 75">
            <a:extLst>
              <a:ext uri="{FF2B5EF4-FFF2-40B4-BE49-F238E27FC236}">
                <a16:creationId xmlns:a16="http://schemas.microsoft.com/office/drawing/2014/main" id="{D8CBE05F-ACD2-4766-8D75-85B43BACCDB8}"/>
              </a:ext>
            </a:extLst>
          </p:cNvPr>
          <p:cNvGrpSpPr>
            <a:grpSpLocks/>
          </p:cNvGrpSpPr>
          <p:nvPr/>
        </p:nvGrpSpPr>
        <p:grpSpPr bwMode="auto">
          <a:xfrm>
            <a:off x="5529263" y="1566863"/>
            <a:ext cx="1652587" cy="2217737"/>
            <a:chOff x="4645" y="1089"/>
            <a:chExt cx="782" cy="1072"/>
          </a:xfrm>
        </p:grpSpPr>
        <p:pic>
          <p:nvPicPr>
            <p:cNvPr id="19480" name="Picture 76" descr="6B70">
              <a:extLst>
                <a:ext uri="{FF2B5EF4-FFF2-40B4-BE49-F238E27FC236}">
                  <a16:creationId xmlns:a16="http://schemas.microsoft.com/office/drawing/2014/main" id="{A299641B-4A8A-4C43-924A-2DF2E9E61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" y="1089"/>
              <a:ext cx="660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77">
              <a:extLst>
                <a:ext uri="{FF2B5EF4-FFF2-40B4-BE49-F238E27FC236}">
                  <a16:creationId xmlns:a16="http://schemas.microsoft.com/office/drawing/2014/main" id="{4218A291-88AA-48E4-BC61-541E7D017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129" y="1322"/>
              <a:ext cx="408" cy="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18</a:t>
              </a:r>
              <a:r>
                <a:rPr lang="en-US" altLang="zh-CN" dirty="0">
                  <a:latin typeface="+mj-lt"/>
                  <a:ea typeface="宋体" panose="02010600030101010101" pitchFamily="2" charset="-122"/>
                  <a:cs typeface="Times New Roman" panose="02020603050405020304" pitchFamily="18" charset="0"/>
                </a:rPr>
                <a:t>cm</a:t>
              </a: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  </a:t>
              </a:r>
            </a:p>
          </p:txBody>
        </p:sp>
        <p:sp>
          <p:nvSpPr>
            <p:cNvPr id="19482" name="Line 78">
              <a:extLst>
                <a:ext uri="{FF2B5EF4-FFF2-40B4-BE49-F238E27FC236}">
                  <a16:creationId xmlns:a16="http://schemas.microsoft.com/office/drawing/2014/main" id="{9D454725-2F31-4FD7-836C-70778BA76A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239" y="1048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3" name="Line 80">
              <a:extLst>
                <a:ext uri="{FF2B5EF4-FFF2-40B4-BE49-F238E27FC236}">
                  <a16:creationId xmlns:a16="http://schemas.microsoft.com/office/drawing/2014/main" id="{F1B2D7B2-D0B6-4958-B1ED-40593B1040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55" y="1444"/>
              <a:ext cx="56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Line 81">
              <a:extLst>
                <a:ext uri="{FF2B5EF4-FFF2-40B4-BE49-F238E27FC236}">
                  <a16:creationId xmlns:a16="http://schemas.microsoft.com/office/drawing/2014/main" id="{3798303A-63DB-4B69-A09B-CA07521261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239" y="1616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文本框 13">
            <a:extLst>
              <a:ext uri="{FF2B5EF4-FFF2-40B4-BE49-F238E27FC236}">
                <a16:creationId xmlns:a16="http://schemas.microsoft.com/office/drawing/2014/main" id="{8DE99DFC-ED60-4E40-82DA-F83D36B9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3775075"/>
            <a:ext cx="3397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latin typeface="+mn-lt"/>
              </a:rPr>
              <a:t>1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26" name="文本框 14">
            <a:extLst>
              <a:ext uri="{FF2B5EF4-FFF2-40B4-BE49-F238E27FC236}">
                <a16:creationId xmlns:a16="http://schemas.microsoft.com/office/drawing/2014/main" id="{08CE0B7C-5F39-40DC-9136-3FC96C12B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3784600"/>
            <a:ext cx="3397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latin typeface="+mn-lt"/>
              </a:rPr>
              <a:t>2</a:t>
            </a:r>
            <a:endParaRPr lang="zh-CN" altLang="en-US" sz="2400" b="1" dirty="0">
              <a:latin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E3C212B-DF9E-4309-A144-C1A19039E7D2}"/>
              </a:ext>
            </a:extLst>
          </p:cNvPr>
          <p:cNvGrpSpPr>
            <a:grpSpLocks/>
          </p:cNvGrpSpPr>
          <p:nvPr/>
        </p:nvGrpSpPr>
        <p:grpSpPr bwMode="auto">
          <a:xfrm>
            <a:off x="2333625" y="3159125"/>
            <a:ext cx="657225" cy="595313"/>
            <a:chOff x="4675589" y="3656795"/>
            <a:chExt cx="657716" cy="594210"/>
          </a:xfrm>
        </p:grpSpPr>
        <p:sp>
          <p:nvSpPr>
            <p:cNvPr id="28" name="圆柱形 16">
              <a:extLst>
                <a:ext uri="{FF2B5EF4-FFF2-40B4-BE49-F238E27FC236}">
                  <a16:creationId xmlns:a16="http://schemas.microsoft.com/office/drawing/2014/main" id="{483DC4A6-AFC3-4068-8110-57D9811C03BB}"/>
                </a:ext>
              </a:extLst>
            </p:cNvPr>
            <p:cNvSpPr/>
            <p:nvPr/>
          </p:nvSpPr>
          <p:spPr>
            <a:xfrm>
              <a:off x="4675589" y="3667887"/>
              <a:ext cx="657716" cy="583118"/>
            </a:xfrm>
            <a:prstGeom prst="can">
              <a:avLst/>
            </a:prstGeom>
            <a:solidFill>
              <a:srgbClr val="F9B5B2"/>
            </a:solidFill>
            <a:ln w="9525">
              <a:solidFill>
                <a:srgbClr val="1C2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F4A53D3-99A4-44AB-92D8-814DCF034FD6}"/>
                </a:ext>
              </a:extLst>
            </p:cNvPr>
            <p:cNvSpPr/>
            <p:nvPr/>
          </p:nvSpPr>
          <p:spPr>
            <a:xfrm>
              <a:off x="4680356" y="3656795"/>
              <a:ext cx="646595" cy="166379"/>
            </a:xfrm>
            <a:prstGeom prst="ellipse">
              <a:avLst/>
            </a:prstGeom>
            <a:solidFill>
              <a:srgbClr val="F8CBC6"/>
            </a:solidFill>
            <a:ln w="9525">
              <a:solidFill>
                <a:srgbClr val="DB9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5B61926-B745-4A5C-8A00-3A779838FA0C}"/>
              </a:ext>
            </a:extLst>
          </p:cNvPr>
          <p:cNvGrpSpPr>
            <a:grpSpLocks/>
          </p:cNvGrpSpPr>
          <p:nvPr/>
        </p:nvGrpSpPr>
        <p:grpSpPr bwMode="auto">
          <a:xfrm>
            <a:off x="5895975" y="1652588"/>
            <a:ext cx="655638" cy="1335087"/>
            <a:chOff x="5984081" y="2656030"/>
            <a:chExt cx="655602" cy="1334514"/>
          </a:xfrm>
        </p:grpSpPr>
        <p:sp>
          <p:nvSpPr>
            <p:cNvPr id="31" name="圆柱形 19">
              <a:extLst>
                <a:ext uri="{FF2B5EF4-FFF2-40B4-BE49-F238E27FC236}">
                  <a16:creationId xmlns:a16="http://schemas.microsoft.com/office/drawing/2014/main" id="{4883ECFC-D98B-425C-952D-9B077109CC75}"/>
                </a:ext>
              </a:extLst>
            </p:cNvPr>
            <p:cNvSpPr/>
            <p:nvPr/>
          </p:nvSpPr>
          <p:spPr>
            <a:xfrm>
              <a:off x="5984081" y="2656030"/>
              <a:ext cx="655602" cy="1320233"/>
            </a:xfrm>
            <a:prstGeom prst="can">
              <a:avLst/>
            </a:prstGeom>
            <a:solidFill>
              <a:srgbClr val="EBEBF7"/>
            </a:solidFill>
            <a:ln w="9525">
              <a:solidFill>
                <a:srgbClr val="1C2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D8748245-2012-4E84-A997-7A5D6EE6D2B1}"/>
                </a:ext>
              </a:extLst>
            </p:cNvPr>
            <p:cNvSpPr/>
            <p:nvPr/>
          </p:nvSpPr>
          <p:spPr>
            <a:xfrm>
              <a:off x="5990431" y="3825515"/>
              <a:ext cx="646078" cy="165029"/>
            </a:xfrm>
            <a:prstGeom prst="ellipse">
              <a:avLst/>
            </a:prstGeom>
            <a:solidFill>
              <a:srgbClr val="F8CBC6"/>
            </a:solidFill>
            <a:ln w="9525">
              <a:solidFill>
                <a:srgbClr val="DB9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15">
            <a:extLst>
              <a:ext uri="{FF2B5EF4-FFF2-40B4-BE49-F238E27FC236}">
                <a16:creationId xmlns:a16="http://schemas.microsoft.com/office/drawing/2014/main" id="{E0E80B0B-5654-4279-9D78-93E3A08E5E28}"/>
              </a:ext>
            </a:extLst>
          </p:cNvPr>
          <p:cNvGrpSpPr>
            <a:grpSpLocks/>
          </p:cNvGrpSpPr>
          <p:nvPr/>
        </p:nvGrpSpPr>
        <p:grpSpPr bwMode="auto">
          <a:xfrm>
            <a:off x="3176588" y="2946400"/>
            <a:ext cx="927100" cy="838200"/>
            <a:chOff x="5642574" y="2681509"/>
            <a:chExt cx="926470" cy="837454"/>
          </a:xfrm>
        </p:grpSpPr>
        <p:sp>
          <p:nvSpPr>
            <p:cNvPr id="19472" name="Line 85">
              <a:extLst>
                <a:ext uri="{FF2B5EF4-FFF2-40B4-BE49-F238E27FC236}">
                  <a16:creationId xmlns:a16="http://schemas.microsoft.com/office/drawing/2014/main" id="{FC4D670F-B306-4618-A64D-F19D7E948B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71590" y="2693346"/>
              <a:ext cx="0" cy="556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Line 86">
              <a:extLst>
                <a:ext uri="{FF2B5EF4-FFF2-40B4-BE49-F238E27FC236}">
                  <a16:creationId xmlns:a16="http://schemas.microsoft.com/office/drawing/2014/main" id="{EBBC5DDF-C818-4C22-BAB0-31BF257EB2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91421" y="3154103"/>
              <a:ext cx="0" cy="555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Line 87">
              <a:extLst>
                <a:ext uri="{FF2B5EF4-FFF2-40B4-BE49-F238E27FC236}">
                  <a16:creationId xmlns:a16="http://schemas.microsoft.com/office/drawing/2014/main" id="{3E285FB6-06BC-421E-A6C2-A1D18192C0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110616" y="3200160"/>
              <a:ext cx="4599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Text Box 88">
              <a:extLst>
                <a:ext uri="{FF2B5EF4-FFF2-40B4-BE49-F238E27FC236}">
                  <a16:creationId xmlns:a16="http://schemas.microsoft.com/office/drawing/2014/main" id="{2DA3B8E6-4228-4DE4-8221-C1709A3FF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424530" y="2899553"/>
              <a:ext cx="837454" cy="4013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7</a:t>
              </a:r>
              <a:r>
                <a:rPr lang="en-US" altLang="zh-CN" dirty="0">
                  <a:latin typeface="+mj-lt"/>
                  <a:ea typeface="宋体" panose="02010600030101010101" pitchFamily="2" charset="-122"/>
                  <a:cs typeface="Times New Roman" panose="02020603050405020304" pitchFamily="18" charset="0"/>
                </a:rPr>
                <a:t>cm</a:t>
              </a: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  </a:t>
              </a:r>
            </a:p>
          </p:txBody>
        </p:sp>
      </p:grpSp>
      <p:grpSp>
        <p:nvGrpSpPr>
          <p:cNvPr id="38" name="组合 16">
            <a:extLst>
              <a:ext uri="{FF2B5EF4-FFF2-40B4-BE49-F238E27FC236}">
                <a16:creationId xmlns:a16="http://schemas.microsoft.com/office/drawing/2014/main" id="{202D3649-DA19-4C9C-B6B6-1CC96AFEE568}"/>
              </a:ext>
            </a:extLst>
          </p:cNvPr>
          <p:cNvGrpSpPr>
            <a:grpSpLocks/>
          </p:cNvGrpSpPr>
          <p:nvPr/>
        </p:nvGrpSpPr>
        <p:grpSpPr bwMode="auto">
          <a:xfrm>
            <a:off x="4802188" y="2049463"/>
            <a:ext cx="635000" cy="1177925"/>
            <a:chOff x="7204334" y="1802588"/>
            <a:chExt cx="635392" cy="1176405"/>
          </a:xfrm>
        </p:grpSpPr>
        <p:sp>
          <p:nvSpPr>
            <p:cNvPr id="39" name="Text Box 77">
              <a:extLst>
                <a:ext uri="{FF2B5EF4-FFF2-40B4-BE49-F238E27FC236}">
                  <a16:creationId xmlns:a16="http://schemas.microsoft.com/office/drawing/2014/main" id="{A90C4335-B2CD-487A-936E-F40005AE3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218643" y="2132775"/>
              <a:ext cx="845046" cy="397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18</a:t>
              </a:r>
              <a:r>
                <a:rPr lang="en-US" altLang="zh-CN" dirty="0">
                  <a:latin typeface="+mj-lt"/>
                  <a:ea typeface="宋体" panose="02010600030101010101" pitchFamily="2" charset="-122"/>
                  <a:cs typeface="Times New Roman" panose="02020603050405020304" pitchFamily="18" charset="0"/>
                </a:rPr>
                <a:t>cm</a:t>
              </a: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  </a:t>
              </a:r>
            </a:p>
          </p:txBody>
        </p:sp>
        <p:sp>
          <p:nvSpPr>
            <p:cNvPr id="19469" name="Line 78">
              <a:extLst>
                <a:ext uri="{FF2B5EF4-FFF2-40B4-BE49-F238E27FC236}">
                  <a16:creationId xmlns:a16="http://schemas.microsoft.com/office/drawing/2014/main" id="{4FE9D584-DB49-49B6-8762-01952AF824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444195" y="1562727"/>
              <a:ext cx="0" cy="4797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Line 80">
              <a:extLst>
                <a:ext uri="{FF2B5EF4-FFF2-40B4-BE49-F238E27FC236}">
                  <a16:creationId xmlns:a16="http://schemas.microsoft.com/office/drawing/2014/main" id="{D0CA7D01-C17C-4954-9C6C-DC971F12DC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854402" y="2389200"/>
              <a:ext cx="1174820" cy="47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Line 81">
              <a:extLst>
                <a:ext uri="{FF2B5EF4-FFF2-40B4-BE49-F238E27FC236}">
                  <a16:creationId xmlns:a16="http://schemas.microsoft.com/office/drawing/2014/main" id="{4DBA7EDC-9124-44BD-81ED-9D057200C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444195" y="2737546"/>
              <a:ext cx="0" cy="4797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58025E-6 L 0.19531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87 -0.00309 L -0.1948 0.062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E8FC2717-3669-4E5E-BB5D-CDA7DDCB9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51" y="3687761"/>
            <a:ext cx="62642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答：这个瓶子的容积是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1256mL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D6CA34F-3CEE-449C-AD9B-35E00D593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51" y="881435"/>
            <a:ext cx="8091488" cy="26281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瓶子的容积：</a:t>
            </a:r>
            <a:endParaRPr lang="en-US" altLang="zh-CN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3.14×</a:t>
            </a: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8÷2</a:t>
            </a: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r>
              <a:rPr lang="en-US" altLang="zh-CN" b="1" baseline="3000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ea typeface="楷体" panose="02010609060101010101" pitchFamily="49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7+18</a:t>
            </a:r>
            <a:r>
              <a:rPr lang="en-US" altLang="zh-CN" b="1" dirty="0">
                <a:solidFill>
                  <a:srgbClr val="FF0000"/>
                </a:solidFill>
                <a:ea typeface="楷体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endParaRPr lang="en-US" altLang="zh-CN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3.14×16×25</a:t>
            </a:r>
            <a:endParaRPr lang="en-US" altLang="zh-CN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1256 (cm</a:t>
            </a:r>
            <a:r>
              <a:rPr lang="zh-CN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³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1256 (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mL)</a:t>
            </a:r>
            <a:endParaRPr lang="zh-CN" altLang="en-US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20484" name="组合 1">
            <a:extLst>
              <a:ext uri="{FF2B5EF4-FFF2-40B4-BE49-F238E27FC236}">
                <a16:creationId xmlns:a16="http://schemas.microsoft.com/office/drawing/2014/main" id="{99E2DD26-A39C-4519-9677-71DE67F7BA6E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2700338"/>
            <a:ext cx="657225" cy="593725"/>
            <a:chOff x="4675589" y="3656795"/>
            <a:chExt cx="657716" cy="594210"/>
          </a:xfrm>
        </p:grpSpPr>
        <p:sp>
          <p:nvSpPr>
            <p:cNvPr id="33" name="圆柱形 32">
              <a:extLst>
                <a:ext uri="{FF2B5EF4-FFF2-40B4-BE49-F238E27FC236}">
                  <a16:creationId xmlns:a16="http://schemas.microsoft.com/office/drawing/2014/main" id="{8CF8AACA-EB55-49BA-851B-78E745DBF396}"/>
                </a:ext>
              </a:extLst>
            </p:cNvPr>
            <p:cNvSpPr/>
            <p:nvPr/>
          </p:nvSpPr>
          <p:spPr>
            <a:xfrm>
              <a:off x="4675589" y="3667916"/>
              <a:ext cx="657716" cy="583089"/>
            </a:xfrm>
            <a:prstGeom prst="can">
              <a:avLst/>
            </a:prstGeom>
            <a:solidFill>
              <a:srgbClr val="F9B5B2"/>
            </a:solidFill>
            <a:ln w="9525">
              <a:solidFill>
                <a:srgbClr val="1C2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C3BF327-91F6-4A3B-9417-C301AA1A1D8C}"/>
                </a:ext>
              </a:extLst>
            </p:cNvPr>
            <p:cNvSpPr/>
            <p:nvPr/>
          </p:nvSpPr>
          <p:spPr>
            <a:xfrm>
              <a:off x="4680356" y="3656795"/>
              <a:ext cx="646595" cy="165235"/>
            </a:xfrm>
            <a:prstGeom prst="ellipse">
              <a:avLst/>
            </a:prstGeom>
            <a:solidFill>
              <a:srgbClr val="F8CBC6"/>
            </a:solidFill>
            <a:ln w="9525">
              <a:solidFill>
                <a:srgbClr val="DB9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485" name="组合 4">
            <a:extLst>
              <a:ext uri="{FF2B5EF4-FFF2-40B4-BE49-F238E27FC236}">
                <a16:creationId xmlns:a16="http://schemas.microsoft.com/office/drawing/2014/main" id="{189D03C5-422C-4340-9CF5-FEF284AC9260}"/>
              </a:ext>
            </a:extLst>
          </p:cNvPr>
          <p:cNvGrpSpPr>
            <a:grpSpLocks/>
          </p:cNvGrpSpPr>
          <p:nvPr/>
        </p:nvGrpSpPr>
        <p:grpSpPr bwMode="auto">
          <a:xfrm>
            <a:off x="6548438" y="1535113"/>
            <a:ext cx="655637" cy="1335087"/>
            <a:chOff x="5984081" y="2656030"/>
            <a:chExt cx="655602" cy="1334514"/>
          </a:xfrm>
        </p:grpSpPr>
        <p:sp>
          <p:nvSpPr>
            <p:cNvPr id="36" name="圆柱形 35">
              <a:extLst>
                <a:ext uri="{FF2B5EF4-FFF2-40B4-BE49-F238E27FC236}">
                  <a16:creationId xmlns:a16="http://schemas.microsoft.com/office/drawing/2014/main" id="{10B0A8E9-DDCE-47B4-9096-F510A11E9A9C}"/>
                </a:ext>
              </a:extLst>
            </p:cNvPr>
            <p:cNvSpPr/>
            <p:nvPr/>
          </p:nvSpPr>
          <p:spPr>
            <a:xfrm>
              <a:off x="5984081" y="2656030"/>
              <a:ext cx="655602" cy="1320233"/>
            </a:xfrm>
            <a:prstGeom prst="can">
              <a:avLst/>
            </a:prstGeom>
            <a:solidFill>
              <a:srgbClr val="EBEBF7"/>
            </a:solidFill>
            <a:ln w="9525">
              <a:solidFill>
                <a:srgbClr val="1C2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DE386B5-7BFE-4F4D-956C-0BE44F80CC1F}"/>
                </a:ext>
              </a:extLst>
            </p:cNvPr>
            <p:cNvSpPr/>
            <p:nvPr/>
          </p:nvSpPr>
          <p:spPr>
            <a:xfrm>
              <a:off x="5990431" y="3825515"/>
              <a:ext cx="646078" cy="165029"/>
            </a:xfrm>
            <a:prstGeom prst="ellipse">
              <a:avLst/>
            </a:prstGeom>
            <a:solidFill>
              <a:srgbClr val="F8CBC6"/>
            </a:solidFill>
            <a:ln w="9525">
              <a:solidFill>
                <a:srgbClr val="DB9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486" name="组合 15">
            <a:extLst>
              <a:ext uri="{FF2B5EF4-FFF2-40B4-BE49-F238E27FC236}">
                <a16:creationId xmlns:a16="http://schemas.microsoft.com/office/drawing/2014/main" id="{DA1362F9-7FD8-46AA-AA05-1F0C17484669}"/>
              </a:ext>
            </a:extLst>
          </p:cNvPr>
          <p:cNvGrpSpPr>
            <a:grpSpLocks/>
          </p:cNvGrpSpPr>
          <p:nvPr/>
        </p:nvGrpSpPr>
        <p:grpSpPr bwMode="auto">
          <a:xfrm>
            <a:off x="5641975" y="2498725"/>
            <a:ext cx="927100" cy="838200"/>
            <a:chOff x="5642574" y="2681509"/>
            <a:chExt cx="926470" cy="837454"/>
          </a:xfrm>
        </p:grpSpPr>
        <p:sp>
          <p:nvSpPr>
            <p:cNvPr id="20492" name="Line 85">
              <a:extLst>
                <a:ext uri="{FF2B5EF4-FFF2-40B4-BE49-F238E27FC236}">
                  <a16:creationId xmlns:a16="http://schemas.microsoft.com/office/drawing/2014/main" id="{DA5224C0-96FB-41EE-9670-49EB097D1C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71590" y="2693346"/>
              <a:ext cx="0" cy="556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Line 86">
              <a:extLst>
                <a:ext uri="{FF2B5EF4-FFF2-40B4-BE49-F238E27FC236}">
                  <a16:creationId xmlns:a16="http://schemas.microsoft.com/office/drawing/2014/main" id="{0EC54CCD-4B96-47FF-98D6-CF10838803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91421" y="3154103"/>
              <a:ext cx="0" cy="555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Line 87">
              <a:extLst>
                <a:ext uri="{FF2B5EF4-FFF2-40B4-BE49-F238E27FC236}">
                  <a16:creationId xmlns:a16="http://schemas.microsoft.com/office/drawing/2014/main" id="{B9F1C2C1-B17F-441F-81B2-EE2E0AD057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110616" y="3200160"/>
              <a:ext cx="4599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 Box 88">
              <a:extLst>
                <a:ext uri="{FF2B5EF4-FFF2-40B4-BE49-F238E27FC236}">
                  <a16:creationId xmlns:a16="http://schemas.microsoft.com/office/drawing/2014/main" id="{10DFD0C9-9C94-4C18-BE35-875FAB1FD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424530" y="2899553"/>
              <a:ext cx="837454" cy="4013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7</a:t>
              </a:r>
              <a:r>
                <a:rPr lang="en-US" altLang="zh-CN" dirty="0">
                  <a:latin typeface="+mj-lt"/>
                  <a:ea typeface="宋体" panose="02010600030101010101" pitchFamily="2" charset="-122"/>
                  <a:cs typeface="Times New Roman" panose="02020603050405020304" pitchFamily="18" charset="0"/>
                </a:rPr>
                <a:t>cm</a:t>
              </a: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  </a:t>
              </a:r>
            </a:p>
          </p:txBody>
        </p:sp>
      </p:grpSp>
      <p:grpSp>
        <p:nvGrpSpPr>
          <p:cNvPr id="20487" name="组合 16">
            <a:extLst>
              <a:ext uri="{FF2B5EF4-FFF2-40B4-BE49-F238E27FC236}">
                <a16:creationId xmlns:a16="http://schemas.microsoft.com/office/drawing/2014/main" id="{FCD9B863-CD9D-42D8-AB60-74759C6AD31F}"/>
              </a:ext>
            </a:extLst>
          </p:cNvPr>
          <p:cNvGrpSpPr>
            <a:grpSpLocks/>
          </p:cNvGrpSpPr>
          <p:nvPr/>
        </p:nvGrpSpPr>
        <p:grpSpPr bwMode="auto">
          <a:xfrm>
            <a:off x="7204075" y="1619250"/>
            <a:ext cx="635000" cy="1177925"/>
            <a:chOff x="7204334" y="1802588"/>
            <a:chExt cx="635392" cy="1176405"/>
          </a:xfrm>
        </p:grpSpPr>
        <p:sp>
          <p:nvSpPr>
            <p:cNvPr id="44" name="Text Box 77">
              <a:extLst>
                <a:ext uri="{FF2B5EF4-FFF2-40B4-BE49-F238E27FC236}">
                  <a16:creationId xmlns:a16="http://schemas.microsoft.com/office/drawing/2014/main" id="{371C8656-4520-4E5A-B82B-C5CC008B4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218643" y="2132776"/>
              <a:ext cx="845045" cy="397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18</a:t>
              </a:r>
              <a:r>
                <a:rPr lang="en-US" altLang="zh-CN" dirty="0">
                  <a:latin typeface="+mj-lt"/>
                  <a:ea typeface="宋体" panose="02010600030101010101" pitchFamily="2" charset="-122"/>
                  <a:cs typeface="Times New Roman" panose="02020603050405020304" pitchFamily="18" charset="0"/>
                </a:rPr>
                <a:t>cm</a:t>
              </a:r>
              <a:r>
                <a:rPr lang="en-US" altLang="zh-CN" dirty="0">
                  <a:latin typeface="+mj-lt"/>
                  <a:ea typeface="楷体" panose="02010609060101010101" pitchFamily="49" charset="-122"/>
                </a:rPr>
                <a:t>  </a:t>
              </a:r>
            </a:p>
          </p:txBody>
        </p:sp>
        <p:sp>
          <p:nvSpPr>
            <p:cNvPr id="20489" name="Line 78">
              <a:extLst>
                <a:ext uri="{FF2B5EF4-FFF2-40B4-BE49-F238E27FC236}">
                  <a16:creationId xmlns:a16="http://schemas.microsoft.com/office/drawing/2014/main" id="{E5D76DEB-4461-4CBA-87B3-003C3AE5CA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444195" y="1562727"/>
              <a:ext cx="0" cy="4797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Line 80">
              <a:extLst>
                <a:ext uri="{FF2B5EF4-FFF2-40B4-BE49-F238E27FC236}">
                  <a16:creationId xmlns:a16="http://schemas.microsoft.com/office/drawing/2014/main" id="{CDA6C338-9143-4C35-8753-E94C40E7DB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854402" y="2389200"/>
              <a:ext cx="1174820" cy="47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Line 81">
              <a:extLst>
                <a:ext uri="{FF2B5EF4-FFF2-40B4-BE49-F238E27FC236}">
                  <a16:creationId xmlns:a16="http://schemas.microsoft.com/office/drawing/2014/main" id="{B9D2CD6F-C6E7-4CF3-AC5F-532A12CCD3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444195" y="2737546"/>
              <a:ext cx="0" cy="4797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>
            <a:extLst>
              <a:ext uri="{FF2B5EF4-FFF2-40B4-BE49-F238E27FC236}">
                <a16:creationId xmlns:a16="http://schemas.microsoft.com/office/drawing/2014/main" id="{58A60733-D844-43B6-BC38-D3A2F3B63C30}"/>
              </a:ext>
            </a:extLst>
          </p:cNvPr>
          <p:cNvGrpSpPr>
            <a:grpSpLocks/>
          </p:cNvGrpSpPr>
          <p:nvPr/>
        </p:nvGrpSpPr>
        <p:grpSpPr bwMode="auto">
          <a:xfrm>
            <a:off x="308519" y="554038"/>
            <a:ext cx="2409825" cy="523875"/>
            <a:chOff x="7123" y="4988"/>
            <a:chExt cx="3795" cy="824"/>
          </a:xfrm>
          <a:solidFill>
            <a:srgbClr val="FF8936"/>
          </a:solidFill>
        </p:grpSpPr>
        <p:sp>
          <p:nvSpPr>
            <p:cNvPr id="5" name="圆角矩形 38">
              <a:extLst>
                <a:ext uri="{FF2B5EF4-FFF2-40B4-BE49-F238E27FC236}">
                  <a16:creationId xmlns:a16="http://schemas.microsoft.com/office/drawing/2014/main" id="{CE686D90-A494-45ED-87A9-29AC92895EFC}"/>
                </a:ext>
              </a:extLst>
            </p:cNvPr>
            <p:cNvSpPr/>
            <p:nvPr/>
          </p:nvSpPr>
          <p:spPr>
            <a:xfrm>
              <a:off x="7258" y="4988"/>
              <a:ext cx="3660" cy="824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kern="0" dirty="0">
                <a:solidFill>
                  <a:prstClr val="white"/>
                </a:solidFill>
                <a:sym typeface="+mn-ea"/>
              </a:endParaRPr>
            </a:p>
          </p:txBody>
        </p:sp>
        <p:sp>
          <p:nvSpPr>
            <p:cNvPr id="6" name="文本框 12">
              <a:extLst>
                <a:ext uri="{FF2B5EF4-FFF2-40B4-BE49-F238E27FC236}">
                  <a16:creationId xmlns:a16="http://schemas.microsoft.com/office/drawing/2014/main" id="{1FD3DCE2-50A8-4473-83FD-8EB107DAEADC}"/>
                </a:ext>
              </a:extLst>
            </p:cNvPr>
            <p:cNvSpPr txBox="1"/>
            <p:nvPr/>
          </p:nvSpPr>
          <p:spPr>
            <a:xfrm>
              <a:off x="7123" y="4988"/>
              <a:ext cx="3795" cy="82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回顾与反思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A0D558A-2914-4B84-AF77-B11D92A35B63}"/>
              </a:ext>
            </a:extLst>
          </p:cNvPr>
          <p:cNvGrpSpPr>
            <a:grpSpLocks/>
          </p:cNvGrpSpPr>
          <p:nvPr/>
        </p:nvGrpSpPr>
        <p:grpSpPr bwMode="auto">
          <a:xfrm>
            <a:off x="2129337" y="2963863"/>
            <a:ext cx="5114426" cy="1501775"/>
            <a:chOff x="1815737" y="3064151"/>
            <a:chExt cx="5022419" cy="1502228"/>
          </a:xfrm>
        </p:grpSpPr>
        <p:pic>
          <p:nvPicPr>
            <p:cNvPr id="21513" name="图片 11">
              <a:extLst>
                <a:ext uri="{FF2B5EF4-FFF2-40B4-BE49-F238E27FC236}">
                  <a16:creationId xmlns:a16="http://schemas.microsoft.com/office/drawing/2014/main" id="{13C68003-D17B-4256-8996-BD0C1E326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75427" r="7080" b="9334"/>
            <a:stretch>
              <a:fillRect/>
            </a:stretch>
          </p:blipFill>
          <p:spPr bwMode="auto">
            <a:xfrm>
              <a:off x="1815737" y="3064151"/>
              <a:ext cx="5022419" cy="150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27">
              <a:extLst>
                <a:ext uri="{FF2B5EF4-FFF2-40B4-BE49-F238E27FC236}">
                  <a16:creationId xmlns:a16="http://schemas.microsoft.com/office/drawing/2014/main" id="{D3415A9B-C109-4BD6-ABF7-508B4DDED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604" y="3254576"/>
              <a:ext cx="4374684" cy="1143345"/>
            </a:xfrm>
            <a:prstGeom prst="rect">
              <a:avLst/>
            </a:prstGeom>
            <a:noFill/>
            <a:ln w="19050" cmpd="sng">
              <a:noFill/>
              <a:miter lim="800000"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在五</a:t>
              </a:r>
              <a:r>
                <a:rPr lang="zh-CN" altLang="en-US" sz="2800" b="1" kern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年级计算土豆的体积时，也</a:t>
              </a:r>
              <a:r>
                <a:rPr lang="zh-CN" altLang="en-US" sz="2800" b="1" kern="0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是用了转化的方法。</a:t>
              </a:r>
              <a:endParaRPr lang="en-US" sz="2800" b="1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63BB225-C886-4173-A0A8-75FC7E169DC9}"/>
              </a:ext>
            </a:extLst>
          </p:cNvPr>
          <p:cNvGrpSpPr>
            <a:grpSpLocks/>
          </p:cNvGrpSpPr>
          <p:nvPr/>
        </p:nvGrpSpPr>
        <p:grpSpPr bwMode="auto">
          <a:xfrm>
            <a:off x="985838" y="1303338"/>
            <a:ext cx="7800075" cy="1644650"/>
            <a:chOff x="1455838" y="1264373"/>
            <a:chExt cx="7800064" cy="1644512"/>
          </a:xfrm>
        </p:grpSpPr>
        <p:pic>
          <p:nvPicPr>
            <p:cNvPr id="21511" name="图片 1">
              <a:extLst>
                <a:ext uri="{FF2B5EF4-FFF2-40B4-BE49-F238E27FC236}">
                  <a16:creationId xmlns:a16="http://schemas.microsoft.com/office/drawing/2014/main" id="{49777662-5FD1-4ACF-B70B-F3D34F38F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8888" r="33492" b="75873"/>
            <a:stretch>
              <a:fillRect/>
            </a:stretch>
          </p:blipFill>
          <p:spPr bwMode="auto">
            <a:xfrm>
              <a:off x="1455838" y="1264373"/>
              <a:ext cx="7800064" cy="16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27">
              <a:extLst>
                <a:ext uri="{FF2B5EF4-FFF2-40B4-BE49-F238E27FC236}">
                  <a16:creationId xmlns:a16="http://schemas.microsoft.com/office/drawing/2014/main" id="{176A3C1E-ECA4-43EC-AF05-28E1F959F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926" y="1300882"/>
              <a:ext cx="6166230" cy="1571493"/>
            </a:xfrm>
            <a:prstGeom prst="rect">
              <a:avLst/>
            </a:prstGeom>
            <a:noFill/>
            <a:ln w="19050" cmpd="sng">
              <a:noFill/>
              <a:miter lim="800000"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srgbClr val="1C1C1C"/>
                  </a:solidFill>
                  <a:latin typeface="楷体" pitchFamily="49" charset="-122"/>
                  <a:ea typeface="楷体" pitchFamily="49" charset="-122"/>
                </a:rPr>
                <a:t>我们利用了体积不变的特性，把不规则图形转化成规则图形</a:t>
              </a:r>
              <a:r>
                <a:rPr lang="zh-CN" altLang="en-US" sz="2800" b="1" kern="0">
                  <a:solidFill>
                    <a:srgbClr val="1C1C1C"/>
                  </a:solidFill>
                  <a:latin typeface="楷体" pitchFamily="49" charset="-122"/>
                  <a:ea typeface="楷体" pitchFamily="49" charset="-122"/>
                </a:rPr>
                <a:t>来计算体积。</a:t>
              </a:r>
              <a:endParaRPr lang="en-US" sz="2800" b="1" kern="0" dirty="0">
                <a:solidFill>
                  <a:srgbClr val="1C1C1C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0EF5BA5E-FD8F-4705-93CD-8575AD781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3938" y="2949892"/>
            <a:ext cx="726228" cy="15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581D30D-CD10-4980-B629-09DA9901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301" y="1932629"/>
            <a:ext cx="1260793" cy="127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5">
            <a:extLst>
              <a:ext uri="{FF2B5EF4-FFF2-40B4-BE49-F238E27FC236}">
                <a16:creationId xmlns:a16="http://schemas.microsoft.com/office/drawing/2014/main" id="{88DA36E9-7390-4DA9-A5BB-FA232957C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433513"/>
            <a:ext cx="89122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两个底面积相等的圆柱，一个高为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4.5dm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，体积为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81dm</a:t>
            </a:r>
            <a:r>
              <a:rPr lang="en-US" altLang="zh-CN" sz="32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。另一个高为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3dm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，它的体积是多少？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CFF0206-6BF7-4477-A49D-99BBC230A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708275"/>
            <a:ext cx="531971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81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4.5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54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答：它的体积是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54dm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4580" name="组合 7">
            <a:extLst>
              <a:ext uri="{FF2B5EF4-FFF2-40B4-BE49-F238E27FC236}">
                <a16:creationId xmlns:a16="http://schemas.microsoft.com/office/drawing/2014/main" id="{34A1939A-30CB-4EC8-BB58-A565241BFDE3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24581" name="图片 8">
              <a:extLst>
                <a:ext uri="{FF2B5EF4-FFF2-40B4-BE49-F238E27FC236}">
                  <a16:creationId xmlns:a16="http://schemas.microsoft.com/office/drawing/2014/main" id="{B38D3DBA-8A57-40E8-94B5-B95303940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21A0F542-A43F-4F62-A330-273D5E9B5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CAD831E-31CF-45AF-A468-15E0FC23D74B}"/>
              </a:ext>
            </a:extLst>
          </p:cNvPr>
          <p:cNvSpPr/>
          <p:nvPr/>
        </p:nvSpPr>
        <p:spPr bwMode="auto">
          <a:xfrm>
            <a:off x="3563926" y="1515284"/>
            <a:ext cx="4070994" cy="514350"/>
          </a:xfrm>
          <a:prstGeom prst="rect">
            <a:avLst/>
          </a:prstGeom>
          <a:solidFill>
            <a:srgbClr val="FAFF72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5603" name="文本框 2">
            <a:extLst>
              <a:ext uri="{FF2B5EF4-FFF2-40B4-BE49-F238E27FC236}">
                <a16:creationId xmlns:a16="http://schemas.microsoft.com/office/drawing/2014/main" id="{E826FB18-49CB-4742-A6B2-99A9C66B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9" y="435608"/>
            <a:ext cx="7882982" cy="15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一个装水的圆柱形容器的底面内直径是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10cm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，一个铁块完全浸没在这个容器的水中，将铁块取出后，水面下降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2cm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。这个铁块的体积是多少？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C5102E-8DD7-4BD1-BC1E-2B30EB05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2919401"/>
            <a:ext cx="6432550" cy="627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10÷2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157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25FB73-4EAD-4BF1-B555-D7F0534C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3641714"/>
            <a:ext cx="5992812" cy="627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答：这块铁块的体积是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157cm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2362F9-5837-48C4-B4F6-E5E334D1F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2198676"/>
            <a:ext cx="5951537" cy="625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铁块的体积＝下降部分水的体积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4">
            <a:extLst>
              <a:ext uri="{FF2B5EF4-FFF2-40B4-BE49-F238E27FC236}">
                <a16:creationId xmlns:a16="http://schemas.microsoft.com/office/drawing/2014/main" id="{B8311830-0C38-467C-AFCF-40C82932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03" y="1117600"/>
            <a:ext cx="8591794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*下面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个图形的面积都是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36dm</a:t>
            </a:r>
            <a:r>
              <a:rPr lang="en-US" altLang="zh-CN" sz="32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。用这些图形分别卷成圆柱，哪个圆柱的体积最小？哪个圆柱的体积最大？你有什么发现？（单位：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dm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26627" name="图片 2">
            <a:extLst>
              <a:ext uri="{FF2B5EF4-FFF2-40B4-BE49-F238E27FC236}">
                <a16:creationId xmlns:a16="http://schemas.microsoft.com/office/drawing/2014/main" id="{8CDC2AB0-CF34-476F-9477-2E0C286F0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750" y="3142382"/>
            <a:ext cx="7556500" cy="10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218404C-58EE-1628-C620-A609D3CC7F22}"/>
              </a:ext>
            </a:extLst>
          </p:cNvPr>
          <p:cNvSpPr txBox="1"/>
          <p:nvPr/>
        </p:nvSpPr>
        <p:spPr>
          <a:xfrm>
            <a:off x="1086110" y="999140"/>
            <a:ext cx="6971780" cy="3145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第一个图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18÷3.14÷2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×2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51.59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或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2÷3.14÷2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×18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5.73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第二个图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12÷3.14÷2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×3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34.39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或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3÷3.14÷2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×12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8.60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8F10DF-6E38-A829-312C-19ACF5C806FA}"/>
              </a:ext>
            </a:extLst>
          </p:cNvPr>
          <p:cNvSpPr txBox="1"/>
          <p:nvPr/>
        </p:nvSpPr>
        <p:spPr>
          <a:xfrm>
            <a:off x="1036705" y="526726"/>
            <a:ext cx="7070590" cy="26615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buFont typeface="Arial" panose="020B0604020202020204" pitchFamily="34" charset="0"/>
              <a:buNone/>
              <a:defRPr sz="2800" b="1">
                <a:solidFill>
                  <a:srgbClr val="FF0000"/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第三个图</a:t>
            </a:r>
            <a:endParaRPr lang="en-US" altLang="zh-CN" dirty="0"/>
          </a:p>
          <a:p>
            <a:r>
              <a:rPr lang="en-US" altLang="zh-CN" dirty="0"/>
              <a:t>3.14</a:t>
            </a:r>
            <a:r>
              <a:rPr lang="en-US" altLang="zh-CN"/>
              <a:t>×</a:t>
            </a:r>
            <a:r>
              <a:rPr lang="zh-CN" altLang="en-US"/>
              <a:t>（</a:t>
            </a:r>
            <a:r>
              <a:rPr lang="en-US" altLang="zh-CN"/>
              <a:t>9÷3.14÷2</a:t>
            </a:r>
            <a:r>
              <a:rPr lang="zh-CN" altLang="en-US"/>
              <a:t>）</a:t>
            </a:r>
            <a:r>
              <a:rPr lang="en-US" altLang="zh-CN"/>
              <a:t>2×4</a:t>
            </a:r>
            <a:r>
              <a:rPr lang="zh-CN" altLang="en-US"/>
              <a:t>≈</a:t>
            </a:r>
            <a:r>
              <a:rPr lang="en-US" altLang="zh-CN"/>
              <a:t>25.80</a:t>
            </a:r>
            <a:r>
              <a:rPr lang="zh-CN" altLang="en-US"/>
              <a:t>（</a:t>
            </a:r>
            <a:r>
              <a:rPr lang="en-US" altLang="zh-CN"/>
              <a:t>dm3</a:t>
            </a:r>
            <a:r>
              <a:rPr lang="zh-CN" altLang="en-US"/>
              <a:t>）</a:t>
            </a:r>
            <a:endParaRPr lang="en-US" altLang="zh-CN" dirty="0"/>
          </a:p>
          <a:p>
            <a:r>
              <a:rPr lang="zh-CN" altLang="en-US"/>
              <a:t>或</a:t>
            </a:r>
            <a:r>
              <a:rPr lang="en-US" altLang="zh-CN" dirty="0"/>
              <a:t>3.14</a:t>
            </a:r>
            <a:r>
              <a:rPr lang="en-US" altLang="zh-CN"/>
              <a:t>×</a:t>
            </a:r>
            <a:r>
              <a:rPr lang="zh-CN" altLang="en-US"/>
              <a:t>（</a:t>
            </a:r>
            <a:r>
              <a:rPr lang="en-US" altLang="zh-CN"/>
              <a:t>4÷3.14÷2</a:t>
            </a:r>
            <a:r>
              <a:rPr lang="zh-CN" altLang="en-US"/>
              <a:t>）</a:t>
            </a:r>
            <a:r>
              <a:rPr lang="en-US" altLang="zh-CN"/>
              <a:t>2×9</a:t>
            </a:r>
            <a:r>
              <a:rPr lang="zh-CN" altLang="en-US"/>
              <a:t>≈</a:t>
            </a:r>
            <a:r>
              <a:rPr lang="en-US" altLang="zh-CN"/>
              <a:t>11.46</a:t>
            </a:r>
            <a:r>
              <a:rPr lang="zh-CN" altLang="en-US"/>
              <a:t>（</a:t>
            </a:r>
            <a:r>
              <a:rPr lang="en-US" altLang="zh-CN"/>
              <a:t>dm3</a:t>
            </a:r>
            <a:r>
              <a:rPr lang="zh-CN" altLang="en-US"/>
              <a:t>）</a:t>
            </a:r>
            <a:endParaRPr lang="en-US" altLang="zh-CN" dirty="0"/>
          </a:p>
          <a:p>
            <a:r>
              <a:rPr lang="zh-CN" altLang="en-US"/>
              <a:t>第四个图</a:t>
            </a:r>
            <a:endParaRPr lang="en-US" altLang="zh-CN" dirty="0"/>
          </a:p>
          <a:p>
            <a:r>
              <a:rPr lang="en-US" altLang="zh-CN" dirty="0"/>
              <a:t>3.14</a:t>
            </a:r>
            <a:r>
              <a:rPr lang="en-US" altLang="zh-CN"/>
              <a:t>×</a:t>
            </a:r>
            <a:r>
              <a:rPr lang="zh-CN" altLang="en-US"/>
              <a:t>（</a:t>
            </a:r>
            <a:r>
              <a:rPr lang="en-US" altLang="zh-CN"/>
              <a:t>6÷3.14÷2</a:t>
            </a:r>
            <a:r>
              <a:rPr lang="zh-CN" altLang="en-US"/>
              <a:t>）</a:t>
            </a:r>
            <a:r>
              <a:rPr lang="en-US" altLang="zh-CN"/>
              <a:t>2×6</a:t>
            </a:r>
            <a:r>
              <a:rPr lang="zh-CN" altLang="en-US"/>
              <a:t>≈</a:t>
            </a:r>
            <a:r>
              <a:rPr lang="en-US" altLang="zh-CN"/>
              <a:t>17.20</a:t>
            </a:r>
            <a:r>
              <a:rPr lang="zh-CN" altLang="en-US"/>
              <a:t>（</a:t>
            </a:r>
            <a:r>
              <a:rPr lang="en-US" altLang="zh-CN"/>
              <a:t>dm3</a:t>
            </a:r>
            <a:r>
              <a:rPr lang="zh-CN" altLang="en-US"/>
              <a:t>）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18F8379-1C7A-7991-1D2B-D457108BF7B3}"/>
              </a:ext>
            </a:extLst>
          </p:cNvPr>
          <p:cNvSpPr txBox="1"/>
          <p:nvPr/>
        </p:nvSpPr>
        <p:spPr>
          <a:xfrm>
            <a:off x="463550" y="3126130"/>
            <a:ext cx="8266113" cy="151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答：以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18dm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为圆柱的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底面周长、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2dm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为高的圆柱体体积最大；以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2dm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为圆柱的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底面周长、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18dm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为高的圆柱体体积最小。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2">
            <a:extLst>
              <a:ext uri="{FF2B5EF4-FFF2-40B4-BE49-F238E27FC236}">
                <a16:creationId xmlns:a16="http://schemas.microsoft.com/office/drawing/2014/main" id="{9376BE96-5726-4743-8E47-C15C4BE95193}"/>
              </a:ext>
            </a:extLst>
          </p:cNvPr>
          <p:cNvGrpSpPr>
            <a:grpSpLocks/>
          </p:cNvGrpSpPr>
          <p:nvPr/>
        </p:nvGrpSpPr>
        <p:grpSpPr bwMode="auto">
          <a:xfrm>
            <a:off x="1963738" y="728663"/>
            <a:ext cx="3722687" cy="1152525"/>
            <a:chOff x="1937430" y="663711"/>
            <a:chExt cx="3722914" cy="1152025"/>
          </a:xfrm>
        </p:grpSpPr>
        <p:pic>
          <p:nvPicPr>
            <p:cNvPr id="32775" name="图片 1">
              <a:extLst>
                <a:ext uri="{FF2B5EF4-FFF2-40B4-BE49-F238E27FC236}">
                  <a16:creationId xmlns:a16="http://schemas.microsoft.com/office/drawing/2014/main" id="{9F72DBB7-A215-42A8-B86D-333692744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430" y="663711"/>
              <a:ext cx="3722914" cy="115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27">
              <a:extLst>
                <a:ext uri="{FF2B5EF4-FFF2-40B4-BE49-F238E27FC236}">
                  <a16:creationId xmlns:a16="http://schemas.microsoft.com/office/drawing/2014/main" id="{9BE4BE63-C68A-40E3-B850-57FEBB5A8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332" y="663711"/>
              <a:ext cx="3419684" cy="875920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 anchor="ctr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kern="0" dirty="0">
                  <a:latin typeface="宋体" panose="02010600030101010101" pitchFamily="2" charset="-122"/>
                </a:rPr>
                <a:t>你有什么发现？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D5609FD-BCB2-4259-8FAC-BCACDDE4E1F3}"/>
              </a:ext>
            </a:extLst>
          </p:cNvPr>
          <p:cNvGrpSpPr>
            <a:grpSpLocks/>
          </p:cNvGrpSpPr>
          <p:nvPr/>
        </p:nvGrpSpPr>
        <p:grpSpPr bwMode="auto">
          <a:xfrm>
            <a:off x="300038" y="2498724"/>
            <a:ext cx="8645525" cy="1495559"/>
            <a:chOff x="1102044" y="1716128"/>
            <a:chExt cx="8644678" cy="1495551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495D3D1A-0ED6-4CE3-9BBC-AA23FFDB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044" y="1878052"/>
              <a:ext cx="8463721" cy="1333627"/>
            </a:xfrm>
            <a:prstGeom prst="rect">
              <a:avLst/>
            </a:prstGeom>
            <a:solidFill>
              <a:srgbClr val="E0F0E9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4572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kern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当圆柱的侧面积相同时，</a:t>
              </a:r>
              <a:r>
                <a:rPr lang="zh-CN" altLang="en-US" sz="3600" b="1" ker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底面半径（或周长）大的体积就大。</a:t>
              </a:r>
              <a:endParaRPr lang="zh-CN" altLang="en-US" sz="36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AutoShape 29">
              <a:extLst>
                <a:ext uri="{FF2B5EF4-FFF2-40B4-BE49-F238E27FC236}">
                  <a16:creationId xmlns:a16="http://schemas.microsoft.com/office/drawing/2014/main" id="{00F73B23-79A6-420E-9E3A-D8A9D1789C0B}"/>
                </a:ext>
              </a:extLst>
            </p:cNvPr>
            <p:cNvSpPr/>
            <p:nvPr/>
          </p:nvSpPr>
          <p:spPr bwMode="auto">
            <a:xfrm>
              <a:off x="9386394" y="1716128"/>
              <a:ext cx="360328" cy="325436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50C0116B-95BF-4349-B1E5-2A21CA4CA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36225" y="1166813"/>
            <a:ext cx="1050738" cy="136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677031D-F953-4EB0-A2DD-DE930C0475B3}"/>
              </a:ext>
            </a:extLst>
          </p:cNvPr>
          <p:cNvCxnSpPr>
            <a:cxnSpLocks/>
          </p:cNvCxnSpPr>
          <p:nvPr/>
        </p:nvCxnSpPr>
        <p:spPr>
          <a:xfrm>
            <a:off x="2849563" y="2936875"/>
            <a:ext cx="4589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副标题 6">
            <a:extLst>
              <a:ext uri="{FF2B5EF4-FFF2-40B4-BE49-F238E27FC236}">
                <a16:creationId xmlns:a16="http://schemas.microsoft.com/office/drawing/2014/main" id="{08CEE957-7B24-4B5E-A576-E66EF7F8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2898775"/>
            <a:ext cx="2349500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0244" name="标题 5">
            <a:extLst>
              <a:ext uri="{FF2B5EF4-FFF2-40B4-BE49-F238E27FC236}">
                <a16:creationId xmlns:a16="http://schemas.microsoft.com/office/drawing/2014/main" id="{56D7CDCF-D3F8-4935-95F7-167ECFD97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2273300"/>
            <a:ext cx="4140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圆柱的体积（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10245" name="图片 1">
            <a:extLst>
              <a:ext uri="{FF2B5EF4-FFF2-40B4-BE49-F238E27FC236}">
                <a16:creationId xmlns:a16="http://schemas.microsoft.com/office/drawing/2014/main" id="{186FD4FF-1A1B-4CAD-B04F-5E230C384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7785" y="2017713"/>
            <a:ext cx="1206179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>
            <a:extLst>
              <a:ext uri="{FF2B5EF4-FFF2-40B4-BE49-F238E27FC236}">
                <a16:creationId xmlns:a16="http://schemas.microsoft.com/office/drawing/2014/main" id="{80263E1C-5E04-491E-B4C0-730B66A2C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758950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圆 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5">
            <a:extLst>
              <a:ext uri="{FF2B5EF4-FFF2-40B4-BE49-F238E27FC236}">
                <a16:creationId xmlns:a16="http://schemas.microsoft.com/office/drawing/2014/main" id="{1FE4D909-7B2A-4F1C-BA5D-210FDA5B0948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3799" name="图片 6">
              <a:extLst>
                <a:ext uri="{FF2B5EF4-FFF2-40B4-BE49-F238E27FC236}">
                  <a16:creationId xmlns:a16="http://schemas.microsoft.com/office/drawing/2014/main" id="{CF30D957-6414-472C-9AEB-7263BFD22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矩形 2">
              <a:extLst>
                <a:ext uri="{FF2B5EF4-FFF2-40B4-BE49-F238E27FC236}">
                  <a16:creationId xmlns:a16="http://schemas.microsoft.com/office/drawing/2014/main" id="{770A4B5D-66B6-4844-A6B4-2BC7F23CF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33795" name="图片 1">
            <a:extLst>
              <a:ext uri="{FF2B5EF4-FFF2-40B4-BE49-F238E27FC236}">
                <a16:creationId xmlns:a16="http://schemas.microsoft.com/office/drawing/2014/main" id="{459DE80A-FDFE-45CF-B856-33FCF90F6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273425"/>
            <a:ext cx="1536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组合 10">
            <a:extLst>
              <a:ext uri="{FF2B5EF4-FFF2-40B4-BE49-F238E27FC236}">
                <a16:creationId xmlns:a16="http://schemas.microsoft.com/office/drawing/2014/main" id="{03A3A732-5482-441C-8B33-3593C8BC9578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33797" name="图片 11">
              <a:extLst>
                <a:ext uri="{FF2B5EF4-FFF2-40B4-BE49-F238E27FC236}">
                  <a16:creationId xmlns:a16="http://schemas.microsoft.com/office/drawing/2014/main" id="{510975CE-BF0D-4D1C-93FD-1DFEA38B3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3F2BEDE3-B0E9-43C4-BB3C-E2709E98A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1396838-719E-4D77-BA61-CBBD8516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950913"/>
            <a:ext cx="2244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圆柱表面积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03925632-BA1A-4EA8-8B6A-9630D46DF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230380"/>
              </p:ext>
            </p:extLst>
          </p:nvPr>
        </p:nvGraphicFramePr>
        <p:xfrm>
          <a:off x="5530850" y="1617049"/>
          <a:ext cx="26733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203112" progId="Equation.DSMT4">
                  <p:embed/>
                </p:oleObj>
              </mc:Choice>
              <mc:Fallback>
                <p:oleObj name="Equation" r:id="rId2" imgW="990170" imgH="203112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1617049"/>
                        <a:ext cx="26733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15BC0C4A-FE87-4D47-AE50-DCC6261B2A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47594"/>
              </p:ext>
            </p:extLst>
          </p:nvPr>
        </p:nvGraphicFramePr>
        <p:xfrm>
          <a:off x="5530850" y="2158387"/>
          <a:ext cx="31511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7893" imgH="203112" progId="Equation.DSMT4">
                  <p:embed/>
                </p:oleObj>
              </mc:Choice>
              <mc:Fallback>
                <p:oleObj name="Equation" r:id="rId4" imgW="1167893" imgH="203112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158387"/>
                        <a:ext cx="315118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3204CE84-005A-4883-A065-EF809CEB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2771775"/>
            <a:ext cx="22447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球的表面积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3DF16E81-F8D4-4DA6-9EBA-0DE2949318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3875" y="3314700"/>
          <a:ext cx="260508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4781" imgH="406224" progId="Equation.DSMT4">
                  <p:embed/>
                </p:oleObj>
              </mc:Choice>
              <mc:Fallback>
                <p:oleObj name="Equation" r:id="rId6" imgW="964781" imgH="406224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314700"/>
                        <a:ext cx="260508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7911B425-6919-6EB3-ACE6-58D1B6DA2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612" y="536317"/>
            <a:ext cx="3499634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35A0070-9D83-4B70-9E71-4C4665A4B8E7}"/>
              </a:ext>
            </a:extLst>
          </p:cNvPr>
          <p:cNvSpPr/>
          <p:nvPr/>
        </p:nvSpPr>
        <p:spPr>
          <a:xfrm>
            <a:off x="153988" y="1154113"/>
            <a:ext cx="882015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往一个底面直径是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n-ea"/>
                <a:cs typeface="等线" panose="02010600030101010101" pitchFamily="2" charset="-122"/>
              </a:rPr>
              <a:t>8 cm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，高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n-ea"/>
                <a:cs typeface="等线" panose="02010600030101010101" pitchFamily="2" charset="-122"/>
              </a:rPr>
              <a:t>10 cm 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的圆柱形玻璃杯内倒入水，水面高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n-ea"/>
                <a:cs typeface="等线" panose="02010600030101010101" pitchFamily="2" charset="-122"/>
              </a:rPr>
              <a:t>8 cm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。把一个小球浸没在杯内，水满后还溢出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n-ea"/>
                <a:cs typeface="等线" panose="02010600030101010101" pitchFamily="2" charset="-122"/>
              </a:rPr>
              <a:t>12.52 mL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。求小球的体积。</a:t>
            </a:r>
            <a:endParaRPr lang="zh-CN" altLang="zh-CN" sz="2000" b="1" kern="100" dirty="0">
              <a:latin typeface="+mn-lt"/>
              <a:ea typeface="+mn-ea"/>
              <a:cs typeface="等线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F500A0-A7B4-4699-A7A0-B5604A93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2921000"/>
            <a:ext cx="57943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12.52 mL=12.52 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3.14×(8÷2)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×(10-8)+12.52=113(cm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)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877D72-668E-4C64-8DFC-48B1DCBADD19}"/>
              </a:ext>
            </a:extLst>
          </p:cNvPr>
          <p:cNvSpPr/>
          <p:nvPr/>
        </p:nvSpPr>
        <p:spPr>
          <a:xfrm>
            <a:off x="2960688" y="4348163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  <p:grpSp>
        <p:nvGrpSpPr>
          <p:cNvPr id="35845" name="组合 7">
            <a:extLst>
              <a:ext uri="{FF2B5EF4-FFF2-40B4-BE49-F238E27FC236}">
                <a16:creationId xmlns:a16="http://schemas.microsoft.com/office/drawing/2014/main" id="{2ADB15BE-0D5B-4F38-9A47-C8DDEF171BA2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35846" name="图片 8">
              <a:extLst>
                <a:ext uri="{FF2B5EF4-FFF2-40B4-BE49-F238E27FC236}">
                  <a16:creationId xmlns:a16="http://schemas.microsoft.com/office/drawing/2014/main" id="{1ED915BB-871A-43C0-8A87-9C9B50E20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D2BD2F9D-062B-437D-8227-30A96F3C5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">
            <a:extLst>
              <a:ext uri="{FF2B5EF4-FFF2-40B4-BE49-F238E27FC236}">
                <a16:creationId xmlns:a16="http://schemas.microsoft.com/office/drawing/2014/main" id="{4797DBD0-76F3-4C17-AA4B-71C5075E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78" y="870745"/>
            <a:ext cx="831784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如图，一个油瓶，瓶身是圆柱形，容积是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500 mL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。瓶里装有一些油，正放时，油深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18 cm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，盖紧瓶盖倒放时，空余部分高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2 cm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。求瓶中油的体积。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A2CF4A-F368-447F-96F9-2B645B5C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2386013"/>
            <a:ext cx="47799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500 mL = 500 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 500÷(18+2)×18 = 450(cm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)  450 cm 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= 450 mL</a:t>
            </a:r>
            <a:endParaRPr lang="zh-CN" altLang="zh-CN" sz="28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6868" name="图片 6">
            <a:extLst>
              <a:ext uri="{FF2B5EF4-FFF2-40B4-BE49-F238E27FC236}">
                <a16:creationId xmlns:a16="http://schemas.microsoft.com/office/drawing/2014/main" id="{455BDA03-998C-4E45-A464-00CDEAAB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86" y="2493675"/>
            <a:ext cx="2082511" cy="18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84A7A29-EB13-4EAB-8140-8841CDDFCF83}"/>
              </a:ext>
            </a:extLst>
          </p:cNvPr>
          <p:cNvSpPr/>
          <p:nvPr/>
        </p:nvSpPr>
        <p:spPr>
          <a:xfrm>
            <a:off x="2960688" y="4348163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F2ADE5-C094-4BCA-9112-773B4117C02F}"/>
              </a:ext>
            </a:extLst>
          </p:cNvPr>
          <p:cNvSpPr/>
          <p:nvPr/>
        </p:nvSpPr>
        <p:spPr>
          <a:xfrm>
            <a:off x="367679" y="985838"/>
            <a:ext cx="8408643" cy="1643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3. 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一瓶装满果汁的饮料瓶的内直径是</a:t>
            </a: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 8 cm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，状状全家喝了一些，把瓶盖拧紧后倒置放平，空的部分高</a:t>
            </a: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 15 cm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。状状全家喝了多少果汁</a:t>
            </a:r>
            <a:r>
              <a:rPr lang="zh-CN" altLang="en-US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37891" name="图片 2">
            <a:extLst>
              <a:ext uri="{FF2B5EF4-FFF2-40B4-BE49-F238E27FC236}">
                <a16:creationId xmlns:a16="http://schemas.microsoft.com/office/drawing/2014/main" id="{4716E7FA-7790-400C-82B5-F2CEB589B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354263"/>
            <a:ext cx="11684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矩形 3">
            <a:extLst>
              <a:ext uri="{FF2B5EF4-FFF2-40B4-BE49-F238E27FC236}">
                <a16:creationId xmlns:a16="http://schemas.microsoft.com/office/drawing/2014/main" id="{F5A79F2B-64F2-4420-B8C1-C863105B8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2759075"/>
            <a:ext cx="46085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  3.14×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8÷2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×15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= 753.6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= 753.6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mL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zh-CN" sz="2000" b="1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E25A218-45CD-403B-A1C6-05E08FCE98C1}"/>
              </a:ext>
            </a:extLst>
          </p:cNvPr>
          <p:cNvSpPr/>
          <p:nvPr/>
        </p:nvSpPr>
        <p:spPr>
          <a:xfrm>
            <a:off x="2960688" y="4348163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3">
            <a:extLst>
              <a:ext uri="{FF2B5EF4-FFF2-40B4-BE49-F238E27FC236}">
                <a16:creationId xmlns:a16="http://schemas.microsoft.com/office/drawing/2014/main" id="{0D7B2618-3091-4AEE-9D41-BFA8045D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32" y="2900363"/>
            <a:ext cx="1731818" cy="160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136AD28-D356-413F-8F3E-683DF6465424}"/>
              </a:ext>
            </a:extLst>
          </p:cNvPr>
          <p:cNvSpPr/>
          <p:nvPr/>
        </p:nvSpPr>
        <p:spPr>
          <a:xfrm>
            <a:off x="203272" y="857250"/>
            <a:ext cx="8737456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4.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如图，一个醋瓶里面深</a:t>
            </a: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30 cm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，底面内直径</a:t>
            </a: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10 cm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，瓶子里醋的高度是</a:t>
            </a: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15 cm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。把瓶口塞紧后，使其瓶口向下倒立</a:t>
            </a:r>
            <a:r>
              <a:rPr lang="zh-CN" altLang="en-US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这时醋深</a:t>
            </a: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25 cm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。醋瓶的容积是多少毫升？</a:t>
            </a:r>
            <a:endParaRPr lang="zh-CN" altLang="zh-CN" sz="2000" b="1" kern="100" dirty="0">
              <a:latin typeface="+mn-lt"/>
              <a:ea typeface="+mj-ea"/>
              <a:cs typeface="等线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0C3365-D74C-4CCC-BD86-7C24C890D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2900363"/>
            <a:ext cx="57975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   3.14×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10÷2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×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30-25+15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= 1570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= 1570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mL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0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06383C-64D6-4A3B-B837-D6252F7F68BB}"/>
              </a:ext>
            </a:extLst>
          </p:cNvPr>
          <p:cNvSpPr/>
          <p:nvPr/>
        </p:nvSpPr>
        <p:spPr>
          <a:xfrm>
            <a:off x="2960688" y="4348163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8">
            <a:extLst>
              <a:ext uri="{FF2B5EF4-FFF2-40B4-BE49-F238E27FC236}">
                <a16:creationId xmlns:a16="http://schemas.microsoft.com/office/drawing/2014/main" id="{E4D60222-FD23-49F8-B5E5-8AE6F5D32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1785938"/>
            <a:ext cx="62214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一个内直径是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8cm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的瓶子里，水的高度是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7cm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EEA873-44AE-4E70-83F9-F0D0C5920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30" y="1441466"/>
            <a:ext cx="1281716" cy="2612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3">
            <a:extLst>
              <a:ext uri="{FF2B5EF4-FFF2-40B4-BE49-F238E27FC236}">
                <a16:creationId xmlns:a16="http://schemas.microsoft.com/office/drawing/2014/main" id="{9705A66D-28A0-4B7C-A5CC-3ED56B1A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408" y="1479550"/>
            <a:ext cx="128053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合 2">
            <a:extLst>
              <a:ext uri="{FF2B5EF4-FFF2-40B4-BE49-F238E27FC236}">
                <a16:creationId xmlns:a16="http://schemas.microsoft.com/office/drawing/2014/main" id="{B4B9A872-1C9C-4B7E-9B84-72A5FC7750C5}"/>
              </a:ext>
            </a:extLst>
          </p:cNvPr>
          <p:cNvGrpSpPr>
            <a:grpSpLocks/>
          </p:cNvGrpSpPr>
          <p:nvPr/>
        </p:nvGrpSpPr>
        <p:grpSpPr bwMode="auto">
          <a:xfrm>
            <a:off x="2378075" y="1009650"/>
            <a:ext cx="5799138" cy="3265488"/>
            <a:chOff x="1319348" y="156754"/>
            <a:chExt cx="5799909" cy="3265715"/>
          </a:xfrm>
        </p:grpSpPr>
        <p:pic>
          <p:nvPicPr>
            <p:cNvPr id="12292" name="图片 1">
              <a:extLst>
                <a:ext uri="{FF2B5EF4-FFF2-40B4-BE49-F238E27FC236}">
                  <a16:creationId xmlns:a16="http://schemas.microsoft.com/office/drawing/2014/main" id="{2EE6BA30-1FF3-4718-9A9F-6AEC91ACE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" t="19810" r="6201" b="16698"/>
            <a:stretch>
              <a:fillRect/>
            </a:stretch>
          </p:blipFill>
          <p:spPr bwMode="auto">
            <a:xfrm rot="-275396">
              <a:off x="1319348" y="156754"/>
              <a:ext cx="5799909" cy="326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矩形 7">
              <a:extLst>
                <a:ext uri="{FF2B5EF4-FFF2-40B4-BE49-F238E27FC236}">
                  <a16:creationId xmlns:a16="http://schemas.microsoft.com/office/drawing/2014/main" id="{5F97188C-CBCA-4611-8502-F034EDB22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497" y="764223"/>
              <a:ext cx="4401366" cy="186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  想一想，求不规则的物体的体积，我们通常会用到什么方法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?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3">
            <a:extLst>
              <a:ext uri="{FF2B5EF4-FFF2-40B4-BE49-F238E27FC236}">
                <a16:creationId xmlns:a16="http://schemas.microsoft.com/office/drawing/2014/main" id="{1DDB1365-3096-4CE2-B369-C533E13B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9367" y="469400"/>
            <a:ext cx="984546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9813559-7A6F-4062-A2D1-08C241AB8BD3}"/>
              </a:ext>
            </a:extLst>
          </p:cNvPr>
          <p:cNvSpPr/>
          <p:nvPr/>
        </p:nvSpPr>
        <p:spPr>
          <a:xfrm>
            <a:off x="2679700" y="1852613"/>
            <a:ext cx="736600" cy="6080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lIns="91374" tIns="45687" rIns="91374" bIns="45687" anchor="ctr"/>
          <a:lstStyle/>
          <a:p>
            <a:pPr algn="ctr" defTabSz="913022" eaLnBrk="1" hangingPunct="1">
              <a:buFont typeface="Arial" panose="020B0604020202020204" pitchFamily="34" charset="0"/>
              <a:buNone/>
              <a:defRPr/>
            </a:pPr>
            <a:endParaRPr lang="zh-CN" altLang="en-US" sz="1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E621B7-05CC-4825-9115-39476BE2DEC7}"/>
              </a:ext>
            </a:extLst>
          </p:cNvPr>
          <p:cNvSpPr/>
          <p:nvPr/>
        </p:nvSpPr>
        <p:spPr>
          <a:xfrm>
            <a:off x="1162050" y="2744788"/>
            <a:ext cx="5654675" cy="663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066800"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3200" b="1" kern="1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瓶子的容积＝</a:t>
            </a:r>
            <a:r>
              <a:rPr lang="en-US" altLang="zh-CN" sz="3200" b="1" i="1" kern="1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3200" b="1" kern="100" baseline="-25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水  </a:t>
            </a:r>
            <a:r>
              <a:rPr lang="zh-CN" altLang="zh-CN" sz="3200" b="1" kern="1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i="1" kern="1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3200" b="1" kern="100" baseline="-25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空气</a:t>
            </a:r>
            <a:endParaRPr lang="zh-CN" altLang="zh-CN" sz="3200" b="1" kern="100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1E36F13-416A-47B1-84B7-DB79D7AD2733}"/>
              </a:ext>
            </a:extLst>
          </p:cNvPr>
          <p:cNvSpPr/>
          <p:nvPr/>
        </p:nvSpPr>
        <p:spPr>
          <a:xfrm>
            <a:off x="2536825" y="520700"/>
            <a:ext cx="1060450" cy="1323975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lIns="91374" tIns="45687" rIns="91374" bIns="45687" anchor="ctr"/>
          <a:lstStyle/>
          <a:p>
            <a:pPr algn="ctr" defTabSz="913022" eaLnBrk="1" hangingPunct="1">
              <a:buFont typeface="Arial" panose="020B0604020202020204" pitchFamily="34" charset="0"/>
              <a:buNone/>
              <a:defRPr/>
            </a:pPr>
            <a:endParaRPr lang="zh-CN" altLang="en-US" sz="1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下箭头 14">
            <a:extLst>
              <a:ext uri="{FF2B5EF4-FFF2-40B4-BE49-F238E27FC236}">
                <a16:creationId xmlns:a16="http://schemas.microsoft.com/office/drawing/2014/main" id="{2104F975-F0EB-4489-880A-391EE49FA34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69582" y="1193006"/>
            <a:ext cx="249238" cy="9429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38100">
            <a:noFill/>
            <a:round/>
            <a:headEnd/>
            <a:tailEnd/>
          </a:ln>
        </p:spPr>
        <p:txBody>
          <a:bodyPr lIns="91374" tIns="45687" rIns="91374" bIns="45687"/>
          <a:lstStyle/>
          <a:p>
            <a:pPr defTabSz="9136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pic>
        <p:nvPicPr>
          <p:cNvPr id="12" name="Picture 76">
            <a:extLst>
              <a:ext uri="{FF2B5EF4-FFF2-40B4-BE49-F238E27FC236}">
                <a16:creationId xmlns:a16="http://schemas.microsoft.com/office/drawing/2014/main" id="{41E8BD3A-569D-4D34-9534-E3E1C71A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1036" y="577850"/>
            <a:ext cx="77652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15BE74A4-7FFD-4D91-A136-DD22BA42211D}"/>
              </a:ext>
            </a:extLst>
          </p:cNvPr>
          <p:cNvSpPr/>
          <p:nvPr/>
        </p:nvSpPr>
        <p:spPr>
          <a:xfrm>
            <a:off x="5241925" y="1789113"/>
            <a:ext cx="766763" cy="74612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lIns="91374" tIns="45687" rIns="91374" bIns="45687" anchor="ctr"/>
          <a:lstStyle/>
          <a:p>
            <a:pPr algn="ctr" defTabSz="913022" eaLnBrk="1" hangingPunct="1">
              <a:buFont typeface="Arial" panose="020B0604020202020204" pitchFamily="34" charset="0"/>
              <a:buNone/>
              <a:defRPr/>
            </a:pPr>
            <a:endParaRPr lang="zh-CN" altLang="en-US" sz="1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E9461E59-FC6A-4E72-A540-E7514A667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1814513"/>
            <a:ext cx="67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329D4E0-D935-49D6-BC75-E144E1E8D0CB}"/>
              </a:ext>
            </a:extLst>
          </p:cNvPr>
          <p:cNvSpPr/>
          <p:nvPr/>
        </p:nvSpPr>
        <p:spPr>
          <a:xfrm>
            <a:off x="5072063" y="544513"/>
            <a:ext cx="1060450" cy="12700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lIns="91374" tIns="45687" rIns="91374" bIns="45687" anchor="ctr"/>
          <a:lstStyle/>
          <a:p>
            <a:pPr algn="ctr" defTabSz="913022" eaLnBrk="1" hangingPunct="1">
              <a:buFont typeface="Arial" panose="020B0604020202020204" pitchFamily="34" charset="0"/>
              <a:buNone/>
              <a:defRPr/>
            </a:pPr>
            <a:endParaRPr lang="zh-CN" altLang="en-US" sz="1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文本框 6">
            <a:extLst>
              <a:ext uri="{FF2B5EF4-FFF2-40B4-BE49-F238E27FC236}">
                <a16:creationId xmlns:a16="http://schemas.microsoft.com/office/drawing/2014/main" id="{276DF51E-FDE9-4997-8B8F-0933DC61C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792163"/>
            <a:ext cx="67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B0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930FFB-05E9-4674-A598-BB77E2B20DA9}"/>
              </a:ext>
            </a:extLst>
          </p:cNvPr>
          <p:cNvSpPr/>
          <p:nvPr/>
        </p:nvSpPr>
        <p:spPr>
          <a:xfrm>
            <a:off x="5280025" y="3313113"/>
            <a:ext cx="2339975" cy="6635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066800"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3200" b="1" kern="1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转化</a:t>
            </a:r>
          </a:p>
        </p:txBody>
      </p:sp>
      <p:sp>
        <p:nvSpPr>
          <p:cNvPr id="18" name="下箭头 14">
            <a:extLst>
              <a:ext uri="{FF2B5EF4-FFF2-40B4-BE49-F238E27FC236}">
                <a16:creationId xmlns:a16="http://schemas.microsoft.com/office/drawing/2014/main" id="{74A7FD38-6651-4DC6-8DC6-8461C2092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3509963"/>
            <a:ext cx="157162" cy="444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38100">
            <a:noFill/>
            <a:round/>
            <a:headEnd/>
            <a:tailEnd/>
          </a:ln>
        </p:spPr>
        <p:txBody>
          <a:bodyPr lIns="91374" tIns="45687" rIns="91374" bIns="45687"/>
          <a:lstStyle/>
          <a:p>
            <a:pPr defTabSz="913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kern="0" dirty="0">
                <a:solidFill>
                  <a:sysClr val="windowText" lastClr="000000"/>
                </a:solidFill>
                <a:latin typeface="+mn-lt"/>
                <a:ea typeface="楷体" panose="02010609060101010101" pitchFamily="49" charset="-122"/>
              </a:rPr>
              <a:t>     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C91A56C-028C-44D3-848D-D91E265E3B99}"/>
              </a:ext>
            </a:extLst>
          </p:cNvPr>
          <p:cNvSpPr/>
          <p:nvPr/>
        </p:nvSpPr>
        <p:spPr>
          <a:xfrm>
            <a:off x="1169988" y="3914775"/>
            <a:ext cx="6550025" cy="6635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066800"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3200" b="1" kern="1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瓶子的容积＝</a:t>
            </a:r>
            <a:r>
              <a:rPr lang="en-US" altLang="zh-CN" sz="3200" b="1" i="1" kern="1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3200" b="1" kern="100" baseline="-25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圆柱</a:t>
            </a:r>
            <a:r>
              <a:rPr lang="en-US" altLang="zh-CN" sz="3200" b="1" kern="100" baseline="-25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b="1" kern="1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i="1" kern="1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3200" b="1" kern="100" baseline="-25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圆柱</a:t>
            </a:r>
            <a:r>
              <a:rPr lang="en-US" altLang="zh-CN" sz="3200" b="1" kern="100" baseline="-25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54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14FBD90-024B-4027-941B-9E6EE3FFF3DC}"/>
              </a:ext>
            </a:extLst>
          </p:cNvPr>
          <p:cNvSpPr/>
          <p:nvPr/>
        </p:nvSpPr>
        <p:spPr>
          <a:xfrm>
            <a:off x="2759075" y="1789113"/>
            <a:ext cx="6111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圆柱</a:t>
            </a:r>
            <a:r>
              <a:rPr lang="en-US" altLang="zh-CN" sz="2000" b="1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9112F32-4774-434A-8FBD-773AE1F588B7}"/>
              </a:ext>
            </a:extLst>
          </p:cNvPr>
          <p:cNvSpPr/>
          <p:nvPr/>
        </p:nvSpPr>
        <p:spPr>
          <a:xfrm>
            <a:off x="5321300" y="911225"/>
            <a:ext cx="6111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000" b="1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圆柱</a:t>
            </a:r>
            <a:r>
              <a:rPr lang="en-US" altLang="zh-CN" sz="2000" b="1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28">
            <a:extLst>
              <a:ext uri="{FF2B5EF4-FFF2-40B4-BE49-F238E27FC236}">
                <a16:creationId xmlns:a16="http://schemas.microsoft.com/office/drawing/2014/main" id="{03B65694-6D40-41CF-981D-EBB97240E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982663"/>
            <a:ext cx="8328025" cy="15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 一个底面内直径是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8cm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的瓶子里，水的高度是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7cm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，把瓶盖拧紧，把瓶子倒置、放平，无水部分是圆柱形，高度是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18cm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。这个瓶子的容积是多少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339" name="Picture 57">
            <a:extLst>
              <a:ext uri="{FF2B5EF4-FFF2-40B4-BE49-F238E27FC236}">
                <a16:creationId xmlns:a16="http://schemas.microsoft.com/office/drawing/2014/main" id="{4977A91E-489F-4497-AF8D-D3B5CFD2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387" y="1014413"/>
            <a:ext cx="65026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组合 9">
            <a:extLst>
              <a:ext uri="{FF2B5EF4-FFF2-40B4-BE49-F238E27FC236}">
                <a16:creationId xmlns:a16="http://schemas.microsoft.com/office/drawing/2014/main" id="{C142F0A2-E42A-4F76-8A16-2A835E930046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315913"/>
            <a:ext cx="2214562" cy="687387"/>
            <a:chOff x="369268" y="316696"/>
            <a:chExt cx="2214593" cy="686741"/>
          </a:xfrm>
        </p:grpSpPr>
        <p:pic>
          <p:nvPicPr>
            <p:cNvPr id="14343" name="图片 10">
              <a:extLst>
                <a:ext uri="{FF2B5EF4-FFF2-40B4-BE49-F238E27FC236}">
                  <a16:creationId xmlns:a16="http://schemas.microsoft.com/office/drawing/2014/main" id="{034472A1-2C05-4602-B7B0-954EE73CD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3CA0CD7A-EEA3-4EF3-AC61-60B37CA2A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探索新知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2BF0093-67D7-4DB8-BD64-DD27F5540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2571750"/>
            <a:ext cx="1059814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FA9852-3247-44B2-8BBE-43293504F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10" y="2571750"/>
            <a:ext cx="866038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7">
            <a:extLst>
              <a:ext uri="{FF2B5EF4-FFF2-40B4-BE49-F238E27FC236}">
                <a16:creationId xmlns:a16="http://schemas.microsoft.com/office/drawing/2014/main" id="{E7D44972-F005-4506-BE23-C9119ED5FA3C}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581025"/>
            <a:ext cx="2559050" cy="546100"/>
            <a:chOff x="7200" y="5400"/>
            <a:chExt cx="4445" cy="988"/>
          </a:xfrm>
        </p:grpSpPr>
        <p:sp>
          <p:nvSpPr>
            <p:cNvPr id="3" name="圆角矩形 38">
              <a:extLst>
                <a:ext uri="{FF2B5EF4-FFF2-40B4-BE49-F238E27FC236}">
                  <a16:creationId xmlns:a16="http://schemas.microsoft.com/office/drawing/2014/main" id="{B768B504-5DD4-4457-BCA5-0F67BE6A2593}"/>
                </a:ext>
              </a:extLst>
            </p:cNvPr>
            <p:cNvSpPr/>
            <p:nvPr/>
          </p:nvSpPr>
          <p:spPr>
            <a:xfrm>
              <a:off x="7200" y="5400"/>
              <a:ext cx="4445" cy="982"/>
            </a:xfrm>
            <a:prstGeom prst="roundRect">
              <a:avLst/>
            </a:prstGeom>
            <a:solidFill>
              <a:srgbClr val="FF893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kern="0" dirty="0">
                <a:solidFill>
                  <a:prstClr val="white"/>
                </a:solidFill>
                <a:sym typeface="+mn-ea"/>
              </a:endParaRPr>
            </a:p>
          </p:txBody>
        </p:sp>
        <p:sp>
          <p:nvSpPr>
            <p:cNvPr id="4" name="文本框 12">
              <a:extLst>
                <a:ext uri="{FF2B5EF4-FFF2-40B4-BE49-F238E27FC236}">
                  <a16:creationId xmlns:a16="http://schemas.microsoft.com/office/drawing/2014/main" id="{3505FE3E-7E44-4592-A22E-B3CB304D1441}"/>
                </a:ext>
              </a:extLst>
            </p:cNvPr>
            <p:cNvSpPr txBox="1"/>
            <p:nvPr/>
          </p:nvSpPr>
          <p:spPr>
            <a:xfrm>
              <a:off x="7525" y="5440"/>
              <a:ext cx="3794" cy="9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阅读与理解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35431D-52AB-4FC6-8050-B9ED032713CC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1144588"/>
            <a:ext cx="6134100" cy="1443037"/>
            <a:chOff x="1520537" y="1144793"/>
            <a:chExt cx="6134297" cy="1442798"/>
          </a:xfrm>
        </p:grpSpPr>
        <p:pic>
          <p:nvPicPr>
            <p:cNvPr id="15381" name="图片 1">
              <a:extLst>
                <a:ext uri="{FF2B5EF4-FFF2-40B4-BE49-F238E27FC236}">
                  <a16:creationId xmlns:a16="http://schemas.microsoft.com/office/drawing/2014/main" id="{A8686C7E-93E5-438A-A681-E141D86A4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" t="56635" r="3017" b="15936"/>
            <a:stretch>
              <a:fillRect/>
            </a:stretch>
          </p:blipFill>
          <p:spPr bwMode="auto">
            <a:xfrm>
              <a:off x="1520537" y="1144793"/>
              <a:ext cx="6134297" cy="144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AutoShape 27">
              <a:extLst>
                <a:ext uri="{FF2B5EF4-FFF2-40B4-BE49-F238E27FC236}">
                  <a16:creationId xmlns:a16="http://schemas.microsoft.com/office/drawing/2014/main" id="{88661343-D6E5-4061-845A-B291DDF11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087" y="1289322"/>
              <a:ext cx="5075237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这个瓶子不是一个完整的圆柱，无法直接计算容积。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AA5B731B-916B-46C9-BF61-C752E98A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11313"/>
            <a:ext cx="1146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7E5CD1D-1181-46B8-B381-A762A298C33C}"/>
              </a:ext>
            </a:extLst>
          </p:cNvPr>
          <p:cNvGrpSpPr>
            <a:grpSpLocks/>
          </p:cNvGrpSpPr>
          <p:nvPr/>
        </p:nvGrpSpPr>
        <p:grpSpPr bwMode="auto">
          <a:xfrm>
            <a:off x="4337050" y="2863850"/>
            <a:ext cx="3484563" cy="1489075"/>
            <a:chOff x="4336869" y="2864276"/>
            <a:chExt cx="3485041" cy="1489379"/>
          </a:xfrm>
        </p:grpSpPr>
        <p:pic>
          <p:nvPicPr>
            <p:cNvPr id="15369" name="图片 25">
              <a:extLst>
                <a:ext uri="{FF2B5EF4-FFF2-40B4-BE49-F238E27FC236}">
                  <a16:creationId xmlns:a16="http://schemas.microsoft.com/office/drawing/2014/main" id="{4A7D422D-6558-4BC7-BE56-9975FE169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7" t="11687" r="1414" b="60886"/>
            <a:stretch>
              <a:fillRect/>
            </a:stretch>
          </p:blipFill>
          <p:spPr bwMode="auto">
            <a:xfrm>
              <a:off x="4336869" y="2864276"/>
              <a:ext cx="3485041" cy="148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AutoShape 27">
              <a:extLst>
                <a:ext uri="{FF2B5EF4-FFF2-40B4-BE49-F238E27FC236}">
                  <a16:creationId xmlns:a16="http://schemas.microsoft.com/office/drawing/2014/main" id="{D88B9FE8-F592-4F61-9FC6-BDC236E47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605" y="3067517"/>
              <a:ext cx="2460963" cy="1286138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zh-CN" altLang="en-US" sz="3200" b="1" dirty="0">
                  <a:latin typeface="+mj-lt"/>
                  <a:ea typeface="黑体" panose="02010600030101010101" pitchFamily="2" charset="-122"/>
                </a:rPr>
                <a:t>能不能转化成圆柱</a:t>
              </a:r>
              <a:r>
                <a:rPr lang="zh-CN" altLang="zh-CN" sz="3200" b="1" dirty="0">
                  <a:latin typeface="+mj-lt"/>
                  <a:ea typeface="黑体" panose="02010600030101010101" pitchFamily="2" charset="-122"/>
                </a:rPr>
                <a:t>呢？</a:t>
              </a:r>
              <a:endParaRPr lang="zh-CN" altLang="en-US" sz="3200" b="1" dirty="0">
                <a:latin typeface="+mj-lt"/>
                <a:ea typeface="黑体" panose="02010600030101010101" pitchFamily="2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47884157-EE6E-4AC5-AAEF-A4CAEF06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3157538"/>
            <a:ext cx="1535113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13E3C6B-B223-418D-8234-24D3E2948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03" y="2605088"/>
            <a:ext cx="971494" cy="1980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D584D9D-FE22-45A1-90B4-DE098D75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5" y="2605088"/>
            <a:ext cx="793868" cy="19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6147274-D593-4284-91F7-FF33724EB740}"/>
              </a:ext>
            </a:extLst>
          </p:cNvPr>
          <p:cNvGrpSpPr>
            <a:grpSpLocks/>
          </p:cNvGrpSpPr>
          <p:nvPr/>
        </p:nvGrpSpPr>
        <p:grpSpPr bwMode="auto">
          <a:xfrm>
            <a:off x="2125663" y="1819275"/>
            <a:ext cx="4810125" cy="1868488"/>
            <a:chOff x="1708105" y="1819636"/>
            <a:chExt cx="4810012" cy="1867990"/>
          </a:xfrm>
        </p:grpSpPr>
        <p:pic>
          <p:nvPicPr>
            <p:cNvPr id="16393" name="图片 3">
              <a:extLst>
                <a:ext uri="{FF2B5EF4-FFF2-40B4-BE49-F238E27FC236}">
                  <a16:creationId xmlns:a16="http://schemas.microsoft.com/office/drawing/2014/main" id="{0CC971D4-5694-4CD2-A9E6-A964B2FB2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53079" r="5301" b="10603"/>
            <a:stretch>
              <a:fillRect/>
            </a:stretch>
          </p:blipFill>
          <p:spPr bwMode="auto">
            <a:xfrm>
              <a:off x="1708105" y="1819636"/>
              <a:ext cx="4767943" cy="186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AutoShape 27">
              <a:extLst>
                <a:ext uri="{FF2B5EF4-FFF2-40B4-BE49-F238E27FC236}">
                  <a16:creationId xmlns:a16="http://schemas.microsoft.com/office/drawing/2014/main" id="{B0046380-644A-4E57-93AA-D35B4EF18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697" y="2198948"/>
              <a:ext cx="3973420" cy="1109366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zh-CN" altLang="zh-CN" sz="3200" b="1" dirty="0">
                  <a:latin typeface="+mj-lt"/>
                  <a:ea typeface="黑体" panose="02010600030101010101" pitchFamily="2" charset="-122"/>
                </a:rPr>
                <a:t>瓶子里</a:t>
              </a:r>
              <a:r>
                <a:rPr lang="zh-CN" altLang="en-US" sz="3200" b="1" dirty="0">
                  <a:latin typeface="+mj-lt"/>
                  <a:ea typeface="黑体" panose="02010600030101010101" pitchFamily="2" charset="-122"/>
                </a:rPr>
                <a:t>的</a:t>
              </a:r>
              <a:r>
                <a:rPr lang="zh-CN" altLang="zh-CN" sz="3200" b="1" dirty="0">
                  <a:latin typeface="+mj-lt"/>
                  <a:ea typeface="黑体" panose="02010600030101010101" pitchFamily="2" charset="-122"/>
                </a:rPr>
                <a:t>水倒置后</a:t>
              </a:r>
              <a:r>
                <a:rPr lang="zh-CN" altLang="en-US" sz="3200" b="1" dirty="0">
                  <a:latin typeface="+mj-lt"/>
                  <a:ea typeface="黑体" panose="02010600030101010101" pitchFamily="2" charset="-122"/>
                </a:rPr>
                <a:t>，水的体积</a:t>
              </a:r>
              <a:r>
                <a:rPr lang="zh-CN" altLang="zh-CN" sz="3200" b="1" dirty="0">
                  <a:latin typeface="+mj-lt"/>
                  <a:ea typeface="黑体" panose="02010600030101010101" pitchFamily="2" charset="-122"/>
                </a:rPr>
                <a:t>没变。</a:t>
              </a:r>
              <a:endParaRPr lang="zh-CN" altLang="en-US" sz="3200" b="1" dirty="0">
                <a:latin typeface="+mj-lt"/>
                <a:ea typeface="黑体" panose="02010600030101010101" pitchFamily="2" charset="-122"/>
              </a:endParaRPr>
            </a:p>
          </p:txBody>
        </p:sp>
      </p:grpSp>
      <p:pic>
        <p:nvPicPr>
          <p:cNvPr id="3" name="Picture 76">
            <a:extLst>
              <a:ext uri="{FF2B5EF4-FFF2-40B4-BE49-F238E27FC236}">
                <a16:creationId xmlns:a16="http://schemas.microsoft.com/office/drawing/2014/main" id="{118CB298-B5F5-4913-BECF-5448E8C4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4073" y="1631950"/>
            <a:ext cx="57665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3">
            <a:extLst>
              <a:ext uri="{FF2B5EF4-FFF2-40B4-BE49-F238E27FC236}">
                <a16:creationId xmlns:a16="http://schemas.microsoft.com/office/drawing/2014/main" id="{4D06D5BE-F1F0-48A2-B932-1EB0097E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0230" y="1731963"/>
            <a:ext cx="58434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组合 10">
            <a:extLst>
              <a:ext uri="{FF2B5EF4-FFF2-40B4-BE49-F238E27FC236}">
                <a16:creationId xmlns:a16="http://schemas.microsoft.com/office/drawing/2014/main" id="{11D760AE-17C2-44BD-ADA1-9C6ABC9EBC0D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600075"/>
            <a:ext cx="2259012" cy="528638"/>
            <a:chOff x="7526" y="5442"/>
            <a:chExt cx="4646" cy="990"/>
          </a:xfrm>
        </p:grpSpPr>
        <p:sp>
          <p:nvSpPr>
            <p:cNvPr id="7" name="圆角矩形 38">
              <a:extLst>
                <a:ext uri="{FF2B5EF4-FFF2-40B4-BE49-F238E27FC236}">
                  <a16:creationId xmlns:a16="http://schemas.microsoft.com/office/drawing/2014/main" id="{E7328728-1889-464D-BEE8-294FCC1A4C25}"/>
                </a:ext>
              </a:extLst>
            </p:cNvPr>
            <p:cNvSpPr/>
            <p:nvPr/>
          </p:nvSpPr>
          <p:spPr>
            <a:xfrm>
              <a:off x="7585" y="5451"/>
              <a:ext cx="4587" cy="981"/>
            </a:xfrm>
            <a:prstGeom prst="roundRect">
              <a:avLst/>
            </a:prstGeom>
            <a:solidFill>
              <a:srgbClr val="FF8936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prstClr val="white"/>
                </a:solidFill>
                <a:sym typeface="+mn-ea"/>
              </a:endParaRPr>
            </a:p>
          </p:txBody>
        </p:sp>
        <p:sp>
          <p:nvSpPr>
            <p:cNvPr id="16392" name="文本框 7">
              <a:extLst>
                <a:ext uri="{FF2B5EF4-FFF2-40B4-BE49-F238E27FC236}">
                  <a16:creationId xmlns:a16="http://schemas.microsoft.com/office/drawing/2014/main" id="{DCAE9D62-C12C-4ACD-B3DC-0DB1E9DEA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6" y="5442"/>
              <a:ext cx="458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分析与解答</a:t>
              </a:r>
            </a:p>
          </p:txBody>
        </p:sp>
      </p:grpSp>
      <p:pic>
        <p:nvPicPr>
          <p:cNvPr id="16390" name="图片 10">
            <a:extLst>
              <a:ext uri="{FF2B5EF4-FFF2-40B4-BE49-F238E27FC236}">
                <a16:creationId xmlns:a16="http://schemas.microsoft.com/office/drawing/2014/main" id="{6B486367-4713-44EB-940F-44B35A60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192338"/>
            <a:ext cx="1146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BCFDA68-7BB3-4BFC-B043-21660731D83F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554038"/>
            <a:ext cx="6134100" cy="1443037"/>
            <a:chOff x="1429097" y="553897"/>
            <a:chExt cx="6134297" cy="1442798"/>
          </a:xfrm>
        </p:grpSpPr>
        <p:pic>
          <p:nvPicPr>
            <p:cNvPr id="17428" name="图片 20">
              <a:extLst>
                <a:ext uri="{FF2B5EF4-FFF2-40B4-BE49-F238E27FC236}">
                  <a16:creationId xmlns:a16="http://schemas.microsoft.com/office/drawing/2014/main" id="{A102620C-1A5D-4D96-B488-1897F2D64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" t="56635" r="3017" b="15936"/>
            <a:stretch>
              <a:fillRect/>
            </a:stretch>
          </p:blipFill>
          <p:spPr bwMode="auto">
            <a:xfrm>
              <a:off x="1429097" y="553897"/>
              <a:ext cx="6134297" cy="144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27">
              <a:extLst>
                <a:ext uri="{FF2B5EF4-FFF2-40B4-BE49-F238E27FC236}">
                  <a16:creationId xmlns:a16="http://schemas.microsoft.com/office/drawing/2014/main" id="{4733FF85-82E1-4C49-836B-9B1F787A9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503" y="725319"/>
              <a:ext cx="4981735" cy="1077733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en-US" sz="3200" b="1" dirty="0">
                  <a:latin typeface="+mj-lt"/>
                  <a:ea typeface="+mj-ea"/>
                </a:rPr>
                <a:t>水的体积加上</a:t>
              </a:r>
              <a:r>
                <a:rPr lang="en-US" altLang="zh-CN" sz="3200" b="1" dirty="0">
                  <a:latin typeface="+mj-lt"/>
                  <a:ea typeface="+mj-ea"/>
                </a:rPr>
                <a:t>18cm</a:t>
              </a:r>
              <a:r>
                <a:rPr lang="zh-CN" altLang="en-US" sz="3200" b="1" dirty="0">
                  <a:latin typeface="+mj-lt"/>
                  <a:ea typeface="+mj-ea"/>
                </a:rPr>
                <a:t>高圆柱的体积就是瓶子的容积。</a:t>
              </a:r>
              <a:endParaRPr lang="en-US" altLang="zh-CN" sz="3200" b="1" dirty="0">
                <a:latin typeface="+mj-lt"/>
                <a:ea typeface="+mj-ea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118507B6-FDE1-4948-94F5-9B1A5C39E3A6}"/>
              </a:ext>
            </a:extLst>
          </p:cNvPr>
          <p:cNvGrpSpPr>
            <a:grpSpLocks/>
          </p:cNvGrpSpPr>
          <p:nvPr/>
        </p:nvGrpSpPr>
        <p:grpSpPr bwMode="auto">
          <a:xfrm>
            <a:off x="4308475" y="2176463"/>
            <a:ext cx="3343275" cy="2043112"/>
            <a:chOff x="4245429" y="2392623"/>
            <a:chExt cx="3342871" cy="2043066"/>
          </a:xfrm>
        </p:grpSpPr>
        <p:pic>
          <p:nvPicPr>
            <p:cNvPr id="17421" name="图片 21">
              <a:extLst>
                <a:ext uri="{FF2B5EF4-FFF2-40B4-BE49-F238E27FC236}">
                  <a16:creationId xmlns:a16="http://schemas.microsoft.com/office/drawing/2014/main" id="{284A0D0E-3761-47FB-98C1-5987BA32A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7" t="11687" r="1414" b="60886"/>
            <a:stretch>
              <a:fillRect/>
            </a:stretch>
          </p:blipFill>
          <p:spPr bwMode="auto">
            <a:xfrm>
              <a:off x="4245429" y="2392623"/>
              <a:ext cx="3342871" cy="202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27">
              <a:extLst>
                <a:ext uri="{FF2B5EF4-FFF2-40B4-BE49-F238E27FC236}">
                  <a16:creationId xmlns:a16="http://schemas.microsoft.com/office/drawing/2014/main" id="{A2D8987A-C722-48DC-8B25-1E7C80C9B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065" y="2610105"/>
              <a:ext cx="2509535" cy="1825584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zh-CN" altLang="zh-CN" sz="3200" b="1" dirty="0">
                  <a:latin typeface="+mj-lt"/>
                  <a:ea typeface="黑体" panose="02010600030101010101" pitchFamily="2" charset="-122"/>
                </a:rPr>
                <a:t>瓶子的容积转化成两个圆柱的</a:t>
              </a:r>
              <a:r>
                <a:rPr lang="zh-CN" altLang="en-US" sz="3200" b="1" dirty="0">
                  <a:latin typeface="+mj-lt"/>
                  <a:ea typeface="黑体" panose="02010600030101010101" pitchFamily="2" charset="-122"/>
                </a:rPr>
                <a:t>体</a:t>
              </a:r>
              <a:r>
                <a:rPr lang="zh-CN" altLang="zh-CN" sz="3200" b="1" dirty="0">
                  <a:latin typeface="+mj-lt"/>
                  <a:ea typeface="黑体" panose="02010600030101010101" pitchFamily="2" charset="-122"/>
                </a:rPr>
                <a:t>积。</a:t>
              </a:r>
              <a:endParaRPr lang="zh-CN" altLang="en-US" sz="3200" b="1" dirty="0">
                <a:latin typeface="+mj-lt"/>
                <a:ea typeface="黑体" panose="02010600030101010101" pitchFamily="2" charset="-122"/>
              </a:endParaRPr>
            </a:p>
          </p:txBody>
        </p:sp>
      </p:grpSp>
      <p:pic>
        <p:nvPicPr>
          <p:cNvPr id="17414" name="图片 2">
            <a:extLst>
              <a:ext uri="{FF2B5EF4-FFF2-40B4-BE49-F238E27FC236}">
                <a16:creationId xmlns:a16="http://schemas.microsoft.com/office/drawing/2014/main" id="{5E7D6432-EE89-4186-9C34-EB602767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98800"/>
            <a:ext cx="15351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27">
            <a:extLst>
              <a:ext uri="{FF2B5EF4-FFF2-40B4-BE49-F238E27FC236}">
                <a16:creationId xmlns:a16="http://schemas.microsoft.com/office/drawing/2014/main" id="{30721702-5583-457D-9AF0-5E6F4398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92175"/>
            <a:ext cx="1146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D64854A-4827-4FF3-8B04-02B039FE7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03" y="2605088"/>
            <a:ext cx="971494" cy="198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F0E351-D98E-483F-92BC-1EA3330A2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5" y="2605088"/>
            <a:ext cx="793868" cy="19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Pages>0</Pages>
  <Words>1029</Words>
  <Characters>0</Characters>
  <Application>Microsoft Office PowerPoint</Application>
  <DocSecurity>0</DocSecurity>
  <PresentationFormat>全屏显示(16:9)</PresentationFormat>
  <Lines>0</Lines>
  <Paragraphs>102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Calibri</vt:lpstr>
      <vt:lpstr>黑体</vt:lpstr>
      <vt:lpstr>楷体</vt:lpstr>
      <vt:lpstr>Arial</vt:lpstr>
      <vt:lpstr>幼圆</vt:lpstr>
      <vt:lpstr>微软雅黑</vt:lpstr>
      <vt:lpstr>华文楷体</vt:lpstr>
      <vt:lpstr>等线</vt:lpstr>
      <vt:lpstr>宋体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390</cp:revision>
  <dcterms:created xsi:type="dcterms:W3CDTF">2016-01-14T07:05:12Z</dcterms:created>
  <dcterms:modified xsi:type="dcterms:W3CDTF">2023-02-12T14:50:25Z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