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51" r:id="rId3"/>
    <p:sldId id="525" r:id="rId4"/>
    <p:sldId id="573" r:id="rId5"/>
    <p:sldId id="574" r:id="rId6"/>
    <p:sldId id="575" r:id="rId7"/>
    <p:sldId id="576" r:id="rId8"/>
    <p:sldId id="577" r:id="rId9"/>
    <p:sldId id="578" r:id="rId10"/>
    <p:sldId id="560" r:id="rId11"/>
    <p:sldId id="579" r:id="rId12"/>
    <p:sldId id="580" r:id="rId13"/>
    <p:sldId id="581" r:id="rId14"/>
    <p:sldId id="563" r:id="rId15"/>
    <p:sldId id="558" r:id="rId16"/>
    <p:sldId id="591" r:id="rId17"/>
    <p:sldId id="583" r:id="rId18"/>
    <p:sldId id="559" r:id="rId19"/>
    <p:sldId id="541" r:id="rId20"/>
    <p:sldId id="592" r:id="rId21"/>
    <p:sldId id="593" r:id="rId22"/>
    <p:sldId id="594" r:id="rId23"/>
    <p:sldId id="595" r:id="rId2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EF8"/>
    <a:srgbClr val="FFFFFF"/>
    <a:srgbClr val="FFFFF2"/>
    <a:srgbClr val="032DC9"/>
    <a:srgbClr val="E805EB"/>
    <a:srgbClr val="CC00C0"/>
    <a:srgbClr val="FEF8D4"/>
    <a:srgbClr val="FCD9DD"/>
    <a:srgbClr val="D4E15B"/>
    <a:srgbClr val="1F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391"/>
        <p:guide pos="290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5" name="组合 48"/>
          <p:cNvGrpSpPr/>
          <p:nvPr/>
        </p:nvGrpSpPr>
        <p:grpSpPr>
          <a:xfrm>
            <a:off x="2240598" y="111855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39"/>
          <p:cNvSpPr txBox="1"/>
          <p:nvPr/>
        </p:nvSpPr>
        <p:spPr>
          <a:xfrm>
            <a:off x="432753" y="2376170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练习十五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1"/>
          <p:cNvSpPr/>
          <p:nvPr/>
        </p:nvSpPr>
        <p:spPr>
          <a:xfrm>
            <a:off x="178435" y="514350"/>
            <a:ext cx="679259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右图中铜钱的直径为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28mm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，中间正方形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的边长为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6mm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。这枚铜钱的面积是多少？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083" y="666433"/>
            <a:ext cx="2036762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3"/>
          <p:cNvSpPr txBox="1"/>
          <p:nvPr/>
        </p:nvSpPr>
        <p:spPr>
          <a:xfrm>
            <a:off x="1337310" y="3951605"/>
            <a:ext cx="563372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答：这枚铜钱的面积是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579.44mm²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9510" y="1798678"/>
            <a:ext cx="371284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3.14×（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6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97037" y="2854189"/>
            <a:ext cx="225425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615.44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7036" y="3381945"/>
            <a:ext cx="286575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579.44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97037" y="2326434"/>
            <a:ext cx="278955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196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36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矩形 5"/>
          <p:cNvSpPr/>
          <p:nvPr/>
        </p:nvSpPr>
        <p:spPr>
          <a:xfrm>
            <a:off x="152400" y="361950"/>
            <a:ext cx="514350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如右图，一个运动场两端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是半圆形，中间是长方形。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这个运动场的周长是多少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米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面积是多少平方米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06720" y="656590"/>
            <a:ext cx="3147060" cy="1564640"/>
            <a:chOff x="8672" y="2359"/>
            <a:chExt cx="4956" cy="2464"/>
          </a:xfrm>
        </p:grpSpPr>
        <p:sp>
          <p:nvSpPr>
            <p:cNvPr id="4" name="椭圆 4"/>
            <p:cNvSpPr/>
            <p:nvPr/>
          </p:nvSpPr>
          <p:spPr>
            <a:xfrm>
              <a:off x="8672" y="2899"/>
              <a:ext cx="962" cy="1924"/>
            </a:xfrm>
            <a:custGeom>
              <a:avLst/>
              <a:gdLst>
                <a:gd name="connsiteX0" fmla="*/ 0 w 1152000"/>
                <a:gd name="connsiteY0" fmla="*/ 576000 h 1152000"/>
                <a:gd name="connsiteX1" fmla="*/ 576000 w 1152000"/>
                <a:gd name="connsiteY1" fmla="*/ 0 h 1152000"/>
                <a:gd name="connsiteX2" fmla="*/ 1152000 w 1152000"/>
                <a:gd name="connsiteY2" fmla="*/ 576000 h 1152000"/>
                <a:gd name="connsiteX3" fmla="*/ 576000 w 1152000"/>
                <a:gd name="connsiteY3" fmla="*/ 1152000 h 1152000"/>
                <a:gd name="connsiteX4" fmla="*/ 0 w 1152000"/>
                <a:gd name="connsiteY4" fmla="*/ 576000 h 1152000"/>
                <a:gd name="connsiteX0-1" fmla="*/ 1152000 w 1243440"/>
                <a:gd name="connsiteY0-2" fmla="*/ 576000 h 1152000"/>
                <a:gd name="connsiteX1-3" fmla="*/ 576000 w 1243440"/>
                <a:gd name="connsiteY1-4" fmla="*/ 1152000 h 1152000"/>
                <a:gd name="connsiteX2-5" fmla="*/ 0 w 1243440"/>
                <a:gd name="connsiteY2-6" fmla="*/ 576000 h 1152000"/>
                <a:gd name="connsiteX3-7" fmla="*/ 576000 w 1243440"/>
                <a:gd name="connsiteY3-8" fmla="*/ 0 h 1152000"/>
                <a:gd name="connsiteX4-9" fmla="*/ 1243440 w 1243440"/>
                <a:gd name="connsiteY4-10" fmla="*/ 667440 h 1152000"/>
                <a:gd name="connsiteX0-11" fmla="*/ 1152000 w 1152000"/>
                <a:gd name="connsiteY0-12" fmla="*/ 576000 h 1152000"/>
                <a:gd name="connsiteX1-13" fmla="*/ 576000 w 1152000"/>
                <a:gd name="connsiteY1-14" fmla="*/ 1152000 h 1152000"/>
                <a:gd name="connsiteX2-15" fmla="*/ 0 w 1152000"/>
                <a:gd name="connsiteY2-16" fmla="*/ 576000 h 1152000"/>
                <a:gd name="connsiteX3-17" fmla="*/ 576000 w 1152000"/>
                <a:gd name="connsiteY3-18" fmla="*/ 0 h 1152000"/>
                <a:gd name="connsiteX0-19" fmla="*/ 576000 w 576000"/>
                <a:gd name="connsiteY0-20" fmla="*/ 1152000 h 1152000"/>
                <a:gd name="connsiteX1-21" fmla="*/ 0 w 576000"/>
                <a:gd name="connsiteY1-22" fmla="*/ 576000 h 1152000"/>
                <a:gd name="connsiteX2-23" fmla="*/ 576000 w 576000"/>
                <a:gd name="connsiteY2-24" fmla="*/ 0 h 1152000"/>
                <a:gd name="connsiteX0-25" fmla="*/ 576000 w 576000"/>
                <a:gd name="connsiteY0-26" fmla="*/ 1152000 h 1152000"/>
                <a:gd name="connsiteX1-27" fmla="*/ 0 w 576000"/>
                <a:gd name="connsiteY1-28" fmla="*/ 576000 h 1152000"/>
                <a:gd name="connsiteX2-29" fmla="*/ 576000 w 576000"/>
                <a:gd name="connsiteY2-30" fmla="*/ 0 h 1152000"/>
                <a:gd name="connsiteX3-31" fmla="*/ 576000 w 576000"/>
                <a:gd name="connsiteY3-32" fmla="*/ 1152000 h 115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6000" h="1152000">
                  <a:moveTo>
                    <a:pt x="576000" y="1152000"/>
                  </a:moveTo>
                  <a:cubicBezTo>
                    <a:pt x="257884" y="1152000"/>
                    <a:pt x="0" y="894116"/>
                    <a:pt x="0" y="576000"/>
                  </a:cubicBezTo>
                  <a:cubicBezTo>
                    <a:pt x="0" y="257884"/>
                    <a:pt x="257884" y="0"/>
                    <a:pt x="576000" y="0"/>
                  </a:cubicBezTo>
                  <a:lnTo>
                    <a:pt x="576000" y="11520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 altLang="en-US" sz="135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634" y="2899"/>
              <a:ext cx="3007" cy="19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椭圆 4"/>
            <p:cNvSpPr/>
            <p:nvPr/>
          </p:nvSpPr>
          <p:spPr>
            <a:xfrm flipH="1">
              <a:off x="12641" y="2898"/>
              <a:ext cx="962" cy="1924"/>
            </a:xfrm>
            <a:custGeom>
              <a:avLst/>
              <a:gdLst>
                <a:gd name="connsiteX0" fmla="*/ 0 w 1152000"/>
                <a:gd name="connsiteY0" fmla="*/ 576000 h 1152000"/>
                <a:gd name="connsiteX1" fmla="*/ 576000 w 1152000"/>
                <a:gd name="connsiteY1" fmla="*/ 0 h 1152000"/>
                <a:gd name="connsiteX2" fmla="*/ 1152000 w 1152000"/>
                <a:gd name="connsiteY2" fmla="*/ 576000 h 1152000"/>
                <a:gd name="connsiteX3" fmla="*/ 576000 w 1152000"/>
                <a:gd name="connsiteY3" fmla="*/ 1152000 h 1152000"/>
                <a:gd name="connsiteX4" fmla="*/ 0 w 1152000"/>
                <a:gd name="connsiteY4" fmla="*/ 576000 h 1152000"/>
                <a:gd name="connsiteX0-1" fmla="*/ 1152000 w 1243440"/>
                <a:gd name="connsiteY0-2" fmla="*/ 576000 h 1152000"/>
                <a:gd name="connsiteX1-3" fmla="*/ 576000 w 1243440"/>
                <a:gd name="connsiteY1-4" fmla="*/ 1152000 h 1152000"/>
                <a:gd name="connsiteX2-5" fmla="*/ 0 w 1243440"/>
                <a:gd name="connsiteY2-6" fmla="*/ 576000 h 1152000"/>
                <a:gd name="connsiteX3-7" fmla="*/ 576000 w 1243440"/>
                <a:gd name="connsiteY3-8" fmla="*/ 0 h 1152000"/>
                <a:gd name="connsiteX4-9" fmla="*/ 1243440 w 1243440"/>
                <a:gd name="connsiteY4-10" fmla="*/ 667440 h 1152000"/>
                <a:gd name="connsiteX0-11" fmla="*/ 1152000 w 1152000"/>
                <a:gd name="connsiteY0-12" fmla="*/ 576000 h 1152000"/>
                <a:gd name="connsiteX1-13" fmla="*/ 576000 w 1152000"/>
                <a:gd name="connsiteY1-14" fmla="*/ 1152000 h 1152000"/>
                <a:gd name="connsiteX2-15" fmla="*/ 0 w 1152000"/>
                <a:gd name="connsiteY2-16" fmla="*/ 576000 h 1152000"/>
                <a:gd name="connsiteX3-17" fmla="*/ 576000 w 1152000"/>
                <a:gd name="connsiteY3-18" fmla="*/ 0 h 1152000"/>
                <a:gd name="connsiteX0-19" fmla="*/ 576000 w 576000"/>
                <a:gd name="connsiteY0-20" fmla="*/ 1152000 h 1152000"/>
                <a:gd name="connsiteX1-21" fmla="*/ 0 w 576000"/>
                <a:gd name="connsiteY1-22" fmla="*/ 576000 h 1152000"/>
                <a:gd name="connsiteX2-23" fmla="*/ 576000 w 576000"/>
                <a:gd name="connsiteY2-24" fmla="*/ 0 h 1152000"/>
                <a:gd name="connsiteX0-25" fmla="*/ 576000 w 576000"/>
                <a:gd name="connsiteY0-26" fmla="*/ 1152000 h 1152000"/>
                <a:gd name="connsiteX1-27" fmla="*/ 0 w 576000"/>
                <a:gd name="connsiteY1-28" fmla="*/ 576000 h 1152000"/>
                <a:gd name="connsiteX2-29" fmla="*/ 576000 w 576000"/>
                <a:gd name="connsiteY2-30" fmla="*/ 0 h 1152000"/>
                <a:gd name="connsiteX3-31" fmla="*/ 576000 w 576000"/>
                <a:gd name="connsiteY3-32" fmla="*/ 1152000 h 115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6000" h="1152000">
                  <a:moveTo>
                    <a:pt x="576000" y="1152000"/>
                  </a:moveTo>
                  <a:cubicBezTo>
                    <a:pt x="257884" y="1152000"/>
                    <a:pt x="0" y="894116"/>
                    <a:pt x="0" y="576000"/>
                  </a:cubicBezTo>
                  <a:cubicBezTo>
                    <a:pt x="0" y="257884"/>
                    <a:pt x="257884" y="0"/>
                    <a:pt x="576000" y="0"/>
                  </a:cubicBezTo>
                  <a:lnTo>
                    <a:pt x="576000" y="11520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连接符 6"/>
            <p:cNvCxnSpPr>
              <a:stCxn id="5" idx="3"/>
              <a:endCxn id="6" idx="1"/>
            </p:cNvCxnSpPr>
            <p:nvPr/>
          </p:nvCxnSpPr>
          <p:spPr>
            <a:xfrm flipV="1">
              <a:off x="12641" y="3860"/>
              <a:ext cx="962" cy="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2641" y="2470"/>
              <a:ext cx="0" cy="425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9634" y="2470"/>
              <a:ext cx="0" cy="425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10605" y="2359"/>
              <a:ext cx="112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100m</a:t>
              </a:r>
              <a:endPara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80" y="3315"/>
              <a:ext cx="94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32m</a:t>
              </a:r>
              <a:endPara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37" y="3613"/>
              <a:ext cx="577" cy="62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spcBef>
                  <a:spcPct val="0"/>
                </a:spcBef>
                <a:defRPr/>
              </a:pPr>
              <a:r>
                <a:rPr lang="en-US" altLang="zh-CN" sz="20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</a:t>
              </a:r>
              <a:endPara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9634" y="2671"/>
              <a:ext cx="97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11663" y="2671"/>
              <a:ext cx="97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570640" y="2821687"/>
            <a:ext cx="646684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2×3.14×32 + 100×2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400.96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0865" y="3343910"/>
            <a:ext cx="771017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3.14×32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+ 100×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32×2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9615.36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780" y="4027355"/>
            <a:ext cx="874395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答：这个运动场的周长是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400.96m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9615.36m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3"/>
          <p:cNvSpPr txBox="1"/>
          <p:nvPr/>
        </p:nvSpPr>
        <p:spPr>
          <a:xfrm>
            <a:off x="250825" y="434340"/>
            <a:ext cx="494792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右图中的花瓣状门洞的边是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由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个直径都是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的半圆组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成的。这个门洞的周长和面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积分别是多少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7" descr="未标题-5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5" y="218366"/>
            <a:ext cx="3048857" cy="32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70640" y="2821687"/>
            <a:ext cx="448437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3.14×1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6.28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0865" y="3438525"/>
            <a:ext cx="7710170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2.57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7610" y="4093401"/>
            <a:ext cx="749744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答：这个门洞的周长是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6.28m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2.57m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93370" y="513715"/>
            <a:ext cx="838962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2.土楼是福建、广东等地的一种民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居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建筑，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外围形状有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圆形、方形、椭圆形等。有两座底面是圆环形的土楼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其中一座外直径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34 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，内直径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14 m;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另一座外直径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26 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内直径也是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14 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。两座土楼的房屋占地面积相差多少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5630" y="2602865"/>
            <a:ext cx="861441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3.14×[（34÷2）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－（14÷2）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]=753.6（m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3.14×[（26÷2）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（14÷2）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]=376.8（m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相差面积：753.6－376.8=376.8（m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答：两座土楼的房屋占地面积相差376.8m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²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矩形 5"/>
          <p:cNvSpPr/>
          <p:nvPr/>
        </p:nvSpPr>
        <p:spPr>
          <a:xfrm>
            <a:off x="194310" y="464820"/>
            <a:ext cx="800354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一个圆的周长是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62.8m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，半径增加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后，面积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63855" indent="-363855"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增加多少？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9675" y="1725930"/>
            <a:ext cx="678497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62.8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2=10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10+2=12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10²=138.16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14450" y="3564890"/>
            <a:ext cx="5302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答：面积增加了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138.16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平方米。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86232" y="1962155"/>
            <a:ext cx="3181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设半圆的半径为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619" y="438051"/>
            <a:ext cx="8208912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如右图，公园有两块半圆形的草坪,它们的周长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都是128.5 m，这两块草坪的总面积是多少?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b="968"/>
          <a:stretch>
            <a:fillRect/>
          </a:stretch>
        </p:blipFill>
        <p:spPr>
          <a:xfrm>
            <a:off x="6588224" y="1700540"/>
            <a:ext cx="1512168" cy="1432988"/>
          </a:xfrm>
          <a:custGeom>
            <a:avLst/>
            <a:gdLst>
              <a:gd name="connsiteX0" fmla="*/ 1152128 w 2279605"/>
              <a:gd name="connsiteY0" fmla="*/ 0 h 2160240"/>
              <a:gd name="connsiteX1" fmla="*/ 2252459 w 2279605"/>
              <a:gd name="connsiteY1" fmla="*/ 758925 h 2160240"/>
              <a:gd name="connsiteX2" fmla="*/ 2279605 w 2279605"/>
              <a:gd name="connsiteY2" fmla="*/ 857903 h 2160240"/>
              <a:gd name="connsiteX3" fmla="*/ 2279605 w 2279605"/>
              <a:gd name="connsiteY3" fmla="*/ 1302337 h 2160240"/>
              <a:gd name="connsiteX4" fmla="*/ 2252459 w 2279605"/>
              <a:gd name="connsiteY4" fmla="*/ 1401315 h 2160240"/>
              <a:gd name="connsiteX5" fmla="*/ 1152128 w 2279605"/>
              <a:gd name="connsiteY5" fmla="*/ 2160240 h 2160240"/>
              <a:gd name="connsiteX6" fmla="*/ 0 w 2279605"/>
              <a:gd name="connsiteY6" fmla="*/ 1080120 h 2160240"/>
              <a:gd name="connsiteX7" fmla="*/ 1152128 w 2279605"/>
              <a:gd name="connsiteY7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605" h="2160240">
                <a:moveTo>
                  <a:pt x="1152128" y="0"/>
                </a:moveTo>
                <a:cubicBezTo>
                  <a:pt x="1669124" y="0"/>
                  <a:pt x="2106586" y="319242"/>
                  <a:pt x="2252459" y="758925"/>
                </a:cubicBezTo>
                <a:lnTo>
                  <a:pt x="2279605" y="857903"/>
                </a:lnTo>
                <a:lnTo>
                  <a:pt x="2279605" y="1302337"/>
                </a:lnTo>
                <a:lnTo>
                  <a:pt x="2252459" y="1401315"/>
                </a:lnTo>
                <a:cubicBezTo>
                  <a:pt x="2106586" y="1840998"/>
                  <a:pt x="1669124" y="2160240"/>
                  <a:pt x="1152128" y="2160240"/>
                </a:cubicBezTo>
                <a:cubicBezTo>
                  <a:pt x="515825" y="2160240"/>
                  <a:pt x="0" y="1676654"/>
                  <a:pt x="0" y="1080120"/>
                </a:cubicBezTo>
                <a:cubicBezTo>
                  <a:pt x="0" y="483586"/>
                  <a:pt x="515825" y="0"/>
                  <a:pt x="1152128" y="0"/>
                </a:cubicBezTo>
                <a:close/>
              </a:path>
            </a:pathLst>
          </a:custGeo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11760" y="2553523"/>
            <a:ext cx="2820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128.5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707904" y="3129587"/>
            <a:ext cx="104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339752" y="3644756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3.14×25×25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1962.5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99592" y="4224377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答：这两块草坪的总面积是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1962.5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平方米。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405130" y="3439160"/>
            <a:ext cx="849249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你发现了什么？请你再任意设定一个正方形的边长，在正方形中画一个最大的圆，看看是否也能得出相同的结论。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6685" y="4429760"/>
            <a:ext cx="1343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答案略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62" name="文本框 2"/>
          <p:cNvSpPr txBox="1">
            <a:spLocks noChangeArrowheads="1"/>
          </p:cNvSpPr>
          <p:nvPr/>
        </p:nvSpPr>
        <p:spPr bwMode="auto">
          <a:xfrm>
            <a:off x="431800" y="321717"/>
            <a:ext cx="828040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下表中的圆是从正方形中画出的最大的圆，请根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据它们的关系完成下表。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6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61" y="1572741"/>
            <a:ext cx="8280677" cy="18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736975" y="2087910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93847" y="2580853"/>
            <a:ext cx="978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0.785cm</a:t>
            </a:r>
            <a:r>
              <a:rPr lang="en-US" altLang="zh-CN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788024" y="2087910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716016" y="2565748"/>
            <a:ext cx="87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3.14cm</a:t>
            </a:r>
            <a:r>
              <a:rPr lang="en-US" altLang="zh-CN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868144" y="2087910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682079" y="2580853"/>
            <a:ext cx="978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7.065cm</a:t>
            </a:r>
            <a:r>
              <a:rPr lang="en-US" altLang="zh-CN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804248" y="2076586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732240" y="2580853"/>
            <a:ext cx="978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12.56cm</a:t>
            </a:r>
            <a:r>
              <a:rPr lang="en-US" altLang="zh-CN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64993" y="3028870"/>
            <a:ext cx="100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645113" y="3028870"/>
            <a:ext cx="100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653225" y="3028870"/>
            <a:ext cx="100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660232" y="3028870"/>
            <a:ext cx="100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229419" y="210592"/>
            <a:ext cx="5544616" cy="26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右图是由两个相同的半圆叠拼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而成的。已知△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是一个等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腰直角三角形，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BC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=10dm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图中涂色部分的面积是多少平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方分米？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140" y="361816"/>
            <a:ext cx="2673932" cy="2639428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24027" y="2738613"/>
            <a:ext cx="41351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阴影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半圆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半圆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endParaRPr lang="zh-CN" alt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00091" y="3287846"/>
            <a:ext cx="37750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3.14×5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10×10÷2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00091" y="3846552"/>
            <a:ext cx="20078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28.5(dm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43377" y="4401542"/>
            <a:ext cx="68827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答：图中涂色部分的面积是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平方分米。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395536" y="438557"/>
            <a:ext cx="835292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17.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有一栋底面呈长方形的建筑物（如下图），墙角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有一根木桩，木桩上拴着一条狗。拴狗的绳子长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4 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，这条狗活动区域的面积有多大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667" y="2191261"/>
            <a:ext cx="5677705" cy="24392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5669905" y="1587391"/>
            <a:ext cx="2016224" cy="20162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弧形 4"/>
          <p:cNvSpPr/>
          <p:nvPr/>
        </p:nvSpPr>
        <p:spPr>
          <a:xfrm>
            <a:off x="5669905" y="1577866"/>
            <a:ext cx="2016000" cy="2016000"/>
          </a:xfrm>
          <a:prstGeom prst="arc">
            <a:avLst>
              <a:gd name="adj1" fmla="val 10881568"/>
              <a:gd name="adj2" fmla="val 1619974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50025" y="187542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4m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43209" y="3765416"/>
            <a:ext cx="19881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37.68(m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37300" y="1896006"/>
            <a:ext cx="2077085" cy="930103"/>
            <a:chOff x="1318275" y="925091"/>
            <a:chExt cx="2077085" cy="930103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318275" y="1141115"/>
              <a:ext cx="207708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阴影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圆</a:t>
              </a:r>
              <a:endParaRPr lang="zh-CN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2415317" y="925091"/>
            <a:ext cx="360040" cy="930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1" imgW="3657600" imgH="9448800" progId="Equation.DSMT4">
                    <p:embed/>
                  </p:oleObj>
                </mc:Choice>
                <mc:Fallback>
                  <p:oleObj name="Equation" r:id="rId1" imgW="3657600" imgH="9448800" progId="Equation.DSMT4">
                    <p:embed/>
                    <p:pic>
                      <p:nvPicPr>
                        <p:cNvPr id="0" name="图片 615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15317" y="925091"/>
                          <a:ext cx="360040" cy="9301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1752098" y="2830458"/>
            <a:ext cx="3325734" cy="930103"/>
            <a:chOff x="1894338" y="1933203"/>
            <a:chExt cx="3325734" cy="930103"/>
          </a:xfrm>
        </p:grpSpPr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1894338" y="2149227"/>
              <a:ext cx="332573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 ×3.14×4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2418874" y="1933203"/>
            <a:ext cx="360040" cy="930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3" imgW="3657600" imgH="9448800" progId="Equation.DSMT4">
                    <p:embed/>
                  </p:oleObj>
                </mc:Choice>
                <mc:Fallback>
                  <p:oleObj name="Equation" r:id="rId3" imgW="3657600" imgH="9448800" progId="Equation.DSMT4">
                    <p:embed/>
                    <p:pic>
                      <p:nvPicPr>
                        <p:cNvPr id="0" name="对象 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18874" y="1933203"/>
                          <a:ext cx="360040" cy="9301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468542" y="4406374"/>
            <a:ext cx="6402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答：狗活动区域的面积为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37.68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平方米。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4346575" cy="18675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" name="文本框 1"/>
          <p:cNvSpPr txBox="1"/>
          <p:nvPr/>
        </p:nvSpPr>
        <p:spPr>
          <a:xfrm>
            <a:off x="609600" y="666750"/>
            <a:ext cx="34410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把表格补充完整。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                           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5" y="1878007"/>
            <a:ext cx="8312728" cy="2185923"/>
          </a:xfrm>
          <a:prstGeom prst="rect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48064" y="3651870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64288" y="2284413"/>
            <a:ext cx="1373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50.24cm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59832" y="2715766"/>
            <a:ext cx="96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020272" y="2787774"/>
            <a:ext cx="152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63.585cm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175719" y="3182491"/>
            <a:ext cx="73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233888" y="2341563"/>
            <a:ext cx="731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64288" y="3219822"/>
            <a:ext cx="137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28.26cm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308304" y="3651870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1256cm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8600" y="438785"/>
            <a:ext cx="85509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）一根绳子长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31.4 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，用这根绳子在操场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上围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出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一块地。怎样围面积最大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请你画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一画，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算一算。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7724" y="2787774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学过哪些图形的面积？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572242" y="3507854"/>
            <a:ext cx="792088" cy="792088"/>
          </a:xfrm>
          <a:prstGeom prst="ellipse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689029" y="3507854"/>
            <a:ext cx="792088" cy="79130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805816" y="3651870"/>
            <a:ext cx="936104" cy="56425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4066619" y="3507854"/>
            <a:ext cx="1080120" cy="831652"/>
          </a:xfrm>
          <a:prstGeom prst="parallelogram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3" name="直角三角形 22"/>
          <p:cNvSpPr/>
          <p:nvPr/>
        </p:nvSpPr>
        <p:spPr bwMode="auto">
          <a:xfrm>
            <a:off x="5471438" y="3581661"/>
            <a:ext cx="1152128" cy="731758"/>
          </a:xfrm>
          <a:prstGeom prst="rtTriangle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4" name="梯形 23"/>
          <p:cNvSpPr/>
          <p:nvPr/>
        </p:nvSpPr>
        <p:spPr bwMode="auto">
          <a:xfrm>
            <a:off x="6948264" y="3651870"/>
            <a:ext cx="1549204" cy="648072"/>
          </a:xfrm>
          <a:prstGeom prst="trapezoid">
            <a:avLst>
              <a:gd name="adj" fmla="val 41167"/>
            </a:avLst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82837" y="195486"/>
            <a:ext cx="28007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3.14÷3.14÷2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(m)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82837" y="627534"/>
            <a:ext cx="256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3.14×5</a:t>
            </a:r>
            <a:r>
              <a:rPr lang="en-US" altLang="zh-CN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78.5 (m</a:t>
            </a:r>
            <a:r>
              <a:rPr lang="en-US" altLang="zh-CN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82837" y="1275606"/>
            <a:ext cx="23759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3.14÷4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7.85 (m)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182837" y="1719313"/>
            <a:ext cx="3246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7.85×7.85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61.6225 (m</a:t>
            </a:r>
            <a:r>
              <a:rPr lang="en-US" altLang="zh-CN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82837" y="2302768"/>
            <a:ext cx="2305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3.14÷2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15.7(m)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182837" y="2734816"/>
            <a:ext cx="468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 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m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5.7 m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5576" y="267494"/>
            <a:ext cx="2376264" cy="792088"/>
            <a:chOff x="755576" y="699542"/>
            <a:chExt cx="2376264" cy="792088"/>
          </a:xfrm>
        </p:grpSpPr>
        <p:sp>
          <p:nvSpPr>
            <p:cNvPr id="4" name="椭圆 3"/>
            <p:cNvSpPr/>
            <p:nvPr/>
          </p:nvSpPr>
          <p:spPr bwMode="auto">
            <a:xfrm>
              <a:off x="755576" y="699542"/>
              <a:ext cx="792088" cy="7920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algn="just" eaLnBrk="1" hangingPunct="1">
                <a:lnSpc>
                  <a:spcPct val="120000"/>
                </a:lnSpc>
              </a:pPr>
              <a:endParaRPr lang="zh-CN" altLang="en-US" sz="2800" b="1" dirty="0">
                <a:latin typeface="+mn-lt"/>
                <a:ea typeface="楷体" panose="02010609060101010101" pitchFamily="49" charset="-122"/>
              </a:endParaRPr>
            </a:p>
          </p:txBody>
        </p: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1619672" y="915566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=π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584" y="1347614"/>
            <a:ext cx="2304256" cy="791307"/>
            <a:chOff x="827584" y="2005210"/>
            <a:chExt cx="2304256" cy="791307"/>
          </a:xfrm>
        </p:grpSpPr>
        <p:sp>
          <p:nvSpPr>
            <p:cNvPr id="10" name="矩形 9"/>
            <p:cNvSpPr/>
            <p:nvPr/>
          </p:nvSpPr>
          <p:spPr bwMode="auto">
            <a:xfrm>
              <a:off x="827584" y="2005210"/>
              <a:ext cx="792088" cy="79130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algn="just" eaLnBrk="1" hangingPunct="1">
                <a:lnSpc>
                  <a:spcPct val="120000"/>
                </a:lnSpc>
              </a:pPr>
              <a:endParaRPr lang="zh-CN" altLang="en-US" sz="2800" b="1" dirty="0">
                <a:latin typeface="+mn-lt"/>
                <a:ea typeface="楷体" panose="02010609060101010101" pitchFamily="49" charset="-122"/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1619672" y="2217043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7584" y="2562672"/>
            <a:ext cx="2448272" cy="577106"/>
            <a:chOff x="755576" y="3229347"/>
            <a:chExt cx="2448272" cy="577106"/>
          </a:xfrm>
        </p:grpSpPr>
        <p:sp>
          <p:nvSpPr>
            <p:cNvPr id="12" name="矩形 11"/>
            <p:cNvSpPr/>
            <p:nvPr/>
          </p:nvSpPr>
          <p:spPr bwMode="auto">
            <a:xfrm>
              <a:off x="755576" y="3229347"/>
              <a:ext cx="936104" cy="56425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algn="just" eaLnBrk="1" hangingPunct="1">
                <a:lnSpc>
                  <a:spcPct val="120000"/>
                </a:lnSpc>
              </a:pPr>
              <a:endParaRPr lang="zh-CN" altLang="en-US" sz="2800" b="1" dirty="0">
                <a:latin typeface="+mn-lt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691680" y="3344788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ab</a:t>
              </a:r>
              <a:endPara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182837" y="3140968"/>
            <a:ext cx="2952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10×5.7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57(m</a:t>
            </a:r>
            <a:r>
              <a:rPr lang="en-US" altLang="zh-CN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83568" y="1131590"/>
            <a:ext cx="61206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83568" y="2230760"/>
            <a:ext cx="61206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83568" y="3598912"/>
            <a:ext cx="612068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67544" y="3795886"/>
            <a:ext cx="2736304" cy="893713"/>
            <a:chOff x="467544" y="3670920"/>
            <a:chExt cx="2736304" cy="893713"/>
          </a:xfrm>
        </p:grpSpPr>
        <p:grpSp>
          <p:nvGrpSpPr>
            <p:cNvPr id="22" name="组合 21"/>
            <p:cNvGrpSpPr/>
            <p:nvPr/>
          </p:nvGrpSpPr>
          <p:grpSpPr>
            <a:xfrm>
              <a:off x="467544" y="3670920"/>
              <a:ext cx="2736304" cy="893713"/>
              <a:chOff x="467544" y="3139054"/>
              <a:chExt cx="2736304" cy="893713"/>
            </a:xfrm>
          </p:grpSpPr>
          <p:sp>
            <p:nvSpPr>
              <p:cNvPr id="23" name="平行四边形 22"/>
              <p:cNvSpPr/>
              <p:nvPr/>
            </p:nvSpPr>
            <p:spPr bwMode="auto">
              <a:xfrm>
                <a:off x="755576" y="3139054"/>
                <a:ext cx="1080120" cy="831652"/>
              </a:xfrm>
              <a:prstGeom prst="parallelogram">
                <a:avLst/>
              </a:prstGeom>
              <a:noFill/>
              <a:ln w="28575">
                <a:solidFill>
                  <a:srgbClr val="FF66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algn="just" eaLnBrk="1" hangingPunct="1">
                  <a:lnSpc>
                    <a:spcPct val="120000"/>
                  </a:lnSpc>
                </a:pPr>
                <a:endParaRPr lang="zh-CN" altLang="en-US" sz="2800" b="1" dirty="0">
                  <a:latin typeface="+mn-lt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文本框 23"/>
              <p:cNvSpPr txBox="1">
                <a:spLocks noChangeArrowheads="1"/>
              </p:cNvSpPr>
              <p:nvPr/>
            </p:nvSpPr>
            <p:spPr bwMode="auto">
              <a:xfrm>
                <a:off x="1691680" y="3344788"/>
                <a:ext cx="15121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ah</a:t>
                </a:r>
                <a:endPara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30"/>
              <p:cNvSpPr txBox="1">
                <a:spLocks noChangeArrowheads="1"/>
              </p:cNvSpPr>
              <p:nvPr/>
            </p:nvSpPr>
            <p:spPr bwMode="auto">
              <a:xfrm>
                <a:off x="1115616" y="3571102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/>
              <p:cNvSpPr txBox="1">
                <a:spLocks noChangeArrowheads="1"/>
              </p:cNvSpPr>
              <p:nvPr/>
            </p:nvSpPr>
            <p:spPr bwMode="auto">
              <a:xfrm>
                <a:off x="467544" y="3283070"/>
                <a:ext cx="4330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endPara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>
                <a:spLocks noChangeArrowheads="1"/>
              </p:cNvSpPr>
              <p:nvPr/>
            </p:nvSpPr>
            <p:spPr bwMode="auto">
              <a:xfrm>
                <a:off x="971600" y="3283070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/>
                <a:r>
                  <a:rPr lang="en-US" altLang="zh-CN" sz="2400" b="1" i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endParaRPr lang="zh-CN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971600" y="3670920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任意多边形: 形状 37"/>
            <p:cNvSpPr/>
            <p:nvPr/>
          </p:nvSpPr>
          <p:spPr bwMode="auto">
            <a:xfrm>
              <a:off x="968375" y="4427860"/>
              <a:ext cx="69850" cy="76200"/>
            </a:xfrm>
            <a:custGeom>
              <a:avLst/>
              <a:gdLst>
                <a:gd name="connsiteX0" fmla="*/ 0 w 69850"/>
                <a:gd name="connsiteY0" fmla="*/ 0 h 76200"/>
                <a:gd name="connsiteX1" fmla="*/ 69850 w 69850"/>
                <a:gd name="connsiteY1" fmla="*/ 0 h 76200"/>
                <a:gd name="connsiteX2" fmla="*/ 69850 w 69850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76200">
                  <a:moveTo>
                    <a:pt x="0" y="0"/>
                  </a:moveTo>
                  <a:lnTo>
                    <a:pt x="69850" y="0"/>
                  </a:lnTo>
                  <a:lnTo>
                    <a:pt x="69850" y="762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182837" y="3670920"/>
            <a:ext cx="2305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3.14÷2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15.7(m)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182837" y="4102968"/>
            <a:ext cx="468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 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m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5.7 m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5.7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182837" y="4535016"/>
            <a:ext cx="2952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57(m</a:t>
            </a:r>
            <a:r>
              <a:rPr lang="en-US" altLang="zh-CN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直角三角形 45"/>
          <p:cNvSpPr/>
          <p:nvPr/>
        </p:nvSpPr>
        <p:spPr bwMode="auto">
          <a:xfrm>
            <a:off x="7164288" y="2486075"/>
            <a:ext cx="1152128" cy="731758"/>
          </a:xfrm>
          <a:prstGeom prst="rtTriangle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8" name="梯形 47"/>
          <p:cNvSpPr/>
          <p:nvPr/>
        </p:nvSpPr>
        <p:spPr bwMode="auto">
          <a:xfrm>
            <a:off x="7092280" y="3507854"/>
            <a:ext cx="1549204" cy="648072"/>
          </a:xfrm>
          <a:prstGeom prst="trapezoid">
            <a:avLst>
              <a:gd name="adj" fmla="val 41167"/>
            </a:avLst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4499992" y="627534"/>
            <a:ext cx="1247006" cy="4320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4788024" y="1707654"/>
            <a:ext cx="1656184" cy="4320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4427984" y="3147814"/>
            <a:ext cx="1008112" cy="4320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707904" y="4515966"/>
            <a:ext cx="1008112" cy="4320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ctr">
            <a:spAutoFit/>
          </a:bodyPr>
          <a:lstStyle/>
          <a:p>
            <a:pPr algn="just" eaLnBrk="1" hangingPunct="1">
              <a:lnSpc>
                <a:spcPct val="120000"/>
              </a:lnSpc>
            </a:pP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228184" y="915566"/>
            <a:ext cx="2664296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周长一定时，圆的面积是最大的。</a:t>
            </a:r>
            <a:endParaRPr lang="zh-CN" alt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21" grpId="0"/>
      <p:bldP spid="39" grpId="0"/>
      <p:bldP spid="41" grpId="0"/>
      <p:bldP spid="43" grpId="0"/>
      <p:bldP spid="46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53" y="2079506"/>
            <a:ext cx="6870023" cy="26579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0926" y="362486"/>
            <a:ext cx="792088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）为什么草原上蒙古包的底面是圆形的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?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为什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么绝大多数植物的根和茎的横截面是圆形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?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根据上面的研究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请你试着解释一下。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8965" y="2572385"/>
            <a:ext cx="7974965" cy="164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蒙古包的底面是圆形的，与其他形状建筑物相比利用面积是最大的。绝大多数的根和茎的横截面是圆形的，利用面积最大，可以更好地吸收水分。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3375" y="336550"/>
            <a:ext cx="50971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计算下面各圆的周长和面积。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23060" y="1014730"/>
            <a:ext cx="5127625" cy="2450465"/>
            <a:chOff x="2512" y="1635"/>
            <a:chExt cx="8075" cy="3859"/>
          </a:xfrm>
        </p:grpSpPr>
        <p:pic>
          <p:nvPicPr>
            <p:cNvPr id="38918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2" y="1635"/>
              <a:ext cx="8075" cy="3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3658" y="2866"/>
              <a:ext cx="2085" cy="628"/>
            </a:xfrm>
            <a:prstGeom prst="rect">
              <a:avLst/>
            </a:prstGeom>
            <a:solidFill>
              <a:srgbClr val="ADDEF8"/>
            </a:solidFill>
          </p:spPr>
          <p:txBody>
            <a:bodyPr wrap="square" rtlCol="0">
              <a:spAutoFit/>
            </a:bodyPr>
            <a:p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10cm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51" y="2866"/>
              <a:ext cx="1564" cy="628"/>
            </a:xfrm>
            <a:prstGeom prst="rect">
              <a:avLst/>
            </a:prstGeom>
            <a:solidFill>
              <a:srgbClr val="ADDEF8"/>
            </a:solidFill>
          </p:spPr>
          <p:txBody>
            <a:bodyPr wrap="square" rtlCol="0">
              <a:spAutoFit/>
            </a:bodyPr>
            <a:p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3cm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851809" y="3465194"/>
            <a:ext cx="213614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3.14×10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75844" y="3475971"/>
            <a:ext cx="233553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31.4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9395" y="3966756"/>
            <a:ext cx="335089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3.14×(10÷2)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95758" y="4411166"/>
            <a:ext cx="245237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78.5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73186" y="3990525"/>
            <a:ext cx="203390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3.14×3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19675" y="4406109"/>
            <a:ext cx="263207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28.26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38897" y="3017119"/>
            <a:ext cx="269494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2×3.14×3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70474" y="3473342"/>
            <a:ext cx="251523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18.84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2004695"/>
            <a:ext cx="161925" cy="19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文本框 2"/>
          <p:cNvSpPr txBox="1"/>
          <p:nvPr/>
        </p:nvSpPr>
        <p:spPr>
          <a:xfrm>
            <a:off x="375168" y="604445"/>
            <a:ext cx="8393029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公园草地上一个自动旋转喷灌装置的射程是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它能喷灌的面积是多少？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04801" y="1961846"/>
            <a:ext cx="3532704" cy="523810"/>
            <a:chOff x="2602" y="4280"/>
            <a:chExt cx="5564" cy="825"/>
          </a:xfrm>
        </p:grpSpPr>
        <p:sp>
          <p:nvSpPr>
            <p:cNvPr id="5" name="文本框 4"/>
            <p:cNvSpPr txBox="1"/>
            <p:nvPr/>
          </p:nvSpPr>
          <p:spPr>
            <a:xfrm>
              <a:off x="2602" y="4283"/>
              <a:ext cx="25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3.14×10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45" y="4280"/>
              <a:ext cx="322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=314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m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71777" y="2716386"/>
            <a:ext cx="511270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答：它能喷灌的面积是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314m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"/>
          <p:cNvSpPr/>
          <p:nvPr/>
        </p:nvSpPr>
        <p:spPr>
          <a:xfrm>
            <a:off x="466725" y="501015"/>
            <a:ext cx="852233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小刚量得一棵树的树干横截面的周长是125.6 cm。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树干的横截面近似于圆，它的面积大约是多少?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1519" y="1837913"/>
            <a:ext cx="6460962" cy="2675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125.6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40(cm)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40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÷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1256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答：它的面积大约是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1256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平方厘米。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1"/>
          <p:cNvSpPr/>
          <p:nvPr/>
        </p:nvSpPr>
        <p:spPr>
          <a:xfrm>
            <a:off x="113665" y="713105"/>
            <a:ext cx="68630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右图是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一块玉璧，外直径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18cm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，内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直径为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7cm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。这块玉璧的面积是多少？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8770" y="4302760"/>
            <a:ext cx="7934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3" indent="0" eaLnBrk="1" latin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答：这块玉璧的面积是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215.875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平方厘米。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331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1405" y="814070"/>
            <a:ext cx="2517775" cy="198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621665" y="1828165"/>
            <a:ext cx="27851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18÷2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381375" y="1828165"/>
            <a:ext cx="2684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7÷2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948180" y="2517140"/>
            <a:ext cx="3185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3.5²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530350" y="3130868"/>
            <a:ext cx="28273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3.14×68.75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530350" y="3672205"/>
            <a:ext cx="297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215.875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矩形 5"/>
          <p:cNvSpPr/>
          <p:nvPr/>
        </p:nvSpPr>
        <p:spPr>
          <a:xfrm>
            <a:off x="349250" y="464185"/>
            <a:ext cx="775906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6.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下图中的大圆半径等于小圆的直径，请你求出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涂色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部分的面积。</a:t>
            </a:r>
            <a:endParaRPr lang="en-US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2780" y="4354830"/>
            <a:ext cx="6696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答：涂色部分的面积是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84.78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平方厘米。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0825" y="1797050"/>
            <a:ext cx="2916555" cy="2557780"/>
            <a:chOff x="395" y="2830"/>
            <a:chExt cx="4593" cy="4028"/>
          </a:xfrm>
        </p:grpSpPr>
        <p:pic>
          <p:nvPicPr>
            <p:cNvPr id="24583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" y="2830"/>
              <a:ext cx="4593" cy="40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6" name="椭圆 1"/>
            <p:cNvSpPr/>
            <p:nvPr/>
          </p:nvSpPr>
          <p:spPr>
            <a:xfrm>
              <a:off x="2746" y="4799"/>
              <a:ext cx="112" cy="11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D2D0E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/>
              <a:endParaRPr lang="zh-CN" altLang="en-US" dirty="0">
                <a:solidFill>
                  <a:srgbClr val="FF0000"/>
                </a:solidFill>
                <a:latin typeface="Gulim" panose="020B0600000101010101" pitchFamily="34" charset="-127"/>
              </a:endParaRPr>
            </a:p>
          </p:txBody>
        </p:sp>
        <p:sp>
          <p:nvSpPr>
            <p:cNvPr id="24587" name="椭圆 10"/>
            <p:cNvSpPr/>
            <p:nvPr/>
          </p:nvSpPr>
          <p:spPr>
            <a:xfrm>
              <a:off x="1778" y="4784"/>
              <a:ext cx="112" cy="11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D2D0E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/>
              <a:endParaRPr lang="zh-CN" altLang="en-US" dirty="0">
                <a:solidFill>
                  <a:srgbClr val="FF0000"/>
                </a:solidFill>
                <a:latin typeface="Gulim" panose="020B0600000101010101" pitchFamily="34" charset="-127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90575" y="2587625"/>
            <a:ext cx="75501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36440" y="1868805"/>
            <a:ext cx="17303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6÷2=3cm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229100" y="2515870"/>
            <a:ext cx="28251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3856990" y="3130868"/>
            <a:ext cx="28273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3.14×27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3856990" y="3672205"/>
            <a:ext cx="297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84.78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矩形 5"/>
          <p:cNvSpPr/>
          <p:nvPr/>
        </p:nvSpPr>
        <p:spPr>
          <a:xfrm>
            <a:off x="329565" y="516890"/>
            <a:ext cx="78803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7.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计算下面左边图形的周长和右边圆环的面积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4425" y="933450"/>
            <a:ext cx="2534920" cy="1987550"/>
            <a:chOff x="2091" y="1662"/>
            <a:chExt cx="3992" cy="3130"/>
          </a:xfrm>
        </p:grpSpPr>
        <p:pic>
          <p:nvPicPr>
            <p:cNvPr id="18437" name="Picture 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1" y="1662"/>
              <a:ext cx="3992" cy="31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3345" y="3105"/>
              <a:ext cx="1189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214" y="3635"/>
              <a:ext cx="1539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14950" y="1030605"/>
            <a:ext cx="2194560" cy="2274570"/>
            <a:chOff x="8370" y="1623"/>
            <a:chExt cx="3456" cy="3582"/>
          </a:xfrm>
        </p:grpSpPr>
        <p:pic>
          <p:nvPicPr>
            <p:cNvPr id="18438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70" y="1623"/>
              <a:ext cx="3457" cy="35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 rot="2640000">
              <a:off x="9357" y="3544"/>
              <a:ext cx="1189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141" y="2673"/>
              <a:ext cx="1473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4"/>
          <p:cNvSpPr txBox="1"/>
          <p:nvPr/>
        </p:nvSpPr>
        <p:spPr>
          <a:xfrm>
            <a:off x="868680" y="3463290"/>
            <a:ext cx="7691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3.14×8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35.4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878840" y="4119880"/>
            <a:ext cx="5532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12²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8²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251.2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cm²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E:\桌面\新画人物图\女044 拷贝.png女044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143000" y="2571750"/>
            <a:ext cx="1024255" cy="127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859" t="55232" r="18240" b="807"/>
          <a:stretch>
            <a:fillRect/>
          </a:stretch>
        </p:blipFill>
        <p:spPr>
          <a:xfrm>
            <a:off x="2961640" y="2987675"/>
            <a:ext cx="2801620" cy="1555115"/>
          </a:xfrm>
          <a:prstGeom prst="rect">
            <a:avLst/>
          </a:prstGeom>
        </p:spPr>
      </p:pic>
      <p:pic>
        <p:nvPicPr>
          <p:cNvPr id="16" name="图片 15" descr="E:\桌面\新画人物图\男033 拷贝.png男033 拷贝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6000" y="2606040"/>
            <a:ext cx="836295" cy="12020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326640" y="1978660"/>
            <a:ext cx="2622550" cy="901700"/>
            <a:chOff x="720" y="-3750"/>
            <a:chExt cx="4130" cy="1420"/>
          </a:xfrm>
        </p:grpSpPr>
        <p:sp>
          <p:nvSpPr>
            <p:cNvPr id="7" name="圆角矩形标注 6"/>
            <p:cNvSpPr/>
            <p:nvPr/>
          </p:nvSpPr>
          <p:spPr>
            <a:xfrm>
              <a:off x="720" y="-3750"/>
              <a:ext cx="4130" cy="1420"/>
            </a:xfrm>
            <a:prstGeom prst="wedgeRoundRectCallout">
              <a:avLst>
                <a:gd name="adj1" fmla="val -61985"/>
                <a:gd name="adj2" fmla="val 4000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49" y="-3694"/>
              <a:ext cx="4000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国筒形卫生纸的横截面是个圆环。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86375" y="1493520"/>
            <a:ext cx="2850515" cy="901700"/>
            <a:chOff x="720" y="-3750"/>
            <a:chExt cx="4489" cy="1420"/>
          </a:xfrm>
        </p:grpSpPr>
        <p:sp>
          <p:nvSpPr>
            <p:cNvPr id="18" name="圆角矩形标注 17"/>
            <p:cNvSpPr/>
            <p:nvPr/>
          </p:nvSpPr>
          <p:spPr>
            <a:xfrm>
              <a:off x="720" y="-3750"/>
              <a:ext cx="4430" cy="1420"/>
            </a:xfrm>
            <a:prstGeom prst="wedgeRoundRectCallout">
              <a:avLst>
                <a:gd name="adj1" fmla="val -20338"/>
                <a:gd name="adj2" fmla="val 8647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9" y="-3694"/>
              <a:ext cx="4460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拧螺丝时，金属垫片基本是圆环形的。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8435" name="矩形 5"/>
          <p:cNvSpPr/>
          <p:nvPr/>
        </p:nvSpPr>
        <p:spPr>
          <a:xfrm>
            <a:off x="400685" y="415290"/>
            <a:ext cx="78803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在生活里找找圆环形的物体，测量所需数据，计算出它的面积。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86175" y="4356735"/>
            <a:ext cx="1771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3" indent="0" eaLnBrk="1" latin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答案略</a:t>
            </a:r>
            <a:endParaRPr 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2822</Words>
  <Application>WPS 演示</Application>
  <PresentationFormat>在屏幕上显示</PresentationFormat>
  <Paragraphs>317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黑体</vt:lpstr>
      <vt:lpstr>微软雅黑</vt:lpstr>
      <vt:lpstr>Times New Roman</vt:lpstr>
      <vt:lpstr>Gulim</vt:lpstr>
      <vt:lpstr>楷体</vt:lpstr>
      <vt:lpstr>Arial Unicode MS</vt:lpstr>
      <vt:lpstr>Calibri</vt:lpstr>
      <vt:lpstr>Arial Narrow</vt:lpstr>
      <vt:lpstr>Bell MT</vt:lpstr>
      <vt:lpstr>默认设计模板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2022-09-02T03:11:18Z</dcterms:created>
  <dcterms:modified xsi:type="dcterms:W3CDTF">2022-09-02T03:11:18Z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F63DEE39881E41138D2E7C86128E191A</vt:lpwstr>
  </property>
</Properties>
</file>