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</p:sldMasterIdLst>
  <p:notesMasterIdLst>
    <p:notesMasterId r:id="rId17"/>
  </p:notesMasterIdLst>
  <p:sldIdLst>
    <p:sldId id="613" r:id="rId4"/>
    <p:sldId id="568" r:id="rId5"/>
    <p:sldId id="574" r:id="rId6"/>
    <p:sldId id="588" r:id="rId7"/>
    <p:sldId id="606" r:id="rId8"/>
    <p:sldId id="614" r:id="rId9"/>
    <p:sldId id="615" r:id="rId10"/>
    <p:sldId id="616" r:id="rId11"/>
    <p:sldId id="617" r:id="rId12"/>
    <p:sldId id="580" r:id="rId13"/>
    <p:sldId id="597" r:id="rId14"/>
    <p:sldId id="634" r:id="rId15"/>
    <p:sldId id="628" r:id="rId16"/>
  </p:sldIdLst>
  <p:sldSz cx="9144000" cy="5143500"/>
  <p:notesSz cx="6858000" cy="9144000"/>
  <p:custDataLst>
    <p:tags r:id="rId2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20"/>
        <p:guide pos="3120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3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5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5.png"/><Relationship Id="rId2" Type="http://schemas.openxmlformats.org/officeDocument/2006/relationships/tags" Target="../tags/tag2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1" Type="http://schemas.openxmlformats.org/officeDocument/2006/relationships/tags" Target="../tags/tag28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7.png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jpeg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3" Type="http://schemas.openxmlformats.org/officeDocument/2006/relationships/slideLayout" Target="../slideLayouts/slideLayout5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9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77945" y="3021965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3811270" y="3236595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277870" y="3171825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6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271135" y="3168650"/>
            <a:ext cx="42576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用比例解决问题（</a:t>
            </a:r>
            <a:r>
              <a:rPr lang="en-US" alt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1</a:t>
            </a:r>
            <a:r>
              <a:rPr lang="zh-CN" sz="3200" b="1"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29200" y="2419350"/>
            <a:ext cx="30537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3.</a:t>
            </a:r>
            <a:r>
              <a:rPr 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比例的应用</a:t>
            </a:r>
            <a:endParaRPr lang="zh-CN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71085" y="1816735"/>
            <a:ext cx="33693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第</a:t>
            </a:r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4</a:t>
            </a:r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单元   比  例 </a:t>
            </a:r>
            <a:endParaRPr lang="zh-CN" altLang="en-US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charset="0"/>
              <a:ea typeface="黑体" panose="02010609060101010101" pitchFamily="2" charset="-122"/>
            </a:endParaRPr>
          </a:p>
        </p:txBody>
      </p:sp>
      <p:sp>
        <p:nvSpPr>
          <p:cNvPr id="4" name="矩形 1"/>
          <p:cNvSpPr>
            <a:spLocks noChangeArrowheads="1"/>
          </p:cNvSpPr>
          <p:nvPr/>
        </p:nvSpPr>
        <p:spPr bwMode="auto">
          <a:xfrm>
            <a:off x="332105" y="533400"/>
            <a:ext cx="7827010" cy="1512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小兰的身高是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1.5m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，她的影长是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2.4m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。如果同一时间、同一地点测得一棵树的影子长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4m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，这棵树有多高？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066483" y="2027238"/>
            <a:ext cx="38163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解：设这棵树高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7" name="Group 34"/>
          <p:cNvGrpSpPr/>
          <p:nvPr/>
        </p:nvGrpSpPr>
        <p:grpSpPr>
          <a:xfrm>
            <a:off x="1937068" y="2579370"/>
            <a:ext cx="1847850" cy="1036638"/>
            <a:chOff x="1153" y="2011"/>
            <a:chExt cx="1164" cy="653"/>
          </a:xfrm>
        </p:grpSpPr>
        <p:sp>
          <p:nvSpPr>
            <p:cNvPr id="8" name="矩形 20"/>
            <p:cNvSpPr>
              <a:spLocks noChangeArrowheads="1"/>
            </p:cNvSpPr>
            <p:nvPr/>
          </p:nvSpPr>
          <p:spPr bwMode="auto">
            <a:xfrm>
              <a:off x="1153" y="2315"/>
              <a:ext cx="455" cy="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1.5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sp>
          <p:nvSpPr>
            <p:cNvPr id="9" name="矩形 18"/>
            <p:cNvSpPr>
              <a:spLocks noChangeArrowheads="1"/>
            </p:cNvSpPr>
            <p:nvPr/>
          </p:nvSpPr>
          <p:spPr bwMode="auto">
            <a:xfrm>
              <a:off x="1154" y="2030"/>
              <a:ext cx="426" cy="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2.4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cxnSp>
          <p:nvCxnSpPr>
            <p:cNvPr id="20493" name="直接连接符 19"/>
            <p:cNvCxnSpPr/>
            <p:nvPr/>
          </p:nvCxnSpPr>
          <p:spPr>
            <a:xfrm>
              <a:off x="1154" y="2339"/>
              <a:ext cx="475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10" name="矩形 21"/>
            <p:cNvSpPr>
              <a:spLocks noChangeArrowheads="1"/>
            </p:cNvSpPr>
            <p:nvPr/>
          </p:nvSpPr>
          <p:spPr bwMode="auto">
            <a:xfrm>
              <a:off x="1601" y="2143"/>
              <a:ext cx="294" cy="32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i="0" u="none" strike="noStrike" kern="1200" cap="none" spc="0" normalizeH="0" baseline="0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＝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grpSp>
          <p:nvGrpSpPr>
            <p:cNvPr id="20495" name="Group 30"/>
            <p:cNvGrpSpPr/>
            <p:nvPr/>
          </p:nvGrpSpPr>
          <p:grpSpPr>
            <a:xfrm>
              <a:off x="1967" y="2011"/>
              <a:ext cx="350" cy="653"/>
              <a:chOff x="3605" y="1280"/>
              <a:chExt cx="350" cy="653"/>
            </a:xfrm>
          </p:grpSpPr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3637" y="1550"/>
                <a:ext cx="318" cy="38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 marR="0" defTabSz="914400" eaLnBrk="1" hangingPunct="1">
                  <a:lnSpc>
                    <a:spcPct val="120000"/>
                  </a:lnSpc>
                  <a:spcBef>
                    <a:spcPct val="50000"/>
                  </a:spcBef>
                  <a:buClrTx/>
                  <a:buSzTx/>
                  <a:buFontTx/>
                  <a:defRPr/>
                </a:pPr>
                <a:r>
                  <a:rPr kumimoji="0" lang="en-US" altLang="zh-CN" sz="2800" b="1" i="1" kern="1200" cap="none" spc="0" normalizeH="0" baseline="0" noProof="0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x</a:t>
                </a:r>
                <a:endParaRPr kumimoji="0" lang="en-US" altLang="zh-CN" sz="2800" b="1" i="1" kern="1200" cap="none" spc="0" normalizeH="0" baseline="0" noProof="0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3" name="Text Box 32"/>
              <p:cNvSpPr txBox="1">
                <a:spLocks noChangeArrowheads="1"/>
              </p:cNvSpPr>
              <p:nvPr/>
            </p:nvSpPr>
            <p:spPr bwMode="auto">
              <a:xfrm>
                <a:off x="3609" y="1280"/>
                <a:ext cx="227" cy="3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2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4</a:t>
                </a:r>
                <a:endPara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4" name="Line 33"/>
              <p:cNvSpPr>
                <a:spLocks noChangeShapeType="1"/>
              </p:cNvSpPr>
              <p:nvPr/>
            </p:nvSpPr>
            <p:spPr bwMode="auto">
              <a:xfrm>
                <a:off x="3605" y="1608"/>
                <a:ext cx="311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15" name="矩形 14"/>
          <p:cNvSpPr/>
          <p:nvPr/>
        </p:nvSpPr>
        <p:spPr>
          <a:xfrm>
            <a:off x="2459355" y="3615690"/>
            <a:ext cx="13258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buFont typeface="Arial" panose="020B0604020202020204" pitchFamily="34" charset="0"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2.5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02385" y="4248150"/>
            <a:ext cx="330898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答：这棵树高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2.5m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83865" y="130810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P61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练习十一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T3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63584"/>
          <a:stretch>
            <a:fillRect/>
          </a:stretch>
        </p:blipFill>
        <p:spPr>
          <a:xfrm>
            <a:off x="5859145" y="1809750"/>
            <a:ext cx="2903855" cy="18923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6" name="矩形 25"/>
          <p:cNvSpPr>
            <a:spLocks noChangeArrowheads="1"/>
          </p:cNvSpPr>
          <p:nvPr/>
        </p:nvSpPr>
        <p:spPr bwMode="auto">
          <a:xfrm>
            <a:off x="325755" y="742950"/>
            <a:ext cx="8818245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中国空间站在太空中绕地球运行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周大约需要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小时，运行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周大约要用多长时间？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文本框 5"/>
          <p:cNvSpPr txBox="1">
            <a:spLocks noChangeArrowheads="1"/>
          </p:cNvSpPr>
          <p:nvPr/>
        </p:nvSpPr>
        <p:spPr bwMode="auto">
          <a:xfrm>
            <a:off x="457200" y="1958023"/>
            <a:ext cx="5291138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周大约要用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小时。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28" name="TextBox 3"/>
          <p:cNvSpPr txBox="1"/>
          <p:nvPr/>
        </p:nvSpPr>
        <p:spPr>
          <a:xfrm>
            <a:off x="1767840" y="2526030"/>
            <a:ext cx="2909888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2495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9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</a:t>
            </a:r>
            <a:r>
              <a:rPr lang="en-US" altLang="zh-CN" sz="2800" b="1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15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7413" name="矩形 4"/>
          <p:cNvSpPr>
            <a:spLocks noChangeArrowheads="1"/>
          </p:cNvSpPr>
          <p:nvPr/>
        </p:nvSpPr>
        <p:spPr bwMode="auto">
          <a:xfrm>
            <a:off x="2285683" y="3099753"/>
            <a:ext cx="134048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marL="0" marR="0" lvl="0" indent="0" algn="l" defTabSz="9124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22.5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685800" y="3638233"/>
            <a:ext cx="540702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2495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答：运行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周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大约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要用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22.5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小时。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83865" y="130810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P61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练习十一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T4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57750"/>
          <a:stretch>
            <a:fillRect/>
          </a:stretch>
        </p:blipFill>
        <p:spPr>
          <a:xfrm>
            <a:off x="5943600" y="2080895"/>
            <a:ext cx="2759075" cy="16611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7413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pitchFamily="2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8097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黑体" panose="02010609060101010101" pitchFamily="2" charset="-122"/>
              </a:rPr>
              <a:t>复习导入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charset="0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4170" y="539115"/>
            <a:ext cx="8074660" cy="1038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判断下列每题中的两个量是不是成比例，成什么比例关系。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2105" y="1612265"/>
            <a:ext cx="6831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）购买教材的单价一定，总价和数量。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4170" y="2647950"/>
            <a:ext cx="4993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）差一定，减数与被减数。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4170" y="3632200"/>
            <a:ext cx="4918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）速度一定，路程和时间。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24000" y="2122170"/>
            <a:ext cx="2964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成正比例关系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52600" y="3169920"/>
            <a:ext cx="1637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不成比例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47800" y="4225925"/>
            <a:ext cx="28435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成正比例关系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8600" y="590550"/>
            <a:ext cx="8488680" cy="1210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3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2.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如果用字母 </a:t>
            </a:r>
            <a:r>
              <a:rPr lang="en-US" altLang="zh-CN" sz="2800" b="1" i="1"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和 </a:t>
            </a:r>
            <a:r>
              <a:rPr lang="en-US" altLang="zh-CN" sz="2800" b="1" i="1">
                <a:latin typeface="Times New Roman" panose="02020603050405020304" charset="0"/>
                <a:cs typeface="Times New Roman" panose="02020603050405020304" charset="0"/>
              </a:rPr>
              <a:t>y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表示两种相关联的量，用 </a:t>
            </a:r>
            <a:r>
              <a:rPr lang="en-US" altLang="zh-CN" sz="2800" b="1" i="1">
                <a:latin typeface="Times New Roman" panose="02020603050405020304" charset="0"/>
                <a:cs typeface="Times New Roman" panose="02020603050405020304" charset="0"/>
              </a:rPr>
              <a:t>k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表示定量，正比例关系可以用哪个式子来表示？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757805" y="1813560"/>
          <a:ext cx="1330960" cy="1294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407035" imgH="394335" progId="Equation.KSEE3">
                  <p:embed/>
                </p:oleObj>
              </mc:Choice>
              <mc:Fallback>
                <p:oleObj name="" r:id="rId1" imgW="407035" imgH="394335" progId="Equation.KSEE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57805" y="1813560"/>
                        <a:ext cx="1330960" cy="12941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15105" y="2222500"/>
            <a:ext cx="19361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Times New Roman" panose="02020603050405020304" charset="0"/>
              </a:rPr>
              <a:t>（一定）</a:t>
            </a:r>
            <a:endParaRPr lang="zh-CN" altLang="zh-CN" sz="2800" b="1">
              <a:solidFill>
                <a:srgbClr val="FF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探究新知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3979" y="1109715"/>
            <a:ext cx="655447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20000"/>
              </a:lnSpc>
              <a:buFontTx/>
              <a:buNone/>
            </a:pP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张阿姨家上个月用了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8t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水，水费是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元。</a:t>
            </a:r>
            <a:endParaRPr lang="zh-CN" altLang="en-US"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eaLnBrk="1" hangingPunct="1">
              <a:lnSpc>
                <a:spcPct val="120000"/>
              </a:lnSpc>
              <a:buFontTx/>
              <a:buNone/>
            </a:pP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李奶奶家上个月用了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水，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李奶奶家上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 eaLnBrk="1" hangingPunct="1">
              <a:lnSpc>
                <a:spcPct val="120000"/>
              </a:lnSpc>
              <a:buFontTx/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个月的水费是多少？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600200" y="3638550"/>
            <a:ext cx="2219960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00B0F0"/>
                </a:solidFill>
                <a:latin typeface="+mn-ea"/>
                <a:ea typeface="+mn-ea"/>
              </a:rPr>
              <a:t>知道了什么？</a:t>
            </a:r>
            <a:endParaRPr lang="zh-CN" altLang="en-US" sz="2800" b="1" dirty="0">
              <a:solidFill>
                <a:srgbClr val="00B0F0"/>
              </a:solidFill>
              <a:latin typeface="+mn-ea"/>
              <a:ea typeface="+mn-ea"/>
            </a:endParaRPr>
          </a:p>
        </p:txBody>
      </p:sp>
      <p:sp>
        <p:nvSpPr>
          <p:cNvPr id="21" name="矩形 20"/>
          <p:cNvSpPr/>
          <p:nvPr>
            <p:custDataLst>
              <p:tags r:id="rId3"/>
            </p:custDataLst>
          </p:nvPr>
        </p:nvSpPr>
        <p:spPr>
          <a:xfrm>
            <a:off x="3733800" y="3628390"/>
            <a:ext cx="31222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00B0F0"/>
                </a:solidFill>
                <a:latin typeface="+mn-ea"/>
                <a:ea typeface="+mn-ea"/>
              </a:rPr>
              <a:t>要解决什么问题？</a:t>
            </a:r>
            <a:endParaRPr lang="zh-CN" altLang="en-US" sz="2800" b="1" dirty="0">
              <a:solidFill>
                <a:srgbClr val="00B0F0"/>
              </a:solidFill>
              <a:latin typeface="+mn-ea"/>
              <a:ea typeface="+mn-ea"/>
            </a:endParaRPr>
          </a:p>
        </p:txBody>
      </p:sp>
      <p:cxnSp>
        <p:nvCxnSpPr>
          <p:cNvPr id="24" name="直接连接符 23"/>
          <p:cNvCxnSpPr/>
          <p:nvPr>
            <p:custDataLst>
              <p:tags r:id="rId4"/>
            </p:custDataLst>
          </p:nvPr>
        </p:nvCxnSpPr>
        <p:spPr>
          <a:xfrm flipV="1">
            <a:off x="1676400" y="1660525"/>
            <a:ext cx="5910580" cy="215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>
            <p:custDataLst>
              <p:tags r:id="rId5"/>
            </p:custDataLst>
          </p:nvPr>
        </p:nvCxnSpPr>
        <p:spPr>
          <a:xfrm flipV="1">
            <a:off x="1600200" y="2172970"/>
            <a:ext cx="4191000" cy="4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>
            <p:custDataLst>
              <p:tags r:id="rId6"/>
            </p:custDataLst>
          </p:nvPr>
        </p:nvCxnSpPr>
        <p:spPr>
          <a:xfrm>
            <a:off x="6019800" y="2153285"/>
            <a:ext cx="18288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>
            <p:custDataLst>
              <p:tags r:id="rId7"/>
            </p:custDataLst>
          </p:nvPr>
        </p:nvCxnSpPr>
        <p:spPr>
          <a:xfrm>
            <a:off x="1600200" y="2668270"/>
            <a:ext cx="28956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组合 9"/>
          <p:cNvGrpSpPr/>
          <p:nvPr/>
        </p:nvGrpSpPr>
        <p:grpSpPr>
          <a:xfrm>
            <a:off x="889635" y="1162685"/>
            <a:ext cx="634365" cy="688340"/>
            <a:chOff x="1080" y="1050"/>
            <a:chExt cx="999" cy="1084"/>
          </a:xfrm>
        </p:grpSpPr>
        <p:pic>
          <p:nvPicPr>
            <p:cNvPr id="11" name="图片 10" descr="图标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80" y="1050"/>
              <a:ext cx="999" cy="999"/>
            </a:xfrm>
            <a:prstGeom prst="rect">
              <a:avLst/>
            </a:prstGeom>
          </p:spPr>
        </p:pic>
        <p:sp>
          <p:nvSpPr>
            <p:cNvPr id="12" name="文本框 11"/>
            <p:cNvSpPr txBox="1"/>
            <p:nvPr>
              <p:custDataLst>
                <p:tags r:id="rId10"/>
              </p:custDataLst>
            </p:nvPr>
          </p:nvSpPr>
          <p:spPr>
            <a:xfrm>
              <a:off x="1200" y="1215"/>
              <a:ext cx="605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3200" b="1">
                  <a:latin typeface="Times New Roman" panose="02020603050405020304" charset="0"/>
                  <a:cs typeface="Times New Roman" panose="02020603050405020304" charset="0"/>
                </a:rPr>
                <a:t>5</a:t>
              </a:r>
              <a:endParaRPr lang="en-US" altLang="zh-CN" sz="3200" b="1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grpSp>
        <p:nvGrpSpPr>
          <p:cNvPr id="7170" name="组合 1"/>
          <p:cNvGrpSpPr/>
          <p:nvPr/>
        </p:nvGrpSpPr>
        <p:grpSpPr>
          <a:xfrm>
            <a:off x="1620838" y="3098165"/>
            <a:ext cx="2112962" cy="536575"/>
            <a:chOff x="542182" y="1842514"/>
            <a:chExt cx="2114132" cy="537933"/>
          </a:xfrm>
        </p:grpSpPr>
        <p:sp>
          <p:nvSpPr>
            <p:cNvPr id="6" name="矩形: 圆角 2"/>
            <p:cNvSpPr/>
            <p:nvPr>
              <p:custDataLst>
                <p:tags r:id="rId11"/>
              </p:custDataLst>
            </p:nvPr>
          </p:nvSpPr>
          <p:spPr>
            <a:xfrm>
              <a:off x="542182" y="1872753"/>
              <a:ext cx="2114132" cy="507694"/>
            </a:xfrm>
            <a:prstGeom prst="roundRect">
              <a:avLst>
                <a:gd name="adj" fmla="val 50000"/>
              </a:avLst>
            </a:prstGeom>
            <a:solidFill>
              <a:srgbClr val="F6954A"/>
            </a:solidFill>
            <a:ln>
              <a:solidFill>
                <a:srgbClr val="F695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80" name="文本框 35"/>
            <p:cNvSpPr txBox="1"/>
            <p:nvPr>
              <p:custDataLst>
                <p:tags r:id="rId12"/>
              </p:custDataLst>
            </p:nvPr>
          </p:nvSpPr>
          <p:spPr>
            <a:xfrm>
              <a:off x="608860" y="1842514"/>
              <a:ext cx="2047454" cy="5251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2800" b="1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</a:rPr>
                <a:t>阅读与理解</a:t>
              </a:r>
              <a:endParaRPr lang="zh-CN" altLang="en-US" sz="24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graphicFrame>
        <p:nvGraphicFramePr>
          <p:cNvPr id="4" name="表格 1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057400" y="209550"/>
          <a:ext cx="4533900" cy="15824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13205"/>
                <a:gridCol w="1702435"/>
                <a:gridCol w="1318260"/>
              </a:tblGrid>
              <a:tr h="518160"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用水吨数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水费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张阿姨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8t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40</a:t>
                      </a: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</a:tr>
              <a:tr h="54610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李奶奶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10t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？元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</a:tr>
            </a:tbl>
          </a:graphicData>
        </a:graphic>
      </p:graphicFrame>
      <p:sp>
        <p:nvSpPr>
          <p:cNvPr id="11293" name="矩形 5"/>
          <p:cNvSpPr/>
          <p:nvPr/>
        </p:nvSpPr>
        <p:spPr>
          <a:xfrm>
            <a:off x="152400" y="2647950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方法一：</a:t>
            </a:r>
            <a:endParaRPr lang="zh-CN" altLang="en-US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24000" y="2646680"/>
            <a:ext cx="6734175" cy="521970"/>
          </a:xfrm>
          <a:prstGeom prst="rect">
            <a:avLst/>
          </a:prstGeom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先算出每吨水的价钱，再算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10t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水多少钱。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1524000" y="3101340"/>
            <a:ext cx="5927090" cy="681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>
              <a:lnSpc>
                <a:spcPct val="12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40÷8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（元）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9218" name="组合 3"/>
          <p:cNvGrpSpPr/>
          <p:nvPr/>
        </p:nvGrpSpPr>
        <p:grpSpPr>
          <a:xfrm>
            <a:off x="542925" y="1942148"/>
            <a:ext cx="2112963" cy="530225"/>
            <a:chOff x="542182" y="1848888"/>
            <a:chExt cx="2114132" cy="531559"/>
          </a:xfrm>
        </p:grpSpPr>
        <p:sp>
          <p:nvSpPr>
            <p:cNvPr id="6" name="矩形: 圆角 4"/>
            <p:cNvSpPr/>
            <p:nvPr>
              <p:custDataLst>
                <p:tags r:id="rId2"/>
              </p:custDataLst>
            </p:nvPr>
          </p:nvSpPr>
          <p:spPr>
            <a:xfrm>
              <a:off x="542182" y="1872760"/>
              <a:ext cx="2114132" cy="507687"/>
            </a:xfrm>
            <a:prstGeom prst="roundRect">
              <a:avLst>
                <a:gd name="adj" fmla="val 50000"/>
              </a:avLst>
            </a:prstGeom>
            <a:solidFill>
              <a:srgbClr val="F6954A"/>
            </a:solidFill>
            <a:ln>
              <a:solidFill>
                <a:srgbClr val="F695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231" name="文本框 35"/>
            <p:cNvSpPr txBox="1"/>
            <p:nvPr>
              <p:custDataLst>
                <p:tags r:id="rId3"/>
              </p:custDataLst>
            </p:nvPr>
          </p:nvSpPr>
          <p:spPr>
            <a:xfrm>
              <a:off x="608860" y="1848888"/>
              <a:ext cx="2047454" cy="5251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2800" b="1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</a:rPr>
                <a:t>分析与解答</a:t>
              </a:r>
              <a:endParaRPr lang="zh-CN" altLang="en-US" sz="24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2362200" y="3714750"/>
            <a:ext cx="45720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10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×5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（元）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73250" y="4371340"/>
            <a:ext cx="63252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>
              <a:lnSpc>
                <a:spcPct val="120000"/>
              </a:lnSpc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答：李奶奶家上个月的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  <a:sym typeface="+mn-ea"/>
              </a:rPr>
              <a:t>水费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是50元。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6477000" y="2952750"/>
            <a:ext cx="2745740" cy="1908810"/>
            <a:chOff x="9511" y="2156"/>
            <a:chExt cx="4324" cy="3006"/>
          </a:xfrm>
        </p:grpSpPr>
        <p:sp>
          <p:nvSpPr>
            <p:cNvPr id="11" name="爆炸形 1 10"/>
            <p:cNvSpPr/>
            <p:nvPr/>
          </p:nvSpPr>
          <p:spPr>
            <a:xfrm>
              <a:off x="9511" y="2156"/>
              <a:ext cx="4325" cy="3007"/>
            </a:xfrm>
            <a:prstGeom prst="irregularSeal1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0085" y="2909"/>
              <a:ext cx="3178" cy="150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algn="ctr"/>
              <a:r>
                <a:rPr lang="zh-CN" altLang="en-US" sz="28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还有其他解答方法吗？</a:t>
              </a:r>
              <a:endParaRPr lang="zh-CN" altLang="en-US" sz="28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29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93" name="矩形 5"/>
          <p:cNvSpPr/>
          <p:nvPr/>
        </p:nvSpPr>
        <p:spPr>
          <a:xfrm>
            <a:off x="457022" y="1975803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方法二：</a:t>
            </a:r>
            <a:endParaRPr lang="zh-CN" altLang="en-US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04683" y="1961833"/>
            <a:ext cx="4115435" cy="521970"/>
          </a:xfrm>
          <a:prstGeom prst="rect">
            <a:avLst/>
          </a:prstGeom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用比例的知识解决问题。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6200" y="2456815"/>
            <a:ext cx="9011920" cy="177038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         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）一定，所以（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）和（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        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）成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正</a:t>
            </a:r>
            <a:r>
              <a:rPr kumimoji="0" lang="zh-CN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比例关系。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也就是说，两家的（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）和（ 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 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）的（</a:t>
            </a:r>
            <a:r>
              <a:rPr kumimoji="0" lang="en-US" alt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</a:t>
            </a:r>
            <a:r>
              <a:rPr kumimoji="0" lang="zh-CN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     ）相等。</a:t>
            </a:r>
            <a:endParaRPr kumimoji="0" 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4035" y="2556510"/>
            <a:ext cx="23507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每吨水的价钱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81600" y="2552700"/>
            <a:ext cx="973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水费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837680" y="2550795"/>
            <a:ext cx="17932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用水吨数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45125" y="3113405"/>
            <a:ext cx="10382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水费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162800" y="3113405"/>
            <a:ext cx="2023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用水吨数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62000" y="3705225"/>
            <a:ext cx="10382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比值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10" name="表格 1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057400" y="209550"/>
          <a:ext cx="5019040" cy="16973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82750"/>
                <a:gridCol w="1680210"/>
                <a:gridCol w="1656080"/>
              </a:tblGrid>
              <a:tr h="518160"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用水吨数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水费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张阿姨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8t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40</a:t>
                      </a: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</a:tr>
              <a:tr h="661035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李奶奶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10t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？元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447800" y="1811973"/>
            <a:ext cx="66770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defTabSz="685800"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解：设李奶奶家上个月的水费是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3" name="Group 54"/>
          <p:cNvGrpSpPr/>
          <p:nvPr/>
        </p:nvGrpSpPr>
        <p:grpSpPr>
          <a:xfrm>
            <a:off x="3483610" y="2140585"/>
            <a:ext cx="1951038" cy="1112846"/>
            <a:chOff x="1959" y="2700"/>
            <a:chExt cx="718" cy="374"/>
          </a:xfrm>
        </p:grpSpPr>
        <p:sp>
          <p:nvSpPr>
            <p:cNvPr id="15393" name="矩形 27"/>
            <p:cNvSpPr/>
            <p:nvPr/>
          </p:nvSpPr>
          <p:spPr>
            <a:xfrm>
              <a:off x="2186" y="2788"/>
              <a:ext cx="156" cy="1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defTabSz="685800" eaLnBrk="1" hangingPunct="1"/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</a:rPr>
                <a:t>＝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</a:endParaRPr>
            </a:p>
          </p:txBody>
        </p:sp>
        <p:grpSp>
          <p:nvGrpSpPr>
            <p:cNvPr id="15394" name="Group 45"/>
            <p:cNvGrpSpPr/>
            <p:nvPr/>
          </p:nvGrpSpPr>
          <p:grpSpPr>
            <a:xfrm>
              <a:off x="1959" y="2712"/>
              <a:ext cx="235" cy="362"/>
              <a:chOff x="4413" y="1298"/>
              <a:chExt cx="235" cy="362"/>
            </a:xfrm>
          </p:grpSpPr>
          <p:sp>
            <p:nvSpPr>
              <p:cNvPr id="15399" name="Text Box 46"/>
              <p:cNvSpPr txBox="1"/>
              <p:nvPr/>
            </p:nvSpPr>
            <p:spPr>
              <a:xfrm>
                <a:off x="4453" y="1456"/>
                <a:ext cx="181" cy="204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defTabSz="685800"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8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5400" name="Text Box 47"/>
              <p:cNvSpPr txBox="1"/>
              <p:nvPr/>
            </p:nvSpPr>
            <p:spPr>
              <a:xfrm>
                <a:off x="4413" y="1298"/>
                <a:ext cx="235" cy="204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defTabSz="685800"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40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2" name="Line 48"/>
              <p:cNvSpPr>
                <a:spLocks noChangeShapeType="1"/>
              </p:cNvSpPr>
              <p:nvPr/>
            </p:nvSpPr>
            <p:spPr bwMode="auto">
              <a:xfrm>
                <a:off x="4421" y="1485"/>
                <a:ext cx="22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</a:ln>
              <a:effectLst/>
            </p:spPr>
            <p:txBody>
              <a:bodyPr anchor="ctr"/>
              <a:p>
                <a:pPr marL="0" marR="0" lvl="0" indent="0" algn="l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5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endParaRPr>
              </a:p>
            </p:txBody>
          </p:sp>
        </p:grpSp>
        <p:grpSp>
          <p:nvGrpSpPr>
            <p:cNvPr id="15395" name="Group 49"/>
            <p:cNvGrpSpPr/>
            <p:nvPr/>
          </p:nvGrpSpPr>
          <p:grpSpPr>
            <a:xfrm>
              <a:off x="2396" y="2700"/>
              <a:ext cx="281" cy="372"/>
              <a:chOff x="4417" y="1282"/>
              <a:chExt cx="281" cy="372"/>
            </a:xfrm>
          </p:grpSpPr>
          <p:sp>
            <p:nvSpPr>
              <p:cNvPr id="15396" name="Text Box 50"/>
              <p:cNvSpPr txBox="1"/>
              <p:nvPr/>
            </p:nvSpPr>
            <p:spPr>
              <a:xfrm>
                <a:off x="4463" y="1282"/>
                <a:ext cx="179" cy="204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defTabSz="685800"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i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x</a:t>
                </a:r>
                <a:endParaRPr lang="en-US" altLang="zh-CN" sz="2800" b="1" i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5397" name="Text Box 51"/>
              <p:cNvSpPr txBox="1"/>
              <p:nvPr/>
            </p:nvSpPr>
            <p:spPr>
              <a:xfrm>
                <a:off x="4431" y="1450"/>
                <a:ext cx="267" cy="204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defTabSz="685800"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10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9" name="Line 52"/>
              <p:cNvSpPr>
                <a:spLocks noChangeShapeType="1"/>
              </p:cNvSpPr>
              <p:nvPr/>
            </p:nvSpPr>
            <p:spPr bwMode="auto">
              <a:xfrm>
                <a:off x="4417" y="1480"/>
                <a:ext cx="22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</a:ln>
              <a:effectLst/>
            </p:spPr>
            <p:txBody>
              <a:bodyPr anchor="ctr"/>
              <a:p>
                <a:pPr marL="0" marR="0" lvl="0" indent="0" algn="l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5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charset="0"/>
                  <a:ea typeface="黑体" panose="02010609060101010101" pitchFamily="2" charset="-122"/>
                  <a:cs typeface="Times New Roman" panose="02020603050405020304" charset="0"/>
                </a:endParaRPr>
              </a:p>
            </p:txBody>
          </p:sp>
        </p:grpSp>
      </p:grpSp>
      <p:grpSp>
        <p:nvGrpSpPr>
          <p:cNvPr id="14" name="Group 49"/>
          <p:cNvGrpSpPr/>
          <p:nvPr/>
        </p:nvGrpSpPr>
        <p:grpSpPr>
          <a:xfrm>
            <a:off x="3951923" y="3090228"/>
            <a:ext cx="2019391" cy="1006475"/>
            <a:chOff x="2445" y="3448"/>
            <a:chExt cx="1304" cy="634"/>
          </a:xfrm>
        </p:grpSpPr>
        <p:sp>
          <p:nvSpPr>
            <p:cNvPr id="15388" name="矩形 9"/>
            <p:cNvSpPr/>
            <p:nvPr/>
          </p:nvSpPr>
          <p:spPr>
            <a:xfrm>
              <a:off x="2445" y="3587"/>
              <a:ext cx="464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defTabSz="685800" eaLnBrk="1" hangingPunct="1"/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x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rPr>
                <a:t>＝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endParaRPr>
            </a:p>
          </p:txBody>
        </p:sp>
        <p:grpSp>
          <p:nvGrpSpPr>
            <p:cNvPr id="15389" name="Group 45"/>
            <p:cNvGrpSpPr/>
            <p:nvPr/>
          </p:nvGrpSpPr>
          <p:grpSpPr>
            <a:xfrm>
              <a:off x="2897" y="3448"/>
              <a:ext cx="852" cy="634"/>
              <a:chOff x="2719" y="3448"/>
              <a:chExt cx="852" cy="634"/>
            </a:xfrm>
          </p:grpSpPr>
          <p:sp>
            <p:nvSpPr>
              <p:cNvPr id="15390" name="矩形 30"/>
              <p:cNvSpPr/>
              <p:nvPr/>
            </p:nvSpPr>
            <p:spPr>
              <a:xfrm>
                <a:off x="2719" y="3448"/>
                <a:ext cx="808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pPr defTabSz="685800" eaLnBrk="1" hangingPunct="1"/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40×10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15391" name="矩形 31"/>
              <p:cNvSpPr/>
              <p:nvPr/>
            </p:nvSpPr>
            <p:spPr>
              <a:xfrm>
                <a:off x="2989" y="3753"/>
                <a:ext cx="233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pPr defTabSz="685800" eaLnBrk="1" hangingPunct="1"/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ea typeface="楷体" panose="02010609060101010101" charset="-122"/>
                    <a:cs typeface="Times New Roman" panose="02020603050405020304" charset="0"/>
                  </a:rPr>
                  <a:t>8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ea typeface="楷体" panose="02010609060101010101" charset="-122"/>
                  <a:cs typeface="Times New Roman" panose="02020603050405020304" charset="0"/>
                </a:endParaRPr>
              </a:p>
            </p:txBody>
          </p:sp>
          <p:cxnSp>
            <p:nvCxnSpPr>
              <p:cNvPr id="15392" name="直接连接符 32"/>
              <p:cNvCxnSpPr/>
              <p:nvPr/>
            </p:nvCxnSpPr>
            <p:spPr>
              <a:xfrm flipV="1">
                <a:off x="2748" y="3764"/>
                <a:ext cx="823" cy="9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</p:grpSp>
      <p:sp>
        <p:nvSpPr>
          <p:cNvPr id="13" name="矩形 12"/>
          <p:cNvSpPr/>
          <p:nvPr/>
        </p:nvSpPr>
        <p:spPr>
          <a:xfrm>
            <a:off x="3976053" y="3918268"/>
            <a:ext cx="107378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defTabSz="685800" eaLnBrk="1" hangingPunct="1"/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50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21790" y="4440555"/>
            <a:ext cx="59010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vl="0">
              <a:lnSpc>
                <a:spcPct val="10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答：李奶奶家上个月的水费是50元。</a:t>
            </a:r>
            <a:endParaRPr lang="zh-CN" altLang="en-US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10" name="表格 1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057400" y="209550"/>
          <a:ext cx="4776470" cy="16033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61770"/>
                <a:gridCol w="1710055"/>
                <a:gridCol w="1604645"/>
              </a:tblGrid>
              <a:tr h="518160"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用水吨数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水费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张阿姨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8t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40</a:t>
                      </a: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</a:tr>
              <a:tr h="567055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李奶奶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charset="0"/>
                          <a:ea typeface="楷体" panose="02010609060101010101" charset="-122"/>
                          <a:cs typeface="Times New Roman" panose="02020603050405020304" charset="0"/>
                        </a:rPr>
                        <a:t>10t</a:t>
                      </a:r>
                      <a:endParaRPr lang="en-US" altLang="zh-CN" sz="2800" b="1" dirty="0">
                        <a:latin typeface="Times New Roman" panose="02020603050405020304" charset="0"/>
                        <a:ea typeface="楷体" panose="02010609060101010101" charset="-122"/>
                        <a:cs typeface="Times New Roman" panose="02020603050405020304" charset="0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？元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" name="组合 11"/>
          <p:cNvGrpSpPr/>
          <p:nvPr/>
        </p:nvGrpSpPr>
        <p:grpSpPr>
          <a:xfrm>
            <a:off x="914400" y="819150"/>
            <a:ext cx="7087235" cy="4062095"/>
            <a:chOff x="1680" y="976"/>
            <a:chExt cx="10624" cy="6554"/>
          </a:xfrm>
        </p:grpSpPr>
        <p:sp>
          <p:nvSpPr>
            <p:cNvPr id="5" name="圆角矩形 4"/>
            <p:cNvSpPr/>
            <p:nvPr>
              <p:custDataLst>
                <p:tags r:id="rId1"/>
              </p:custDataLst>
            </p:nvPr>
          </p:nvSpPr>
          <p:spPr>
            <a:xfrm>
              <a:off x="1680" y="1650"/>
              <a:ext cx="10301" cy="56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>
              <p:custDataLst>
                <p:tags r:id="rId2"/>
              </p:custDataLst>
            </p:nvPr>
          </p:nvSpPr>
          <p:spPr>
            <a:xfrm>
              <a:off x="2280" y="1530"/>
              <a:ext cx="9701" cy="118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algn="just" eaLnBrk="1" hangingPunct="1">
                <a:lnSpc>
                  <a:spcPct val="150000"/>
                </a:lnSpc>
                <a:buClr>
                  <a:srgbClr val="0070C0"/>
                </a:buClr>
              </a:pPr>
              <a:endParaRPr lang="zh-CN" altLang="en-US" sz="2800">
                <a:latin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7" name="任意多边形 6"/>
            <p:cNvSpPr/>
            <p:nvPr>
              <p:custDataLst>
                <p:tags r:id="rId3"/>
              </p:custDataLst>
            </p:nvPr>
          </p:nvSpPr>
          <p:spPr>
            <a:xfrm>
              <a:off x="2040" y="1227"/>
              <a:ext cx="10264" cy="6303"/>
            </a:xfrm>
            <a:custGeom>
              <a:avLst/>
              <a:gdLst>
                <a:gd name="connsiteX0" fmla="*/ 9325 w 10264"/>
                <a:gd name="connsiteY0" fmla="*/ 183 h 6303"/>
                <a:gd name="connsiteX1" fmla="*/ 10264 w 10264"/>
                <a:gd name="connsiteY1" fmla="*/ 1203 h 6303"/>
                <a:gd name="connsiteX2" fmla="*/ 10264 w 10264"/>
                <a:gd name="connsiteY2" fmla="*/ 5283 h 6303"/>
                <a:gd name="connsiteX3" fmla="*/ 9325 w 10264"/>
                <a:gd name="connsiteY3" fmla="*/ 6303 h 6303"/>
                <a:gd name="connsiteX4" fmla="*/ 943 w 10264"/>
                <a:gd name="connsiteY4" fmla="*/ 6290 h 6303"/>
                <a:gd name="connsiteX5" fmla="*/ 939 w 10264"/>
                <a:gd name="connsiteY5" fmla="*/ 6303 h 6303"/>
                <a:gd name="connsiteX6" fmla="*/ 0 w 10264"/>
                <a:gd name="connsiteY6" fmla="*/ 5283 h 6303"/>
                <a:gd name="connsiteX7" fmla="*/ 0 w 10264"/>
                <a:gd name="connsiteY7" fmla="*/ 1203 h 6303"/>
                <a:gd name="connsiteX8" fmla="*/ 939 w 10264"/>
                <a:gd name="connsiteY8" fmla="*/ 183 h 6303"/>
                <a:gd name="connsiteX9" fmla="*/ 8579 w 10264"/>
                <a:gd name="connsiteY9" fmla="*/ 0 h 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64" h="6303">
                  <a:moveTo>
                    <a:pt x="9325" y="183"/>
                  </a:moveTo>
                  <a:cubicBezTo>
                    <a:pt x="9843" y="183"/>
                    <a:pt x="10264" y="640"/>
                    <a:pt x="10264" y="1203"/>
                  </a:cubicBezTo>
                  <a:lnTo>
                    <a:pt x="10264" y="5283"/>
                  </a:lnTo>
                  <a:cubicBezTo>
                    <a:pt x="10264" y="5846"/>
                    <a:pt x="9843" y="6303"/>
                    <a:pt x="9325" y="6303"/>
                  </a:cubicBezTo>
                  <a:lnTo>
                    <a:pt x="943" y="6290"/>
                  </a:lnTo>
                  <a:lnTo>
                    <a:pt x="939" y="6303"/>
                  </a:lnTo>
                  <a:cubicBezTo>
                    <a:pt x="421" y="6303"/>
                    <a:pt x="0" y="5846"/>
                    <a:pt x="0" y="5283"/>
                  </a:cubicBezTo>
                  <a:lnTo>
                    <a:pt x="0" y="1203"/>
                  </a:lnTo>
                  <a:cubicBezTo>
                    <a:pt x="0" y="640"/>
                    <a:pt x="421" y="183"/>
                    <a:pt x="939" y="183"/>
                  </a:cubicBezTo>
                  <a:lnTo>
                    <a:pt x="8579" y="0"/>
                  </a:lnTo>
                </a:path>
              </a:pathLst>
            </a:custGeom>
            <a:noFill/>
            <a:ln w="19050"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>
              <p:custDataLst>
                <p:tags r:id="rId4"/>
              </p:custDataLst>
            </p:nvPr>
          </p:nvSpPr>
          <p:spPr>
            <a:xfrm>
              <a:off x="10800" y="976"/>
              <a:ext cx="512" cy="55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3" name="Text Box 17"/>
          <p:cNvSpPr txBox="1"/>
          <p:nvPr/>
        </p:nvSpPr>
        <p:spPr>
          <a:xfrm>
            <a:off x="1268095" y="1276350"/>
            <a:ext cx="6518910" cy="3496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用正比例知识解决问题：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（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）根据不变量，判断题中哪两种相关联的量成正比例关系。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（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2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）找出两组相对应的数并设出未知数，列出比例。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（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3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）解比例。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（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4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 charset="0"/>
              </a:rPr>
              <a:t>）检验并写答。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 charset="0"/>
            </a:endParaRPr>
          </a:p>
        </p:txBody>
      </p:sp>
      <p:grpSp>
        <p:nvGrpSpPr>
          <p:cNvPr id="12290" name="组合 1"/>
          <p:cNvGrpSpPr/>
          <p:nvPr/>
        </p:nvGrpSpPr>
        <p:grpSpPr>
          <a:xfrm>
            <a:off x="771525" y="209233"/>
            <a:ext cx="2112963" cy="530225"/>
            <a:chOff x="542182" y="1848888"/>
            <a:chExt cx="2114132" cy="531559"/>
          </a:xfrm>
        </p:grpSpPr>
        <p:sp>
          <p:nvSpPr>
            <p:cNvPr id="4" name="矩形: 圆角 2"/>
            <p:cNvSpPr/>
            <p:nvPr>
              <p:custDataLst>
                <p:tags r:id="rId5"/>
              </p:custDataLst>
            </p:nvPr>
          </p:nvSpPr>
          <p:spPr>
            <a:xfrm>
              <a:off x="542182" y="1872760"/>
              <a:ext cx="2114132" cy="507687"/>
            </a:xfrm>
            <a:prstGeom prst="roundRect">
              <a:avLst>
                <a:gd name="adj" fmla="val 50000"/>
              </a:avLst>
            </a:prstGeom>
            <a:solidFill>
              <a:srgbClr val="F6954A"/>
            </a:solidFill>
            <a:ln>
              <a:solidFill>
                <a:srgbClr val="F695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00" name="文本框 35"/>
            <p:cNvSpPr txBox="1"/>
            <p:nvPr>
              <p:custDataLst>
                <p:tags r:id="rId6"/>
              </p:custDataLst>
            </p:nvPr>
          </p:nvSpPr>
          <p:spPr>
            <a:xfrm>
              <a:off x="608860" y="1848888"/>
              <a:ext cx="2047454" cy="5251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2800" b="1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</a:rPr>
                <a:t>回顾与反思</a:t>
              </a:r>
              <a:endParaRPr lang="zh-CN" altLang="en-US" sz="24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5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charRg st="15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1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charRg st="41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7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charRg st="67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7200" y="977900"/>
            <a:ext cx="8150225" cy="1021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defPPr>
              <a:defRPr lang="zh-CN"/>
            </a:defPPr>
            <a:lvl1pPr>
              <a:buFontTx/>
              <a:buNone/>
              <a:defRPr sz="3200" b="1">
                <a:solidFill>
                  <a:srgbClr val="0070C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 sz="2800" dirty="0">
                <a:solidFill>
                  <a:schemeClr val="tx1"/>
                </a:solidFill>
                <a:ea typeface="宋体" panose="02010600030101010101" pitchFamily="2" charset="-122"/>
              </a:rPr>
              <a:t>王爷爷家上个月的水费是</a:t>
            </a:r>
            <a:r>
              <a:rPr lang="en-US" altLang="zh-CN" sz="2800" dirty="0">
                <a:solidFill>
                  <a:schemeClr val="tx1"/>
                </a:solidFill>
                <a:ea typeface="宋体" panose="02010600030101010101" pitchFamily="2" charset="-122"/>
              </a:rPr>
              <a:t>60</a:t>
            </a:r>
            <a:r>
              <a:rPr lang="zh-CN" altLang="en-US" sz="2800" dirty="0">
                <a:solidFill>
                  <a:schemeClr val="tx1"/>
                </a:solidFill>
                <a:ea typeface="宋体" panose="02010600030101010101" pitchFamily="2" charset="-122"/>
              </a:rPr>
              <a:t>元，他家上个月用了多少吨水？</a:t>
            </a:r>
            <a:endParaRPr lang="zh-CN" altLang="en-US" sz="2800" dirty="0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181600" y="1504950"/>
            <a:ext cx="373824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解：设王爷爷家上个月用了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x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水。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5" name="Group 54"/>
          <p:cNvGrpSpPr/>
          <p:nvPr/>
        </p:nvGrpSpPr>
        <p:grpSpPr>
          <a:xfrm rot="0">
            <a:off x="5762625" y="2343150"/>
            <a:ext cx="1973580" cy="1039495"/>
            <a:chOff x="1959" y="2710"/>
            <a:chExt cx="726" cy="350"/>
          </a:xfrm>
        </p:grpSpPr>
        <p:sp>
          <p:nvSpPr>
            <p:cNvPr id="18470" name="矩形 27"/>
            <p:cNvSpPr/>
            <p:nvPr/>
          </p:nvSpPr>
          <p:spPr>
            <a:xfrm>
              <a:off x="2186" y="2788"/>
              <a:ext cx="156" cy="1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/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＝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18471" name="Group 45"/>
            <p:cNvGrpSpPr/>
            <p:nvPr/>
          </p:nvGrpSpPr>
          <p:grpSpPr>
            <a:xfrm>
              <a:off x="1959" y="2712"/>
              <a:ext cx="235" cy="348"/>
              <a:chOff x="4413" y="1298"/>
              <a:chExt cx="235" cy="348"/>
            </a:xfrm>
          </p:grpSpPr>
          <p:sp>
            <p:nvSpPr>
              <p:cNvPr id="18476" name="Text Box 46"/>
              <p:cNvSpPr txBox="1"/>
              <p:nvPr/>
            </p:nvSpPr>
            <p:spPr>
              <a:xfrm>
                <a:off x="4453" y="1456"/>
                <a:ext cx="181" cy="19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8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endParaRPr>
              </a:p>
            </p:txBody>
          </p:sp>
          <p:sp>
            <p:nvSpPr>
              <p:cNvPr id="18477" name="Text Box 47"/>
              <p:cNvSpPr txBox="1"/>
              <p:nvPr/>
            </p:nvSpPr>
            <p:spPr>
              <a:xfrm>
                <a:off x="4413" y="1298"/>
                <a:ext cx="235" cy="205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40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endParaRPr>
              </a:p>
            </p:txBody>
          </p:sp>
          <p:sp>
            <p:nvSpPr>
              <p:cNvPr id="18478" name="Line 48"/>
              <p:cNvSpPr/>
              <p:nvPr/>
            </p:nvSpPr>
            <p:spPr>
              <a:xfrm>
                <a:off x="4421" y="1485"/>
                <a:ext cx="227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8472" name="Group 49"/>
            <p:cNvGrpSpPr/>
            <p:nvPr/>
          </p:nvGrpSpPr>
          <p:grpSpPr>
            <a:xfrm>
              <a:off x="2399" y="2710"/>
              <a:ext cx="286" cy="321"/>
              <a:chOff x="4420" y="1292"/>
              <a:chExt cx="286" cy="321"/>
            </a:xfrm>
          </p:grpSpPr>
          <p:sp>
            <p:nvSpPr>
              <p:cNvPr id="18473" name="Text Box 50"/>
              <p:cNvSpPr txBox="1"/>
              <p:nvPr/>
            </p:nvSpPr>
            <p:spPr>
              <a:xfrm>
                <a:off x="4474" y="1408"/>
                <a:ext cx="179" cy="205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i="1" dirty="0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x</a:t>
                </a:r>
                <a:endParaRPr lang="en-US" altLang="zh-CN" sz="2800" b="1" i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endParaRPr>
              </a:p>
            </p:txBody>
          </p:sp>
          <p:sp>
            <p:nvSpPr>
              <p:cNvPr id="18474" name="Text Box 51"/>
              <p:cNvSpPr txBox="1"/>
              <p:nvPr/>
            </p:nvSpPr>
            <p:spPr>
              <a:xfrm>
                <a:off x="4439" y="1292"/>
                <a:ext cx="267" cy="205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>
                <a:spAutoFit/>
              </a:bodyPr>
              <a:p>
                <a:pPr eaLnBrk="1" hangingPunct="1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charset="0"/>
                    <a:cs typeface="Times New Roman" panose="02020603050405020304" charset="0"/>
                  </a:rPr>
                  <a:t>60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endParaRPr>
              </a:p>
            </p:txBody>
          </p:sp>
          <p:sp>
            <p:nvSpPr>
              <p:cNvPr id="18475" name="Line 52"/>
              <p:cNvSpPr/>
              <p:nvPr/>
            </p:nvSpPr>
            <p:spPr>
              <a:xfrm>
                <a:off x="4420" y="1468"/>
                <a:ext cx="227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15" name="矩形 14"/>
          <p:cNvSpPr/>
          <p:nvPr/>
        </p:nvSpPr>
        <p:spPr>
          <a:xfrm>
            <a:off x="6146800" y="3371850"/>
            <a:ext cx="134239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 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181600" y="4026535"/>
            <a:ext cx="327342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答：王爷爷家上个月用了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12吨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水。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6" name="表格 1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3400" y="2038350"/>
          <a:ext cx="4258945" cy="1579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84630"/>
                <a:gridCol w="1671320"/>
                <a:gridCol w="1102995"/>
              </a:tblGrid>
              <a:tr h="543560"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endParaRPr lang="zh-CN" altLang="en-US" sz="2800" b="1" dirty="0">
                        <a:solidFill>
                          <a:schemeClr val="dk1"/>
                        </a:solidFill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solidFill>
                            <a:schemeClr val="dk1"/>
                          </a:solidFill>
                          <a:latin typeface="Times New Roman" panose="02020603050405020304" charset="0"/>
                          <a:ea typeface="楷体" panose="02010609060101010101" charset="-122"/>
                        </a:rPr>
                        <a:t>用水吨数</a:t>
                      </a:r>
                      <a:endParaRPr lang="zh-CN" altLang="en-US" sz="2800" b="1" dirty="0">
                        <a:solidFill>
                          <a:schemeClr val="dk1"/>
                        </a:solidFill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solidFill>
                            <a:schemeClr val="dk1"/>
                          </a:solidFill>
                          <a:latin typeface="Times New Roman" panose="02020603050405020304" charset="0"/>
                          <a:ea typeface="楷体" panose="02010609060101010101" charset="-122"/>
                        </a:rPr>
                        <a:t>水费</a:t>
                      </a:r>
                      <a:endParaRPr lang="zh-CN" altLang="en-US" sz="2800" b="1" dirty="0">
                        <a:solidFill>
                          <a:schemeClr val="dk1"/>
                        </a:solidFill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  <a:sym typeface="+mn-ea"/>
                        </a:rPr>
                        <a:t>张阿姨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  <a:sym typeface="+mn-ea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8t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40元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</a:tr>
              <a:tr h="509270"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王爷爷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？t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  <a:tc>
                  <a:txBody>
                    <a:bodyPr/>
                    <a:p>
                      <a:pPr algn="ctr">
                        <a:buClrTx/>
                        <a:buSzTx/>
                      </a:pPr>
                      <a:r>
                        <a:rPr lang="zh-CN" altLang="en-US" sz="2800" b="1" dirty="0">
                          <a:latin typeface="Times New Roman" panose="02020603050405020304" charset="0"/>
                          <a:ea typeface="楷体" panose="02010609060101010101" charset="-122"/>
                        </a:rPr>
                        <a:t>60元</a:t>
                      </a:r>
                      <a:endParaRPr lang="zh-CN" altLang="en-US" sz="2800" b="1" dirty="0">
                        <a:latin typeface="Times New Roman" panose="02020603050405020304" charset="0"/>
                        <a:ea typeface="楷体" panose="02010609060101010101" charset="-122"/>
                      </a:endParaRPr>
                    </a:p>
                  </a:txBody>
                  <a:tcPr marL="91457" marR="91457" marT="45661" marB="45661"/>
                </a:tc>
              </a:tr>
            </a:tbl>
          </a:graphicData>
        </a:graphic>
      </p:graphicFrame>
      <p:grpSp>
        <p:nvGrpSpPr>
          <p:cNvPr id="27698" name="组合 7"/>
          <p:cNvGrpSpPr/>
          <p:nvPr/>
        </p:nvGrpSpPr>
        <p:grpSpPr>
          <a:xfrm>
            <a:off x="484506" y="217170"/>
            <a:ext cx="1856104" cy="662305"/>
            <a:chOff x="1142329" y="3257965"/>
            <a:chExt cx="1505512" cy="572122"/>
          </a:xfrm>
        </p:grpSpPr>
        <p:sp>
          <p:nvSpPr>
            <p:cNvPr id="58" name="椭圆 57"/>
            <p:cNvSpPr/>
            <p:nvPr>
              <p:custDataLst>
                <p:tags r:id="rId2"/>
              </p:custDataLst>
            </p:nvPr>
          </p:nvSpPr>
          <p:spPr bwMode="auto">
            <a:xfrm rot="21360000">
              <a:off x="1616508" y="3257965"/>
              <a:ext cx="569769" cy="566979"/>
            </a:xfrm>
            <a:prstGeom prst="ellipse">
              <a:avLst/>
            </a:prstGeom>
            <a:solidFill>
              <a:srgbClr val="5C9BEB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+mn-cs"/>
                </a:rPr>
                <a:t>一</a:t>
              </a:r>
              <a:endParaRPr kumimoji="0" lang="zh-CN" altLang="zh-CN" sz="3200" b="1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endParaRPr>
            </a:p>
          </p:txBody>
        </p:sp>
        <p:sp>
          <p:nvSpPr>
            <p:cNvPr id="50" name="椭圆 49"/>
            <p:cNvSpPr/>
            <p:nvPr>
              <p:custDataLst>
                <p:tags r:id="rId3"/>
              </p:custDataLst>
            </p:nvPr>
          </p:nvSpPr>
          <p:spPr bwMode="auto">
            <a:xfrm rot="21420000">
              <a:off x="2079659" y="3262094"/>
              <a:ext cx="568182" cy="566978"/>
            </a:xfrm>
            <a:prstGeom prst="ellipse">
              <a:avLst/>
            </a:prstGeom>
            <a:solidFill>
              <a:srgbClr val="FECC53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+mn-cs"/>
                </a:rPr>
                <a:t>想</a:t>
              </a:r>
              <a:endPara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endParaRPr>
            </a:p>
          </p:txBody>
        </p:sp>
        <p:sp>
          <p:nvSpPr>
            <p:cNvPr id="55" name="椭圆 54"/>
            <p:cNvSpPr/>
            <p:nvPr>
              <p:custDataLst>
                <p:tags r:id="rId4"/>
              </p:custDataLst>
            </p:nvPr>
          </p:nvSpPr>
          <p:spPr bwMode="auto">
            <a:xfrm rot="300000">
              <a:off x="1142329" y="3263109"/>
              <a:ext cx="569769" cy="566978"/>
            </a:xfrm>
            <a:prstGeom prst="ellipse">
              <a:avLst/>
            </a:prstGeom>
            <a:solidFill>
              <a:srgbClr val="FB6E52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+mn-cs"/>
                </a:rPr>
                <a:t>想</a:t>
              </a:r>
              <a:endParaRPr kumimoji="0" lang="zh-CN" altLang="zh-CN" sz="3200" b="1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" grpId="0"/>
      <p:bldP spid="15" grpId="0"/>
      <p:bldP spid="4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UNIT_TABLE_BEAUTIFY" val="smartTable{a3fb3277-539e-42d6-95bd-d070b3ee397a}"/>
  <p:tag name="TABLE_ENDDRAG_ORIGIN_RECT" val="377*131"/>
  <p:tag name="TABLE_ENDDRAG_RECT" val="162*16*377*131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UNIT_TABLE_BEAUTIFY" val="smartTable{83cd80cc-7822-416d-b732-23977085c548}"/>
  <p:tag name="TABLE_ENDDRAG_ORIGIN_RECT" val="395*123"/>
  <p:tag name="TABLE_ENDDRAG_RECT" val="140*71*395*123"/>
  <p:tag name="KSO_WM_BEAUTIFY_FLAG" val=""/>
</p:tagLst>
</file>

<file path=ppt/tags/tag16.xml><?xml version="1.0" encoding="utf-8"?>
<p:tagLst xmlns:p="http://schemas.openxmlformats.org/presentationml/2006/main">
  <p:tag name="KSO_WM_UNIT_TABLE_BEAUTIFY" val="smartTable{83cd80cc-7822-416d-b732-23977085c548}"/>
  <p:tag name="TABLE_ENDDRAG_ORIGIN_RECT" val="395*120"/>
  <p:tag name="TABLE_ENDDRAG_RECT" val="162*16*395*120"/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UNIT_TABLE_BEAUTIFY" val="smartTable{d1176d86-4e74-4b55-95a5-f6e941b0cd07}"/>
  <p:tag name="TABLE_ENDDRAG_ORIGIN_RECT" val="335*129"/>
  <p:tag name="TABLE_ENDDRAG_RECT" val="30*16*335*129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31.xml><?xml version="1.0" encoding="utf-8"?>
<p:tagLst xmlns:p="http://schemas.openxmlformats.org/presentationml/2006/main">
  <p:tag name="KSO_WPP_MARK_KEY" val="3d416aa7-c5ee-402d-b93e-7a51063ae927"/>
  <p:tag name="COMMONDATA" val="eyJoZGlkIjoiMGIwODFkOTgzNTQzYjU1NzhjOTQ2MTRiZjFlNDExYTMifQ==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1189</Words>
  <Application>WPS 演示</Application>
  <PresentationFormat>在屏幕上显示</PresentationFormat>
  <Paragraphs>253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266</cp:revision>
  <dcterms:created xsi:type="dcterms:W3CDTF">2015-05-29T07:51:00Z</dcterms:created>
  <dcterms:modified xsi:type="dcterms:W3CDTF">2024-01-23T04:26:19Z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4A60E874E3C047D4983E6C4103F5FD04</vt:lpwstr>
  </property>
</Properties>
</file>