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15"/>
  </p:notesMasterIdLst>
  <p:handoutMasterIdLst>
    <p:handoutMasterId r:id="rId16"/>
  </p:handoutMasterIdLst>
  <p:sldIdLst>
    <p:sldId id="613" r:id="rId5"/>
    <p:sldId id="819" r:id="rId6"/>
    <p:sldId id="820" r:id="rId7"/>
    <p:sldId id="821" r:id="rId8"/>
    <p:sldId id="822" r:id="rId9"/>
    <p:sldId id="823" r:id="rId10"/>
    <p:sldId id="824" r:id="rId11"/>
    <p:sldId id="825" r:id="rId12"/>
    <p:sldId id="826" r:id="rId13"/>
    <p:sldId id="827" r:id="rId14"/>
  </p:sldIdLst>
  <p:sldSz cx="9144000" cy="5143500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 userDrawn="1">
          <p15:clr>
            <a:srgbClr val="A4A3A4"/>
          </p15:clr>
        </p15:guide>
        <p15:guide id="2" pos="312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6"/>
        <p:guide pos="3126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gs" Target="tags/tag13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bg>
      <p:bgPr>
        <a:solidFill>
          <a:srgbClr val="237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49"/>
          <a:stretch>
            <a:fillRect/>
          </a:stretch>
        </p:blipFill>
        <p:spPr bwMode="auto">
          <a:xfrm>
            <a:off x="0" y="0"/>
            <a:ext cx="456406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66"/>
          <a:stretch>
            <a:fillRect/>
          </a:stretch>
        </p:blipFill>
        <p:spPr bwMode="auto">
          <a:xfrm>
            <a:off x="5507038" y="0"/>
            <a:ext cx="363696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_自定义版式">
    <p:bg>
      <p:bgPr>
        <a:solidFill>
          <a:srgbClr val="237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49"/>
          <a:stretch>
            <a:fillRect/>
          </a:stretch>
        </p:blipFill>
        <p:spPr bwMode="auto">
          <a:xfrm>
            <a:off x="0" y="0"/>
            <a:ext cx="456406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66"/>
          <a:stretch>
            <a:fillRect/>
          </a:stretch>
        </p:blipFill>
        <p:spPr bwMode="auto">
          <a:xfrm>
            <a:off x="5507038" y="0"/>
            <a:ext cx="363696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 userDrawn="1"/>
        </p:nvSpPr>
        <p:spPr>
          <a:xfrm>
            <a:off x="0" y="446088"/>
            <a:ext cx="9144000" cy="4251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_自定义版式">
    <p:bg>
      <p:bgPr>
        <a:solidFill>
          <a:srgbClr val="237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49"/>
          <a:stretch>
            <a:fillRect/>
          </a:stretch>
        </p:blipFill>
        <p:spPr bwMode="auto">
          <a:xfrm>
            <a:off x="0" y="0"/>
            <a:ext cx="456406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66"/>
          <a:stretch>
            <a:fillRect/>
          </a:stretch>
        </p:blipFill>
        <p:spPr bwMode="auto">
          <a:xfrm>
            <a:off x="5507038" y="0"/>
            <a:ext cx="363696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圆角矩形 6"/>
          <p:cNvSpPr/>
          <p:nvPr userDrawn="1"/>
        </p:nvSpPr>
        <p:spPr>
          <a:xfrm>
            <a:off x="227013" y="215900"/>
            <a:ext cx="8674100" cy="4711700"/>
          </a:xfrm>
          <a:prstGeom prst="roundRect">
            <a:avLst>
              <a:gd name="adj" fmla="val 697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7" Type="http://schemas.openxmlformats.org/officeDocument/2006/relationships/theme" Target="../theme/theme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2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矩形 6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endParaRPr lang="zh-CN" altLang="en-US" sz="3200" b="1">
              <a:solidFill>
                <a:srgbClr val="1C1C1C"/>
              </a:solidFill>
              <a:latin typeface="宋体" panose="02010600030101010101" pitchFamily="2" charset="-122"/>
            </a:endParaRPr>
          </a:p>
        </p:txBody>
      </p:sp>
      <p:pic>
        <p:nvPicPr>
          <p:cNvPr id="1028" name="图片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" t="23634" r="3419" b="23878"/>
          <a:stretch>
            <a:fillRect/>
          </a:stretch>
        </p:blipFill>
        <p:spPr bwMode="auto">
          <a:xfrm>
            <a:off x="-9525" y="-9525"/>
            <a:ext cx="9163050" cy="515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anose="02020603050405020304" pitchFamily="18" charset="0"/>
          <a:ea typeface="黑体" panose="02010609060101010101" pitchFamily="2" charset="-122"/>
        </a:defRPr>
      </a:lvl9pPr>
    </p:titleStyle>
    <p:bodyStyle>
      <a:lvl1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86200" y="30289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562600" y="3105150"/>
            <a:ext cx="23558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600" b="1">
                <a:uFillTx/>
                <a:latin typeface="Times New Roman" panose="02020603050405020304" pitchFamily="18" charset="0"/>
                <a:ea typeface="+mn-ea"/>
                <a:sym typeface="+mn-ea"/>
              </a:rPr>
              <a:t>练习十二</a:t>
            </a:r>
            <a:endParaRPr lang="zh-CN" sz="36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24400" y="2307590"/>
            <a:ext cx="37782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 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比  例 </a:t>
            </a:r>
            <a:endParaRPr lang="zh-CN" altLang="en-US" sz="36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矩形 24"/>
          <p:cNvSpPr>
            <a:spLocks noChangeArrowheads="1"/>
          </p:cNvSpPr>
          <p:nvPr/>
        </p:nvSpPr>
        <p:spPr bwMode="auto">
          <a:xfrm>
            <a:off x="661988" y="1173163"/>
            <a:ext cx="7791450" cy="1470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719455" indent="-71945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）如果用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表示原价，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表示现价，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的关系式为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__________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116455" y="1610360"/>
            <a:ext cx="1306830" cy="1045845"/>
            <a:chOff x="2947" y="2222"/>
            <a:chExt cx="2058" cy="1647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3070" y="2222"/>
              <a:ext cx="680" cy="9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y</a:t>
              </a:r>
              <a:endPara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3006" y="2912"/>
              <a:ext cx="568" cy="957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zh-CN" sz="2800" b="1" i="1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x</a:t>
              </a:r>
              <a:endParaRPr lang="en-US" altLang="zh-CN" sz="2800" b="1" i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endParaRPr>
            </a:p>
          </p:txBody>
        </p:sp>
        <p:cxnSp>
          <p:nvCxnSpPr>
            <p:cNvPr id="5" name="直接连接符 4"/>
            <p:cNvCxnSpPr/>
            <p:nvPr/>
          </p:nvCxnSpPr>
          <p:spPr>
            <a:xfrm>
              <a:off x="2947" y="3135"/>
              <a:ext cx="6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本框 5"/>
            <p:cNvSpPr txBox="1"/>
            <p:nvPr/>
          </p:nvSpPr>
          <p:spPr>
            <a:xfrm>
              <a:off x="3454" y="2656"/>
              <a:ext cx="1551" cy="957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zh-CN" altLang="en-US" sz="2800" b="1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＝</a:t>
              </a:r>
              <a:r>
                <a:rPr lang="en-US" altLang="zh-CN" sz="2800" b="1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0.6</a:t>
              </a:r>
              <a:endPara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" name="矩形 24"/>
          <p:cNvSpPr>
            <a:spLocks noChangeArrowheads="1"/>
          </p:cNvSpPr>
          <p:nvPr/>
        </p:nvSpPr>
        <p:spPr bwMode="auto">
          <a:xfrm>
            <a:off x="862013" y="1123633"/>
            <a:ext cx="170815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填空。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 7"/>
          <p:cNvSpPr>
            <a:spLocks noChangeArrowheads="1"/>
          </p:cNvSpPr>
          <p:nvPr/>
        </p:nvSpPr>
        <p:spPr bwMode="auto">
          <a:xfrm>
            <a:off x="862013" y="1749425"/>
            <a:ext cx="7419975" cy="177038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）一幅地图中两地的图上距离是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，它们之间的实际距离是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15km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，这幅地图的比例尺是（    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）。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8"/>
          <p:cNvSpPr txBox="1">
            <a:spLocks noChangeArrowheads="1"/>
          </p:cNvSpPr>
          <p:nvPr/>
        </p:nvSpPr>
        <p:spPr bwMode="auto">
          <a:xfrm>
            <a:off x="1981200" y="2876550"/>
            <a:ext cx="179387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300000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矩形 27"/>
          <p:cNvSpPr>
            <a:spLocks noChangeArrowheads="1"/>
          </p:cNvSpPr>
          <p:nvPr/>
        </p:nvSpPr>
        <p:spPr bwMode="auto">
          <a:xfrm>
            <a:off x="685483" y="947420"/>
            <a:ext cx="7439025" cy="177038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）大小两个圆的半径之比是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。它们的直径之比是（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），周长之比是（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），面积之比是（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）。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8"/>
          <p:cNvSpPr txBox="1">
            <a:spLocks noChangeArrowheads="1"/>
          </p:cNvSpPr>
          <p:nvPr/>
        </p:nvSpPr>
        <p:spPr bwMode="auto">
          <a:xfrm>
            <a:off x="2895600" y="1529080"/>
            <a:ext cx="1000125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9"/>
          <p:cNvSpPr txBox="1">
            <a:spLocks noChangeArrowheads="1"/>
          </p:cNvSpPr>
          <p:nvPr/>
        </p:nvSpPr>
        <p:spPr bwMode="auto">
          <a:xfrm>
            <a:off x="6629400" y="1529080"/>
            <a:ext cx="1000125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30"/>
          <p:cNvSpPr txBox="1">
            <a:spLocks noChangeArrowheads="1"/>
          </p:cNvSpPr>
          <p:nvPr/>
        </p:nvSpPr>
        <p:spPr bwMode="auto">
          <a:xfrm>
            <a:off x="2819083" y="2114550"/>
            <a:ext cx="1227138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矩形 9"/>
          <p:cNvSpPr>
            <a:spLocks noChangeArrowheads="1"/>
          </p:cNvSpPr>
          <p:nvPr/>
        </p:nvSpPr>
        <p:spPr bwMode="auto">
          <a:xfrm>
            <a:off x="685483" y="2952433"/>
            <a:ext cx="8093075" cy="121094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）把一个长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、宽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的长方形按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放大，得到的图形的面积是（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10"/>
          <p:cNvSpPr txBox="1">
            <a:spLocks noChangeArrowheads="1"/>
          </p:cNvSpPr>
          <p:nvPr/>
        </p:nvSpPr>
        <p:spPr bwMode="auto">
          <a:xfrm>
            <a:off x="4303395" y="3556000"/>
            <a:ext cx="85788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4"/>
          <p:cNvSpPr>
            <a:spLocks noChangeArrowheads="1"/>
          </p:cNvSpPr>
          <p:nvPr/>
        </p:nvSpPr>
        <p:spPr bwMode="auto">
          <a:xfrm>
            <a:off x="792163" y="590550"/>
            <a:ext cx="7780338" cy="112458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下面各题中的两种量之间是否有比例关系？如果有，成什么比例关系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15"/>
          <p:cNvSpPr>
            <a:spLocks noChangeArrowheads="1"/>
          </p:cNvSpPr>
          <p:nvPr/>
        </p:nvSpPr>
        <p:spPr bwMode="auto">
          <a:xfrm>
            <a:off x="792163" y="1782763"/>
            <a:ext cx="752475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）比例尺一定，两地的实际距离和图上距离。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14"/>
          <p:cNvSpPr/>
          <p:nvPr/>
        </p:nvSpPr>
        <p:spPr>
          <a:xfrm>
            <a:off x="2666683" y="2438400"/>
            <a:ext cx="19704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正比例关系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矩形 5"/>
          <p:cNvSpPr>
            <a:spLocks noChangeArrowheads="1"/>
          </p:cNvSpPr>
          <p:nvPr/>
        </p:nvSpPr>
        <p:spPr bwMode="auto">
          <a:xfrm>
            <a:off x="792480" y="3175000"/>
            <a:ext cx="782637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）积（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除外）一定，一个因数和另一个因数。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15"/>
          <p:cNvSpPr/>
          <p:nvPr/>
        </p:nvSpPr>
        <p:spPr>
          <a:xfrm>
            <a:off x="3200083" y="3867150"/>
            <a:ext cx="19704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反比例关系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5"/>
          <p:cNvSpPr>
            <a:spLocks noChangeArrowheads="1"/>
          </p:cNvSpPr>
          <p:nvPr/>
        </p:nvSpPr>
        <p:spPr bwMode="auto">
          <a:xfrm>
            <a:off x="623888" y="1174433"/>
            <a:ext cx="791845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）梯形的上底和下底不变，梯形的面积和高。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14"/>
          <p:cNvSpPr/>
          <p:nvPr/>
        </p:nvSpPr>
        <p:spPr>
          <a:xfrm>
            <a:off x="2051050" y="1909763"/>
            <a:ext cx="19704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正比例关系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4" name="矩形 15"/>
          <p:cNvSpPr>
            <a:spLocks noChangeArrowheads="1"/>
          </p:cNvSpPr>
          <p:nvPr/>
        </p:nvSpPr>
        <p:spPr bwMode="auto">
          <a:xfrm>
            <a:off x="624205" y="2571750"/>
            <a:ext cx="43776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）如果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14"/>
          <p:cNvSpPr/>
          <p:nvPr/>
        </p:nvSpPr>
        <p:spPr>
          <a:xfrm>
            <a:off x="2051050" y="3231833"/>
            <a:ext cx="19704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正比例关系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文本框 1"/>
          <p:cNvSpPr txBox="1"/>
          <p:nvPr/>
        </p:nvSpPr>
        <p:spPr>
          <a:xfrm>
            <a:off x="533400" y="325755"/>
            <a:ext cx="8145145" cy="19862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在一幅比例尺是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2000000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的地图上，量得甲、乙两个城市之间的距离是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5.5cm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。在另一幅比例尺是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楷体_GB2312" panose="02010609030101010101" pitchFamily="1" charset="-122"/>
                <a:ea typeface="楷体_GB2312" panose="02010609030101010101" pitchFamily="1" charset="-122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5000000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的地图上，这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两个城市之间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的图上距离是多少？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68350" y="2266950"/>
            <a:ext cx="76073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甲、乙两个城市之间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的实际距离是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8"/>
          <p:cNvGrpSpPr/>
          <p:nvPr/>
        </p:nvGrpSpPr>
        <p:grpSpPr>
          <a:xfrm>
            <a:off x="2438083" y="3017520"/>
            <a:ext cx="2817496" cy="1087736"/>
            <a:chOff x="949325" y="1571029"/>
            <a:chExt cx="2817494" cy="1088219"/>
          </a:xfrm>
        </p:grpSpPr>
        <p:sp>
          <p:nvSpPr>
            <p:cNvPr id="4" name="TextBox 15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248659" y="2159300"/>
              <a:ext cx="350520" cy="49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x</a:t>
              </a:r>
              <a:endPara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5" name="TextBox 11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949325" y="2051283"/>
              <a:ext cx="2060574" cy="60796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2000000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TextBox 9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482725" y="1594535"/>
              <a:ext cx="402590" cy="5418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7" name="直接连接符 6"/>
            <p:cNvCxnSpPr/>
            <p:nvPr>
              <p:custDataLst>
                <p:tags r:id="rId5"/>
              </p:custDataLst>
            </p:nvPr>
          </p:nvCxnSpPr>
          <p:spPr>
            <a:xfrm>
              <a:off x="1001395" y="2159958"/>
              <a:ext cx="1371599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1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24124" y="1803398"/>
              <a:ext cx="600075" cy="60796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＝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9" name="直接连接符 8"/>
            <p:cNvCxnSpPr/>
            <p:nvPr>
              <p:custDataLst>
                <p:tags r:id="rId7"/>
              </p:custDataLst>
            </p:nvPr>
          </p:nvCxnSpPr>
          <p:spPr>
            <a:xfrm>
              <a:off x="3159441" y="2147888"/>
              <a:ext cx="5334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14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09594" y="1571029"/>
              <a:ext cx="657225" cy="6079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5.5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3785870" y="4150995"/>
            <a:ext cx="22987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 11000000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" name="文本框 15"/>
          <p:cNvSpPr txBox="1"/>
          <p:nvPr/>
        </p:nvSpPr>
        <p:spPr>
          <a:xfrm>
            <a:off x="435293" y="2169160"/>
            <a:ext cx="8397875" cy="8655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9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解：设在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比例尺是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5000000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的地图上，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这条公路的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9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图上距离是</a:t>
            </a:r>
            <a:r>
              <a:rPr lang="zh-CN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y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17" name="组合 8"/>
          <p:cNvGrpSpPr/>
          <p:nvPr/>
        </p:nvGrpSpPr>
        <p:grpSpPr>
          <a:xfrm>
            <a:off x="2032000" y="2822893"/>
            <a:ext cx="3930650" cy="1156971"/>
            <a:chOff x="873123" y="1523407"/>
            <a:chExt cx="3930771" cy="1157953"/>
          </a:xfrm>
        </p:grpSpPr>
        <p:sp>
          <p:nvSpPr>
            <p:cNvPr id="18" name="TextBox 15"/>
            <p:cNvSpPr txBox="1">
              <a:spLocks noChangeArrowheads="1"/>
            </p:cNvSpPr>
            <p:nvPr/>
          </p:nvSpPr>
          <p:spPr bwMode="auto">
            <a:xfrm>
              <a:off x="3752936" y="1525314"/>
              <a:ext cx="495315" cy="60821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y</a:t>
              </a:r>
              <a:endPara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1"/>
            <p:cNvSpPr txBox="1">
              <a:spLocks noChangeArrowheads="1"/>
            </p:cNvSpPr>
            <p:nvPr/>
          </p:nvSpPr>
          <p:spPr bwMode="auto">
            <a:xfrm>
              <a:off x="949325" y="2051222"/>
              <a:ext cx="2060638" cy="60821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5000000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9"/>
            <p:cNvSpPr txBox="1">
              <a:spLocks noChangeArrowheads="1"/>
            </p:cNvSpPr>
            <p:nvPr/>
          </p:nvSpPr>
          <p:spPr bwMode="auto">
            <a:xfrm>
              <a:off x="1482424" y="1523407"/>
              <a:ext cx="436575" cy="60821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>
            <a:xfrm>
              <a:off x="873123" y="2133842"/>
              <a:ext cx="1524047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12"/>
            <p:cNvSpPr txBox="1">
              <a:spLocks noChangeArrowheads="1"/>
            </p:cNvSpPr>
            <p:nvPr/>
          </p:nvSpPr>
          <p:spPr bwMode="auto">
            <a:xfrm>
              <a:off x="2524174" y="1803362"/>
              <a:ext cx="600093" cy="60821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＝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3158876" y="2133842"/>
              <a:ext cx="1524047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14"/>
            <p:cNvSpPr txBox="1">
              <a:spLocks noChangeArrowheads="1"/>
            </p:cNvSpPr>
            <p:nvPr/>
          </p:nvSpPr>
          <p:spPr bwMode="auto">
            <a:xfrm>
              <a:off x="3124267" y="2073149"/>
              <a:ext cx="1679627" cy="6082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11000000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3429000" y="3714750"/>
            <a:ext cx="13208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y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 2.2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"/>
          <p:cNvSpPr txBox="1"/>
          <p:nvPr>
            <p:custDataLst>
              <p:tags r:id="rId1"/>
            </p:custDataLst>
          </p:nvPr>
        </p:nvSpPr>
        <p:spPr>
          <a:xfrm>
            <a:off x="457200" y="349250"/>
            <a:ext cx="8098155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在一幅比例尺是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2000000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的地图上，量得甲、乙两个城市之间高速公路的距离是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5.5cm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。在另一幅比例尺是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5000000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的地图上，这条公路的图上距离是多少？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6" name="文本框 35"/>
          <p:cNvSpPr txBox="1"/>
          <p:nvPr>
            <p:custDataLst>
              <p:tags r:id="rId2"/>
            </p:custDataLst>
          </p:nvPr>
        </p:nvSpPr>
        <p:spPr>
          <a:xfrm>
            <a:off x="457200" y="4248150"/>
            <a:ext cx="7856220" cy="865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在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比例尺是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5000000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的地图上，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这条公路的图上距离是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2.2cm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24"/>
          <p:cNvSpPr>
            <a:spLocks noChangeArrowheads="1"/>
          </p:cNvSpPr>
          <p:nvPr/>
        </p:nvSpPr>
        <p:spPr bwMode="auto">
          <a:xfrm>
            <a:off x="228600" y="364490"/>
            <a:ext cx="8710295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719455" indent="-71945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*一个服装店的所有服装都按同样的折扣销售。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4"/>
          <p:cNvSpPr>
            <a:spLocks noChangeArrowheads="1"/>
          </p:cNvSpPr>
          <p:nvPr/>
        </p:nvSpPr>
        <p:spPr bwMode="auto">
          <a:xfrm>
            <a:off x="304483" y="971868"/>
            <a:ext cx="8372475" cy="112458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719455" indent="-71945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）李阿姨买了一件上衣，原价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250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元，现价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元。李阿姨还想买一条裤子，原价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元，现价多少钱？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057400" y="2190750"/>
            <a:ext cx="277876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解：设现价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8"/>
          <p:cNvGrpSpPr/>
          <p:nvPr/>
        </p:nvGrpSpPr>
        <p:grpSpPr>
          <a:xfrm>
            <a:off x="2398395" y="2679700"/>
            <a:ext cx="2038350" cy="1099820"/>
            <a:chOff x="1628775" y="1552575"/>
            <a:chExt cx="2038350" cy="1099812"/>
          </a:xfrm>
        </p:grpSpPr>
        <p:sp>
          <p:nvSpPr>
            <p:cNvPr id="25610" name="TextBox 15"/>
            <p:cNvSpPr txBox="1">
              <a:spLocks noChangeArrowheads="1"/>
            </p:cNvSpPr>
            <p:nvPr/>
          </p:nvSpPr>
          <p:spPr bwMode="auto">
            <a:xfrm>
              <a:off x="2924175" y="2038347"/>
              <a:ext cx="742950" cy="6076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180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5606" name="TextBox 11"/>
            <p:cNvSpPr txBox="1">
              <a:spLocks noChangeArrowheads="1"/>
            </p:cNvSpPr>
            <p:nvPr/>
          </p:nvSpPr>
          <p:spPr bwMode="auto">
            <a:xfrm>
              <a:off x="1638300" y="2044696"/>
              <a:ext cx="1038225" cy="6076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250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sp>
          <p:nvSpPr>
            <p:cNvPr id="25604" name="TextBox 9"/>
            <p:cNvSpPr txBox="1">
              <a:spLocks noChangeArrowheads="1"/>
            </p:cNvSpPr>
            <p:nvPr/>
          </p:nvSpPr>
          <p:spPr bwMode="auto">
            <a:xfrm>
              <a:off x="1628775" y="1552575"/>
              <a:ext cx="1038225" cy="6076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150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1685925" y="2133596"/>
              <a:ext cx="6096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07" name="TextBox 12"/>
            <p:cNvSpPr txBox="1">
              <a:spLocks noChangeArrowheads="1"/>
            </p:cNvSpPr>
            <p:nvPr/>
          </p:nvSpPr>
          <p:spPr bwMode="auto">
            <a:xfrm>
              <a:off x="2381250" y="1803398"/>
              <a:ext cx="600075" cy="60769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＝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2981008" y="2139946"/>
              <a:ext cx="6858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09" name="TextBox 14"/>
            <p:cNvSpPr txBox="1">
              <a:spLocks noChangeArrowheads="1"/>
            </p:cNvSpPr>
            <p:nvPr/>
          </p:nvSpPr>
          <p:spPr bwMode="auto">
            <a:xfrm>
              <a:off x="3124200" y="1642744"/>
              <a:ext cx="483870" cy="46164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no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x</a:t>
              </a:r>
              <a:endPara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矩形 18"/>
          <p:cNvSpPr>
            <a:spLocks noChangeArrowheads="1"/>
          </p:cNvSpPr>
          <p:nvPr/>
        </p:nvSpPr>
        <p:spPr bwMode="auto">
          <a:xfrm>
            <a:off x="2895600" y="3756025"/>
            <a:ext cx="142938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 108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286000" y="4324350"/>
            <a:ext cx="280543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答：现价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矩形 24"/>
          <p:cNvSpPr>
            <a:spLocks noChangeArrowheads="1"/>
          </p:cNvSpPr>
          <p:nvPr/>
        </p:nvSpPr>
        <p:spPr bwMode="auto">
          <a:xfrm>
            <a:off x="323850" y="382905"/>
            <a:ext cx="7991475" cy="1641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719455" indent="-71945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）张叔叔带的钱，如果买现价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元一件的衬衫，正好可以买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件。如果买原价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元一件的夹克衫，能买多少件？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514600" y="1809750"/>
            <a:ext cx="277749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解：设能买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件。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362200" y="2225040"/>
            <a:ext cx="3795395" cy="988060"/>
            <a:chOff x="3600" y="3810"/>
            <a:chExt cx="5977" cy="1556"/>
          </a:xfrm>
        </p:grpSpPr>
        <p:sp>
          <p:nvSpPr>
            <p:cNvPr id="26628" name="TextBox 16"/>
            <p:cNvSpPr txBox="1">
              <a:spLocks noChangeArrowheads="1"/>
            </p:cNvSpPr>
            <p:nvPr/>
          </p:nvSpPr>
          <p:spPr bwMode="auto">
            <a:xfrm>
              <a:off x="3600" y="4113"/>
              <a:ext cx="4995" cy="95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313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90×4＝200×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9461" name="组合 8"/>
            <p:cNvGrpSpPr/>
            <p:nvPr/>
          </p:nvGrpSpPr>
          <p:grpSpPr>
            <a:xfrm rot="0">
              <a:off x="7171" y="3810"/>
              <a:ext cx="2407" cy="1557"/>
              <a:chOff x="1027414" y="1617342"/>
              <a:chExt cx="1257581" cy="988638"/>
            </a:xfrm>
          </p:grpSpPr>
          <p:sp>
            <p:nvSpPr>
              <p:cNvPr id="26632" name="TextBox 11"/>
              <p:cNvSpPr txBox="1">
                <a:spLocks noChangeArrowheads="1"/>
              </p:cNvSpPr>
              <p:nvPr/>
            </p:nvSpPr>
            <p:spPr bwMode="auto">
              <a:xfrm>
                <a:off x="1027414" y="1998320"/>
                <a:ext cx="626440" cy="607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313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250</a:t>
                </a:r>
                <a:endPara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30" name="TextBox 9"/>
              <p:cNvSpPr txBox="1">
                <a:spLocks noChangeArrowheads="1"/>
              </p:cNvSpPr>
              <p:nvPr/>
            </p:nvSpPr>
            <p:spPr bwMode="auto">
              <a:xfrm>
                <a:off x="1042565" y="1617342"/>
                <a:ext cx="611288" cy="607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313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150</a:t>
                </a:r>
                <a:endPara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>
                <a:off x="1042646" y="2150853"/>
                <a:ext cx="626962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33" name="TextBox 14"/>
              <p:cNvSpPr txBox="1">
                <a:spLocks noChangeArrowheads="1"/>
              </p:cNvSpPr>
              <p:nvPr/>
            </p:nvSpPr>
            <p:spPr bwMode="auto">
              <a:xfrm>
                <a:off x="1606831" y="1811641"/>
                <a:ext cx="678164" cy="607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marL="0" marR="0" lvl="0" indent="0" algn="l" defTabSz="913130" rtl="0" eaLnBrk="1" fontAlgn="base" latinLnBrk="0" hangingPunct="1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×</a:t>
                </a:r>
                <a:r>
                  <a:rPr kumimoji="0" lang="en-US" altLang="zh-CN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x</a:t>
                </a:r>
                <a:endParaRPr kumimoji="0" lang="en-US" altLang="zh-CN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6634" name="TextBox 16"/>
          <p:cNvSpPr txBox="1">
            <a:spLocks noChangeArrowheads="1"/>
          </p:cNvSpPr>
          <p:nvPr/>
        </p:nvSpPr>
        <p:spPr bwMode="auto">
          <a:xfrm>
            <a:off x="2590800" y="3105150"/>
            <a:ext cx="2103120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120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＝360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6635" name="矩形 18"/>
          <p:cNvSpPr>
            <a:spLocks noChangeArrowheads="1"/>
          </p:cNvSpPr>
          <p:nvPr/>
        </p:nvSpPr>
        <p:spPr bwMode="auto">
          <a:xfrm>
            <a:off x="3145155" y="3790950"/>
            <a:ext cx="121221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x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＝3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2590800" y="4400550"/>
            <a:ext cx="3424555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答：能买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件。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26634" grpId="0"/>
      <p:bldP spid="26635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PP_MARK_KEY" val="4c9e1001-10a8-415a-81a7-f0741d8c2f48"/>
  <p:tag name="COMMONDATA" val="eyJoZGlkIjoiMGIwODFkOTgzNTQzYjU1NzhjOTQ2MTRiZjFlNDExYTM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Times New Roman"/>
        <a:ea typeface="黑体"/>
        <a:cs typeface=""/>
      </a:majorFont>
      <a:minorFont>
        <a:latin typeface="Times New Roman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19050">
          <a:solidFill>
            <a:srgbClr val="3399FF"/>
          </a:solidFill>
          <a:miter lim="800000"/>
        </a:ln>
      </a:spPr>
      <a:bodyPr anchor="ctr"/>
      <a:lstStyle>
        <a:defPPr eaLnBrk="1" fontAlgn="auto" hangingPunct="1">
          <a:lnSpc>
            <a:spcPct val="120000"/>
          </a:lnSpc>
          <a:spcBef>
            <a:spcPts val="0"/>
          </a:spcBef>
          <a:spcAft>
            <a:spcPts val="0"/>
          </a:spcAft>
          <a:defRPr sz="3200" b="1" kern="0" dirty="0">
            <a:solidFill>
              <a:srgbClr val="1C1C1C"/>
            </a:solidFill>
            <a:latin typeface="宋体" panose="02010600030101010101" pitchFamily="2" charset="-122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sz="3200" b="1" dirty="0" smtClean="0">
            <a:latin typeface="+mj-lt"/>
            <a:ea typeface="+mj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944</Words>
  <Application>WPS 演示</Application>
  <PresentationFormat>在屏幕上显示</PresentationFormat>
  <Paragraphs>123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5" baseType="lpstr">
      <vt:lpstr>Arial</vt:lpstr>
      <vt:lpstr>宋体</vt:lpstr>
      <vt:lpstr>Wingdings</vt:lpstr>
      <vt:lpstr>黑体</vt:lpstr>
      <vt:lpstr>Times New Roman</vt:lpstr>
      <vt:lpstr>楷体_GB2312</vt:lpstr>
      <vt:lpstr>新宋体</vt:lpstr>
      <vt:lpstr>楷体</vt:lpstr>
      <vt:lpstr>微软雅黑</vt:lpstr>
      <vt:lpstr>Arial Unicode MS</vt:lpstr>
      <vt:lpstr>Calibri</vt:lpstr>
      <vt:lpstr>幼圆</vt:lpstr>
      <vt:lpstr>Office 主题​​</vt:lpstr>
      <vt:lpstr>6_默认设计模板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嘉懿</cp:lastModifiedBy>
  <cp:revision>265</cp:revision>
  <dcterms:created xsi:type="dcterms:W3CDTF">2015-05-29T07:51:00Z</dcterms:created>
  <dcterms:modified xsi:type="dcterms:W3CDTF">2025-04-07T04:56:20Z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2052-12.1.0.20305</vt:lpwstr>
  </property>
  <property fmtid="{D5CDD505-2E9C-101B-9397-08002B2CF9AE}" pid="4" name="ICV">
    <vt:lpwstr>F2DBD278B1B14AA9882F88FD13497D7F</vt:lpwstr>
  </property>
</Properties>
</file>