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74" r:id="rId11"/>
    <p:sldId id="279" r:id="rId12"/>
    <p:sldId id="280" r:id="rId13"/>
    <p:sldId id="281" r:id="rId14"/>
    <p:sldId id="282" r:id="rId15"/>
    <p:sldId id="277" r:id="rId16"/>
    <p:sldId id="278" r:id="rId17"/>
    <p:sldId id="284" r:id="rId18"/>
    <p:sldId id="283" r:id="rId19"/>
  </p:sldIdLst>
  <p:sldSz cx="9144000" cy="5143500" type="screen16x9"/>
  <p:notesSz cx="6858000" cy="9144000"/>
  <p:defaultTextStyle>
    <a:defPPr>
      <a:defRPr lang="zh-CN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9DD5-932F-4C3D-BB75-6F4BA899DEFF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37BC0-4B1D-422C-B4E9-4EE49025C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15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" y="0"/>
            <a:ext cx="9147663" cy="51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" y="0"/>
            <a:ext cx="9147663" cy="514247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1" y="449773"/>
            <a:ext cx="9144001" cy="4242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449774"/>
            <a:ext cx="9144001" cy="7632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3664" y="4654538"/>
            <a:ext cx="9144001" cy="7632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7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" y="0"/>
            <a:ext cx="9147663" cy="5142470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96369" y="184467"/>
            <a:ext cx="8747598" cy="4773535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27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D8A1492-FA38-42B1-8D63-808DE3A781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FD0EEC1-12B7-49AA-90A1-942B800F3738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9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/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47D63FB2-863D-4764-98E6-4DA2C8BDAA54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6901"/>
            <a:ext cx="6400800" cy="66521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noProof="1"/>
              <a:t>单击此处编辑母版副标题样式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F306684C-7612-4A74-BB11-BFEF433C57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F952DB3E-7C2C-446D-A6E4-FAF4210D0B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DE8961C3-320D-4BF7-92F1-0E396218A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5"/>
          <p:cNvSpPr txBox="1">
            <a:spLocks noChangeArrowheads="1"/>
          </p:cNvSpPr>
          <p:nvPr/>
        </p:nvSpPr>
        <p:spPr bwMode="auto">
          <a:xfrm>
            <a:off x="2071212" y="1763582"/>
            <a:ext cx="5008858" cy="79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2813" eaLnBrk="1" hangingPunct="1"/>
            <a:r>
              <a:rPr lang="zh-CN" altLang="en-US" sz="4400" dirty="0"/>
              <a:t>练习二</a:t>
            </a:r>
          </a:p>
        </p:txBody>
      </p:sp>
      <p:sp>
        <p:nvSpPr>
          <p:cNvPr id="20" name="标题 5"/>
          <p:cNvSpPr txBox="1">
            <a:spLocks noChangeArrowheads="1"/>
          </p:cNvSpPr>
          <p:nvPr/>
        </p:nvSpPr>
        <p:spPr bwMode="auto">
          <a:xfrm>
            <a:off x="1726828" y="2559420"/>
            <a:ext cx="569762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P13-P14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练习二）</a:t>
            </a:r>
          </a:p>
        </p:txBody>
      </p:sp>
    </p:spTree>
    <p:extLst>
      <p:ext uri="{BB962C8B-B14F-4D97-AF65-F5344CB8AC3E}">
        <p14:creationId xmlns:p14="http://schemas.microsoft.com/office/powerpoint/2010/main" val="48854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9EC1F8-337B-4A86-9EB5-6A99536EB1F5}"/>
              </a:ext>
            </a:extLst>
          </p:cNvPr>
          <p:cNvSpPr txBox="1"/>
          <p:nvPr/>
        </p:nvSpPr>
        <p:spPr>
          <a:xfrm>
            <a:off x="282785" y="1032934"/>
            <a:ext cx="8430141" cy="221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/>
              <a:t>7.</a:t>
            </a:r>
            <a:r>
              <a:rPr lang="zh-CN" altLang="en-US" sz="3200" b="1" dirty="0"/>
              <a:t>小明的爸爸得到一笔</a:t>
            </a:r>
            <a:r>
              <a:rPr lang="en-US" altLang="zh-CN" sz="3200" b="1" dirty="0"/>
              <a:t>3000</a:t>
            </a:r>
            <a:r>
              <a:rPr lang="zh-CN" altLang="en-US" sz="3200" b="1" dirty="0"/>
              <a:t>元的劳务报酬，其中</a:t>
            </a:r>
            <a:r>
              <a:rPr lang="en-US" altLang="zh-CN" sz="3200" b="1" dirty="0"/>
              <a:t>800</a:t>
            </a:r>
            <a:r>
              <a:rPr lang="zh-CN" altLang="en-US" sz="3200" b="1" dirty="0"/>
              <a:t>元是免税的，其余部分要按</a:t>
            </a:r>
            <a:r>
              <a:rPr lang="en-US" altLang="zh-CN" sz="3200" b="1" dirty="0"/>
              <a:t>20%</a:t>
            </a:r>
            <a:r>
              <a:rPr lang="zh-CN" altLang="en-US" sz="3200" b="1" dirty="0"/>
              <a:t>的税率缴税。这</a:t>
            </a:r>
            <a:r>
              <a:rPr lang="zh-CN" altLang="en-US" sz="3200" b="1"/>
              <a:t>笔劳务报酬一共</a:t>
            </a:r>
            <a:r>
              <a:rPr lang="zh-CN" altLang="en-US" sz="3200" b="1" dirty="0"/>
              <a:t>要缴税多少元？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8CAE53-E171-48C6-95D5-7145EE12B629}"/>
              </a:ext>
            </a:extLst>
          </p:cNvPr>
          <p:cNvSpPr txBox="1"/>
          <p:nvPr/>
        </p:nvSpPr>
        <p:spPr>
          <a:xfrm>
            <a:off x="1755564" y="3237695"/>
            <a:ext cx="5899372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3000-800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×20%=440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CB1127-115D-466D-8E0C-E21F1D3C622A}"/>
              </a:ext>
            </a:extLst>
          </p:cNvPr>
          <p:cNvSpPr txBox="1"/>
          <p:nvPr/>
        </p:nvSpPr>
        <p:spPr>
          <a:xfrm>
            <a:off x="1186212" y="3898807"/>
            <a:ext cx="6979796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答：这</a:t>
            </a:r>
            <a:r>
              <a:rPr lang="zh-CN" altLang="en-US" sz="3200" b="1">
                <a:solidFill>
                  <a:srgbClr val="FF0000"/>
                </a:solidFill>
              </a:rPr>
              <a:t>笔劳务报酬一共</a:t>
            </a:r>
            <a:r>
              <a:rPr lang="zh-CN" altLang="en-US" sz="3200" b="1" dirty="0">
                <a:solidFill>
                  <a:srgbClr val="FF0000"/>
                </a:solidFill>
              </a:rPr>
              <a:t>要缴税</a:t>
            </a:r>
            <a:r>
              <a:rPr lang="en-US" altLang="zh-CN" sz="3200" b="1" dirty="0">
                <a:solidFill>
                  <a:srgbClr val="FF0000"/>
                </a:solidFill>
              </a:rPr>
              <a:t>440</a:t>
            </a:r>
            <a:r>
              <a:rPr lang="zh-CN" altLang="en-US" sz="3200" b="1" dirty="0">
                <a:solidFill>
                  <a:srgbClr val="FF0000"/>
                </a:solidFill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24916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A905521-36F9-4E6E-85FD-56D3B3A31D3D}"/>
              </a:ext>
            </a:extLst>
          </p:cNvPr>
          <p:cNvSpPr txBox="1"/>
          <p:nvPr/>
        </p:nvSpPr>
        <p:spPr>
          <a:xfrm>
            <a:off x="349175" y="1128653"/>
            <a:ext cx="8469148" cy="295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/>
              <a:t>8.</a:t>
            </a:r>
            <a:r>
              <a:rPr lang="zh-CN" altLang="en-US" sz="3200" b="1" dirty="0"/>
              <a:t>百货大楼搞促销活动，甲品牌鞋每满</a:t>
            </a:r>
            <a:r>
              <a:rPr lang="en-US" altLang="zh-CN" sz="3200" b="1" dirty="0"/>
              <a:t>200</a:t>
            </a:r>
            <a:r>
              <a:rPr lang="zh-CN" altLang="en-US" sz="3200" b="1" dirty="0"/>
              <a:t>元减</a:t>
            </a:r>
            <a:r>
              <a:rPr lang="en-US" altLang="zh-CN" sz="3200" b="1" dirty="0"/>
              <a:t>100</a:t>
            </a:r>
            <a:r>
              <a:rPr lang="zh-CN" altLang="en-US" sz="3200" b="1" dirty="0"/>
              <a:t>元，乙品牌鞋“折上折”，就是先打六折，在此基础上再打九五折。如果两个品牌都有一双标价</a:t>
            </a:r>
            <a:r>
              <a:rPr lang="en-US" altLang="zh-CN" sz="3200" b="1" dirty="0"/>
              <a:t>260</a:t>
            </a:r>
            <a:r>
              <a:rPr lang="zh-CN" altLang="en-US" sz="3200" b="1" dirty="0"/>
              <a:t>元的鞋，买哪个品牌的更便宜？</a:t>
            </a:r>
          </a:p>
        </p:txBody>
      </p:sp>
    </p:spTree>
    <p:extLst>
      <p:ext uri="{BB962C8B-B14F-4D97-AF65-F5344CB8AC3E}">
        <p14:creationId xmlns:p14="http://schemas.microsoft.com/office/powerpoint/2010/main" val="301427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2EB86D-61E1-47E7-92C5-E96846CB08A9}"/>
              </a:ext>
            </a:extLst>
          </p:cNvPr>
          <p:cNvSpPr txBox="1"/>
          <p:nvPr/>
        </p:nvSpPr>
        <p:spPr>
          <a:xfrm>
            <a:off x="1330568" y="1095000"/>
            <a:ext cx="6482865" cy="2953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甲：</a:t>
            </a:r>
            <a:r>
              <a:rPr lang="en-US" altLang="zh-CN" sz="3200" b="1" dirty="0">
                <a:solidFill>
                  <a:srgbClr val="FF0000"/>
                </a:solidFill>
              </a:rPr>
              <a:t>260-100=160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乙：</a:t>
            </a:r>
            <a:r>
              <a:rPr lang="en-US" altLang="zh-CN" sz="3200" b="1" dirty="0">
                <a:solidFill>
                  <a:srgbClr val="FF0000"/>
                </a:solidFill>
              </a:rPr>
              <a:t>260×60%×95%=148.2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148.2</a:t>
            </a:r>
            <a:r>
              <a:rPr lang="zh-CN" altLang="en-US" sz="3200" b="1" dirty="0">
                <a:solidFill>
                  <a:srgbClr val="FF0000"/>
                </a:solidFill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</a:rPr>
              <a:t>160        </a:t>
            </a:r>
          </a:p>
          <a:p>
            <a:pPr algn="l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答：买乙</a:t>
            </a:r>
            <a:r>
              <a:rPr lang="zh-CN" altLang="en-US" sz="3200" b="1" dirty="0">
                <a:solidFill>
                  <a:srgbClr val="FF0000"/>
                </a:solidFill>
              </a:rPr>
              <a:t>品牌</a:t>
            </a:r>
            <a:r>
              <a:rPr lang="zh-CN" altLang="en-US" sz="3200" b="1">
                <a:solidFill>
                  <a:srgbClr val="FF0000"/>
                </a:solidFill>
              </a:rPr>
              <a:t>更便宜。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B2E762C-247F-4F8C-B402-ECF95704EB0C}"/>
              </a:ext>
            </a:extLst>
          </p:cNvPr>
          <p:cNvSpPr txBox="1"/>
          <p:nvPr/>
        </p:nvSpPr>
        <p:spPr>
          <a:xfrm>
            <a:off x="643701" y="1180278"/>
            <a:ext cx="7856599" cy="295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/>
              <a:t>9. </a:t>
            </a:r>
            <a:r>
              <a:rPr lang="zh-CN" altLang="en-US" sz="3200" b="1" dirty="0"/>
              <a:t>爸爸想在网上书店买书，</a:t>
            </a:r>
            <a:r>
              <a:rPr lang="en-US" altLang="zh-CN" sz="3200" b="1" dirty="0"/>
              <a:t>A</a:t>
            </a:r>
            <a:r>
              <a:rPr lang="zh-CN" altLang="en-US" sz="3200" b="1" dirty="0"/>
              <a:t>店打七折销售，</a:t>
            </a:r>
            <a:r>
              <a:rPr lang="en-US" altLang="zh-CN" sz="3200" b="1" dirty="0"/>
              <a:t>B</a:t>
            </a:r>
            <a:r>
              <a:rPr lang="zh-CN" altLang="en-US" sz="3200" b="1" dirty="0"/>
              <a:t>店每满</a:t>
            </a:r>
            <a:r>
              <a:rPr lang="en-US" altLang="zh-CN" sz="3200" b="1" dirty="0"/>
              <a:t>69</a:t>
            </a:r>
            <a:r>
              <a:rPr lang="zh-CN" altLang="en-US" sz="3200" b="1" dirty="0"/>
              <a:t>元减</a:t>
            </a:r>
            <a:r>
              <a:rPr lang="en-US" altLang="zh-CN" sz="3200" b="1" dirty="0"/>
              <a:t>19</a:t>
            </a:r>
            <a:r>
              <a:rPr lang="zh-CN" altLang="en-US" sz="3200" b="1" dirty="0"/>
              <a:t>元。如果爸爸想买的书标价为</a:t>
            </a:r>
            <a:r>
              <a:rPr lang="en-US" altLang="zh-CN" sz="3200" b="1"/>
              <a:t>80</a:t>
            </a:r>
            <a:r>
              <a:rPr lang="zh-CN" altLang="en-US" sz="3200" b="1"/>
              <a:t>元，在</a:t>
            </a:r>
            <a:r>
              <a:rPr lang="en-US" altLang="zh-CN" sz="3200" b="1" dirty="0"/>
              <a:t>A</a:t>
            </a:r>
            <a:r>
              <a:rPr lang="zh-CN" altLang="en-US" sz="3200" b="1" dirty="0"/>
              <a:t>、</a:t>
            </a:r>
            <a:r>
              <a:rPr lang="en-US" altLang="zh-CN" sz="3200" b="1" dirty="0"/>
              <a:t>B</a:t>
            </a:r>
            <a:r>
              <a:rPr lang="zh-CN" altLang="en-US" sz="3200" b="1" dirty="0"/>
              <a:t>两个书店买，各应付多少元？相差多少钱？</a:t>
            </a:r>
          </a:p>
        </p:txBody>
      </p:sp>
    </p:spTree>
    <p:extLst>
      <p:ext uri="{BB962C8B-B14F-4D97-AF65-F5344CB8AC3E}">
        <p14:creationId xmlns:p14="http://schemas.microsoft.com/office/powerpoint/2010/main" val="227535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169126B-B31A-48DF-845A-BBC8F418CB0B}"/>
              </a:ext>
            </a:extLst>
          </p:cNvPr>
          <p:cNvSpPr txBox="1"/>
          <p:nvPr/>
        </p:nvSpPr>
        <p:spPr>
          <a:xfrm>
            <a:off x="547670" y="1098268"/>
            <a:ext cx="8047689" cy="299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</a:rPr>
              <a:t>80×70%=56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</a:rPr>
              <a:t>80-19=61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61-56=5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答：在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</a:rPr>
              <a:t>店买</a:t>
            </a:r>
            <a:r>
              <a:rPr lang="en-US" altLang="zh-CN" sz="3200" b="1" dirty="0">
                <a:solidFill>
                  <a:srgbClr val="FF0000"/>
                </a:solidFill>
              </a:rPr>
              <a:t>56</a:t>
            </a:r>
            <a:r>
              <a:rPr lang="zh-CN" altLang="en-US" sz="3200" b="1" dirty="0">
                <a:solidFill>
                  <a:srgbClr val="FF0000"/>
                </a:solidFill>
              </a:rPr>
              <a:t>元，在</a:t>
            </a:r>
            <a:r>
              <a:rPr lang="en-US" altLang="zh-CN" sz="3200" b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</a:rPr>
              <a:t>店买</a:t>
            </a:r>
            <a:r>
              <a:rPr lang="en-US" altLang="zh-CN" sz="3200" b="1" dirty="0">
                <a:solidFill>
                  <a:srgbClr val="FF0000"/>
                </a:solidFill>
              </a:rPr>
              <a:t>61</a:t>
            </a:r>
            <a:r>
              <a:rPr lang="zh-CN" altLang="en-US" sz="3200" b="1" dirty="0">
                <a:solidFill>
                  <a:srgbClr val="FF0000"/>
                </a:solidFill>
              </a:rPr>
              <a:t>元，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</a:rPr>
              <a:t>两店的价格相差</a:t>
            </a:r>
            <a:r>
              <a:rPr lang="en-US" altLang="zh-CN" sz="3200" b="1" dirty="0">
                <a:solidFill>
                  <a:srgbClr val="FF0000"/>
                </a:solidFill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50077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17AC405-9242-4B04-8FE8-006CA14DCEF1}"/>
              </a:ext>
            </a:extLst>
          </p:cNvPr>
          <p:cNvSpPr txBox="1"/>
          <p:nvPr/>
        </p:nvSpPr>
        <p:spPr>
          <a:xfrm>
            <a:off x="257303" y="1070639"/>
            <a:ext cx="8629394" cy="324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/>
              <a:t>10.</a:t>
            </a:r>
            <a:r>
              <a:rPr lang="en-US" altLang="zh-CN" sz="2800" b="1" baseline="30000"/>
              <a:t>*</a:t>
            </a:r>
            <a:r>
              <a:rPr lang="zh-CN" altLang="en-US" sz="2800" b="1"/>
              <a:t>妈妈</a:t>
            </a:r>
            <a:r>
              <a:rPr lang="zh-CN" altLang="en-US" sz="2800" b="1" dirty="0"/>
              <a:t>有</a:t>
            </a:r>
            <a:r>
              <a:rPr lang="en-US" altLang="zh-CN" sz="2800" b="1" dirty="0"/>
              <a:t>1</a:t>
            </a:r>
            <a:r>
              <a:rPr lang="zh-CN" altLang="en-US" sz="2800" b="1"/>
              <a:t>万元，</a:t>
            </a:r>
            <a:r>
              <a:rPr lang="zh-CN" altLang="en-US" sz="2800" b="1" dirty="0"/>
              <a:t>有两种理财方式：一种是买三年期国债，年利率</a:t>
            </a:r>
            <a:r>
              <a:rPr lang="en-US" altLang="zh-CN" sz="2800" b="1" dirty="0"/>
              <a:t>3.35%</a:t>
            </a:r>
            <a:r>
              <a:rPr lang="zh-CN" altLang="en-US" sz="2800" b="1" dirty="0"/>
              <a:t>；另一种是买银行一年期理财产品</a:t>
            </a:r>
            <a:r>
              <a:rPr lang="zh-CN" altLang="en-US" sz="2800" b="1"/>
              <a:t>，预期年</a:t>
            </a:r>
            <a:r>
              <a:rPr lang="zh-CN" altLang="en-US" sz="2800" b="1" dirty="0"/>
              <a:t>收益率</a:t>
            </a:r>
            <a:r>
              <a:rPr lang="en-US" altLang="zh-CN" sz="2800" b="1" dirty="0"/>
              <a:t>3.6%</a:t>
            </a:r>
            <a:r>
              <a:rPr lang="zh-CN" altLang="en-US" sz="2800" b="1" dirty="0"/>
              <a:t>，每年到期后可连本带息继续购买下一年的理财产品。如果理财产品的预期年收益率能够实现，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年后，两种理财方式的收益相差多少？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30298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D5DEB4D-CE8D-8DE4-1AFD-2C1FA949215F}"/>
              </a:ext>
            </a:extLst>
          </p:cNvPr>
          <p:cNvSpPr/>
          <p:nvPr/>
        </p:nvSpPr>
        <p:spPr>
          <a:xfrm>
            <a:off x="696913" y="1571945"/>
            <a:ext cx="8281987" cy="315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万元＝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10000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元 </a:t>
            </a:r>
            <a:endParaRPr lang="en-US" altLang="zh-CN" sz="26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买三年期国债：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10000×3.35%×3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1005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zh-CN" altLang="zh-CN" sz="2600" b="1" dirty="0">
                <a:solidFill>
                  <a:srgbClr val="FF0000"/>
                </a:solidFill>
                <a:latin typeface="+mn-lt"/>
                <a:ea typeface="+mn-ea"/>
              </a:rPr>
              <a:t>元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6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买银行一年期理财产品：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10000×3.6%×1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zh-CN" altLang="zh-CN" sz="2600" b="1" dirty="0">
                <a:solidFill>
                  <a:srgbClr val="FF0000"/>
                </a:solidFill>
                <a:latin typeface="+mn-lt"/>
                <a:ea typeface="+mn-ea"/>
              </a:rPr>
              <a:t>元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6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10000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×3.6%×1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372.96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（元）</a:t>
            </a:r>
            <a:endParaRPr lang="en-US" altLang="zh-CN" sz="26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10000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372.96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×3.6</a:t>
            </a:r>
            <a:r>
              <a:rPr lang="en-US" altLang="zh-CN" sz="2600" b="1">
                <a:solidFill>
                  <a:srgbClr val="FF0000"/>
                </a:solidFill>
                <a:latin typeface="+mn-lt"/>
                <a:ea typeface="+mn-ea"/>
              </a:rPr>
              <a:t>%×1</a:t>
            </a:r>
            <a:r>
              <a:rPr lang="zh-CN" altLang="en-US" sz="2600" b="1">
                <a:solidFill>
                  <a:srgbClr val="FF0000"/>
                </a:solidFill>
                <a:latin typeface="+mn-lt"/>
                <a:ea typeface="+mn-ea"/>
              </a:rPr>
              <a:t>≈</a:t>
            </a:r>
            <a:r>
              <a:rPr lang="en-US" altLang="zh-CN" sz="2600" b="1">
                <a:solidFill>
                  <a:srgbClr val="FF0000"/>
                </a:solidFill>
                <a:latin typeface="+mn-lt"/>
                <a:ea typeface="+mn-ea"/>
              </a:rPr>
              <a:t>386.39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（元）</a:t>
            </a:r>
            <a:endParaRPr lang="en-US" altLang="zh-CN" sz="26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360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372.96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386.39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+mn-ea"/>
              </a:rPr>
              <a:t>1119.35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</a:rPr>
              <a:t>（元）</a:t>
            </a:r>
            <a:endParaRPr lang="en-US" altLang="zh-CN" sz="26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B881B890-0FE0-BAB8-DBD6-A4F15BDCE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736599"/>
            <a:ext cx="2147887" cy="576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8163" indent="-5381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本金：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万元</a:t>
            </a:r>
            <a:endParaRPr lang="zh-CN" altLang="en-US" sz="2400" b="1" dirty="0">
              <a:solidFill>
                <a:srgbClr val="00800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EA4AE5A9-0B19-B192-C0F6-2543A3133367}"/>
              </a:ext>
            </a:extLst>
          </p:cNvPr>
          <p:cNvSpPr/>
          <p:nvPr/>
        </p:nvSpPr>
        <p:spPr>
          <a:xfrm>
            <a:off x="2536825" y="538162"/>
            <a:ext cx="187325" cy="1092200"/>
          </a:xfrm>
          <a:prstGeom prst="leftBrace">
            <a:avLst>
              <a:gd name="adj1" fmla="val 23718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D4F280-6BF2-ED1F-273D-1B1ED87D81BD}"/>
              </a:ext>
            </a:extLst>
          </p:cNvPr>
          <p:cNvSpPr/>
          <p:nvPr/>
        </p:nvSpPr>
        <p:spPr>
          <a:xfrm>
            <a:off x="2630488" y="488949"/>
            <a:ext cx="3969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买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年期国债：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</a:rPr>
              <a:t>年利率</a:t>
            </a:r>
            <a:r>
              <a:rPr lang="en-US" altLang="zh-CN" sz="2400" b="1" dirty="0">
                <a:solidFill>
                  <a:srgbClr val="000000"/>
                </a:solidFill>
                <a:latin typeface="+mj-lt"/>
              </a:rPr>
              <a:t>3.35%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515675-EEDE-49EE-3202-59EEE556CBEC}"/>
              </a:ext>
            </a:extLst>
          </p:cNvPr>
          <p:cNvSpPr/>
          <p:nvPr/>
        </p:nvSpPr>
        <p:spPr>
          <a:xfrm>
            <a:off x="2630488" y="901699"/>
            <a:ext cx="5362365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买银行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年期理财产品：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</a:rPr>
              <a:t>年收益率</a:t>
            </a:r>
            <a:r>
              <a:rPr lang="en-US" altLang="zh-CN" sz="2400" b="1" dirty="0">
                <a:solidFill>
                  <a:srgbClr val="000000"/>
                </a:solidFill>
                <a:latin typeface="+mj-lt"/>
              </a:rPr>
              <a:t>3.6%</a:t>
            </a:r>
            <a:endParaRPr lang="en-US" altLang="zh-C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D46FAD1-006A-5C06-6796-93AC1E8E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1416049"/>
            <a:ext cx="436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0000"/>
                </a:solidFill>
              </a:rPr>
              <a:t>（每年到期后连本带息继续购买下一年）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id="{D5E90A62-324B-2BD7-F79E-A4EC78263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33053"/>
            <a:ext cx="2147888" cy="576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8163" indent="-5381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本金：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万元</a:t>
            </a:r>
            <a:endParaRPr lang="zh-CN" altLang="en-US" sz="2400" b="1" dirty="0">
              <a:solidFill>
                <a:srgbClr val="00800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CBDFBEA9-0BAD-F731-2C38-D820F566C502}"/>
              </a:ext>
            </a:extLst>
          </p:cNvPr>
          <p:cNvSpPr/>
          <p:nvPr/>
        </p:nvSpPr>
        <p:spPr>
          <a:xfrm>
            <a:off x="2662238" y="934616"/>
            <a:ext cx="187325" cy="1092200"/>
          </a:xfrm>
          <a:prstGeom prst="leftBrace">
            <a:avLst>
              <a:gd name="adj1" fmla="val 23718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A04662-AF65-83A4-8ACF-B9F9D8CDF123}"/>
              </a:ext>
            </a:extLst>
          </p:cNvPr>
          <p:cNvSpPr/>
          <p:nvPr/>
        </p:nvSpPr>
        <p:spPr>
          <a:xfrm>
            <a:off x="2755900" y="885403"/>
            <a:ext cx="3969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买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年期国债：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</a:rPr>
              <a:t>年利率</a:t>
            </a:r>
            <a:r>
              <a:rPr lang="en-US" altLang="zh-CN" sz="2400" b="1" dirty="0">
                <a:solidFill>
                  <a:srgbClr val="000000"/>
                </a:solidFill>
                <a:latin typeface="+mj-lt"/>
              </a:rPr>
              <a:t>3.35%</a:t>
            </a:r>
            <a:endParaRPr lang="zh-CN" altLang="en-US" sz="2400" dirty="0"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AA50F0-5485-C2D8-B0BC-23396AFB75FC}"/>
              </a:ext>
            </a:extLst>
          </p:cNvPr>
          <p:cNvSpPr/>
          <p:nvPr/>
        </p:nvSpPr>
        <p:spPr>
          <a:xfrm>
            <a:off x="2755900" y="1298153"/>
            <a:ext cx="5362365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买银行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</a:rPr>
              <a:t>年期理财产品：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</a:rPr>
              <a:t>年收益率</a:t>
            </a:r>
            <a:r>
              <a:rPr lang="en-US" altLang="zh-CN" sz="2400" b="1" dirty="0">
                <a:solidFill>
                  <a:srgbClr val="000000"/>
                </a:solidFill>
                <a:latin typeface="+mj-lt"/>
              </a:rPr>
              <a:t>3.6%</a:t>
            </a:r>
            <a:endParaRPr lang="en-US" altLang="zh-C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AF4E0E-21E1-B2DF-8F0C-C97523D8F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1812503"/>
            <a:ext cx="436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0000"/>
                </a:solidFill>
              </a:rPr>
              <a:t>（每年到期后连本带息继续购买下一年）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2A41C32-82FA-6EBC-7C7B-2F13680AC032}"/>
              </a:ext>
            </a:extLst>
          </p:cNvPr>
          <p:cNvSpPr/>
          <p:nvPr/>
        </p:nvSpPr>
        <p:spPr>
          <a:xfrm>
            <a:off x="1863725" y="2282403"/>
            <a:ext cx="4984750" cy="1303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两种理财产品利息相差：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 1119.35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1005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114.35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72C04C3-25AD-6174-87DC-E800836E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687341"/>
            <a:ext cx="7459663" cy="655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年后，两种理财方式收益相差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114.35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33098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9E6F38B-2A80-43BA-AE75-14D3181C19FB}"/>
              </a:ext>
            </a:extLst>
          </p:cNvPr>
          <p:cNvSpPr txBox="1"/>
          <p:nvPr/>
        </p:nvSpPr>
        <p:spPr>
          <a:xfrm>
            <a:off x="360746" y="1027408"/>
            <a:ext cx="8495872" cy="221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11</a:t>
            </a:r>
            <a:r>
              <a:rPr lang="en-US" altLang="zh-CN" sz="3200" b="1"/>
              <a:t>.</a:t>
            </a:r>
            <a:r>
              <a:rPr lang="zh-CN" altLang="en-US" sz="3200" b="1" baseline="30000"/>
              <a:t>*</a:t>
            </a:r>
            <a:r>
              <a:rPr lang="en-US" altLang="zh-CN" sz="3200" b="1"/>
              <a:t>2021</a:t>
            </a:r>
            <a:r>
              <a:rPr lang="zh-CN" altLang="en-US" sz="3200" b="1" dirty="0"/>
              <a:t>年我国液晶电视机产量为</a:t>
            </a:r>
            <a:r>
              <a:rPr lang="en-US" altLang="zh-CN" sz="3200" b="1" dirty="0"/>
              <a:t>17424.3</a:t>
            </a:r>
            <a:r>
              <a:rPr lang="zh-CN" altLang="en-US" sz="3200" b="1" dirty="0"/>
              <a:t>万台，比</a:t>
            </a:r>
            <a:r>
              <a:rPr lang="en-US" altLang="zh-CN" sz="3200" b="1" dirty="0"/>
              <a:t>2020</a:t>
            </a:r>
            <a:r>
              <a:rPr lang="zh-CN" altLang="en-US" sz="3200" b="1" dirty="0"/>
              <a:t>年增长</a:t>
            </a:r>
            <a:r>
              <a:rPr lang="en-US" altLang="zh-CN" sz="3200" b="1" dirty="0"/>
              <a:t>﹣9.5%</a:t>
            </a:r>
            <a:r>
              <a:rPr lang="zh-CN" altLang="en-US" sz="3200" b="1" dirty="0"/>
              <a:t>。</a:t>
            </a:r>
            <a:r>
              <a:rPr lang="en-US" altLang="zh-CN" sz="3200" b="1" dirty="0"/>
              <a:t>2020</a:t>
            </a:r>
            <a:r>
              <a:rPr lang="zh-CN" altLang="en-US" sz="3200" b="1" dirty="0"/>
              <a:t>年我国液晶电视机产量为多少万台？（得数保留一位小数。）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554863C-54FA-48DB-BD12-F96A484E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9" y="3233290"/>
            <a:ext cx="8206965" cy="13031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17424.3÷(1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9.5%)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≈19253.4(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万台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答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2020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年我国液晶电视机产量</a:t>
            </a:r>
            <a:r>
              <a:rPr lang="zh-CN" altLang="en-US" sz="2800" b="1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为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19253.4</a:t>
            </a:r>
            <a:r>
              <a:rPr lang="zh-CN" altLang="en-US" sz="2800" b="1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万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台。</a:t>
            </a:r>
          </a:p>
        </p:txBody>
      </p:sp>
    </p:spTree>
    <p:extLst>
      <p:ext uri="{BB962C8B-B14F-4D97-AF65-F5344CB8AC3E}">
        <p14:creationId xmlns:p14="http://schemas.microsoft.com/office/powerpoint/2010/main" val="37815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C45CE1F-C867-4CCE-B2A0-D2D5A80D262C}"/>
              </a:ext>
            </a:extLst>
          </p:cNvPr>
          <p:cNvSpPr txBox="1"/>
          <p:nvPr/>
        </p:nvSpPr>
        <p:spPr>
          <a:xfrm>
            <a:off x="194883" y="79371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/>
              <a:t>1.</a:t>
            </a:r>
            <a:endParaRPr lang="zh-CN" altLang="en-US" sz="32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170535-5636-4C3E-9DBC-1459ADFBEF10}"/>
              </a:ext>
            </a:extLst>
          </p:cNvPr>
          <p:cNvSpPr txBox="1"/>
          <p:nvPr/>
        </p:nvSpPr>
        <p:spPr>
          <a:xfrm>
            <a:off x="332711" y="1478826"/>
            <a:ext cx="410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000" b="1" dirty="0"/>
              <a:t>（</a:t>
            </a:r>
            <a:r>
              <a:rPr lang="en-US" altLang="zh-CN" sz="3000" b="1" dirty="0"/>
              <a:t>1</a:t>
            </a:r>
            <a:r>
              <a:rPr lang="zh-CN" altLang="en-US" sz="3000" b="1"/>
              <a:t>）打折</a:t>
            </a:r>
            <a:r>
              <a:rPr lang="zh-CN" altLang="en-US" sz="3000" b="1" dirty="0"/>
              <a:t>后，每种面包各多少元？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FE1295-8CB4-4858-9328-DEE0DAF8E824}"/>
              </a:ext>
            </a:extLst>
          </p:cNvPr>
          <p:cNvSpPr txBox="1"/>
          <p:nvPr/>
        </p:nvSpPr>
        <p:spPr>
          <a:xfrm>
            <a:off x="332711" y="2497134"/>
            <a:ext cx="4101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000" b="1" dirty="0"/>
              <a:t>（</a:t>
            </a:r>
            <a:r>
              <a:rPr lang="en-US" altLang="zh-CN" sz="3000" b="1" dirty="0"/>
              <a:t>2</a:t>
            </a:r>
            <a:r>
              <a:rPr lang="zh-CN" altLang="en-US" sz="3000" b="1" dirty="0"/>
              <a:t>）晚</a:t>
            </a:r>
            <a:r>
              <a:rPr lang="en-US" altLang="zh-CN" sz="3000" b="1" dirty="0"/>
              <a:t>8:00</a:t>
            </a:r>
            <a:r>
              <a:rPr lang="zh-CN" altLang="en-US" sz="3000" b="1" dirty="0"/>
              <a:t>以后，玲玲拿了</a:t>
            </a:r>
            <a:r>
              <a:rPr lang="en-US" altLang="zh-CN" sz="3000" b="1" dirty="0"/>
              <a:t>10</a:t>
            </a:r>
            <a:r>
              <a:rPr lang="zh-CN" altLang="en-US" sz="3000" b="1" dirty="0"/>
              <a:t>元钱去买面包，她可以怎样买？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35918F-73E2-42A1-84F8-0E53D9585C1B}"/>
              </a:ext>
            </a:extLst>
          </p:cNvPr>
          <p:cNvGrpSpPr/>
          <p:nvPr/>
        </p:nvGrpSpPr>
        <p:grpSpPr>
          <a:xfrm>
            <a:off x="4744262" y="1683207"/>
            <a:ext cx="4077141" cy="2113125"/>
            <a:chOff x="616809" y="98862"/>
            <a:chExt cx="6063391" cy="310427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2429A6E-9D4A-45F8-A56F-E8D612464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2"/>
            <a:stretch/>
          </p:blipFill>
          <p:spPr>
            <a:xfrm>
              <a:off x="616809" y="98862"/>
              <a:ext cx="6063391" cy="310427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1FC3155-18D2-4486-A4A8-5F41606F9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9457" y="2657349"/>
              <a:ext cx="646232" cy="49991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DD2D863-F5FC-447C-80C2-1352B021A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3442" y="2228494"/>
              <a:ext cx="646232" cy="49381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1EF8961-0F21-4EB4-BA02-8C045FA83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809" y="2257138"/>
              <a:ext cx="646232" cy="49381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9DC2CC9-173B-4458-BAB8-2CBEB7049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980" y="2724410"/>
              <a:ext cx="755970" cy="432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15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E0866C3-20CC-452A-B7E7-07B186991F0D}"/>
              </a:ext>
            </a:extLst>
          </p:cNvPr>
          <p:cNvSpPr txBox="1"/>
          <p:nvPr/>
        </p:nvSpPr>
        <p:spPr>
          <a:xfrm>
            <a:off x="466831" y="950830"/>
            <a:ext cx="5616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  <a:r>
              <a:rPr lang="en-US" altLang="zh-CN" sz="3200" b="1">
                <a:solidFill>
                  <a:srgbClr val="FF0000"/>
                </a:solidFill>
              </a:rPr>
              <a:t>4×50%</a:t>
            </a:r>
            <a:r>
              <a:rPr lang="zh-CN" altLang="en-US" sz="3200" b="1">
                <a:solidFill>
                  <a:srgbClr val="FF0000"/>
                </a:solidFill>
              </a:rPr>
              <a:t>＝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（元）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</a:rPr>
              <a:t>          8.8×50%</a:t>
            </a:r>
            <a:r>
              <a:rPr lang="zh-CN" altLang="en-US" sz="3200" b="1">
                <a:solidFill>
                  <a:srgbClr val="FF0000"/>
                </a:solidFill>
              </a:rPr>
              <a:t>＝</a:t>
            </a:r>
            <a:r>
              <a:rPr lang="en-US" altLang="zh-CN" sz="3200" b="1">
                <a:solidFill>
                  <a:srgbClr val="FF0000"/>
                </a:solidFill>
              </a:rPr>
              <a:t>4.4</a:t>
            </a:r>
            <a:r>
              <a:rPr lang="zh-CN" altLang="en-US" sz="3200" b="1">
                <a:solidFill>
                  <a:srgbClr val="FF0000"/>
                </a:solidFill>
              </a:rPr>
              <a:t>（元）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</a:rPr>
              <a:t>          6×50%</a:t>
            </a:r>
            <a:r>
              <a:rPr lang="zh-CN" altLang="en-US" sz="3200" b="1">
                <a:solidFill>
                  <a:srgbClr val="FF0000"/>
                </a:solidFill>
              </a:rPr>
              <a:t>＝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zh-CN" altLang="en-US" sz="3200" b="1">
                <a:solidFill>
                  <a:srgbClr val="FF0000"/>
                </a:solidFill>
              </a:rPr>
              <a:t>（元）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</a:rPr>
              <a:t>          5×50%</a:t>
            </a:r>
            <a:r>
              <a:rPr lang="zh-CN" altLang="en-US" sz="3200" b="1">
                <a:solidFill>
                  <a:srgbClr val="FF0000"/>
                </a:solidFill>
              </a:rPr>
              <a:t>＝</a:t>
            </a:r>
            <a:r>
              <a:rPr lang="en-US" altLang="zh-CN" sz="3200" b="1">
                <a:solidFill>
                  <a:srgbClr val="FF0000"/>
                </a:solidFill>
              </a:rPr>
              <a:t>2.5</a:t>
            </a:r>
            <a:r>
              <a:rPr lang="zh-CN" altLang="en-US" sz="3200" b="1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CB290E-4F06-4812-BD7F-6E5079E351C8}"/>
              </a:ext>
            </a:extLst>
          </p:cNvPr>
          <p:cNvSpPr txBox="1"/>
          <p:nvPr/>
        </p:nvSpPr>
        <p:spPr>
          <a:xfrm>
            <a:off x="466831" y="3164002"/>
            <a:ext cx="821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）答案不唯一，合理即可。如：她可以买</a:t>
            </a:r>
            <a:r>
              <a:rPr lang="en-US" altLang="zh-CN" sz="3200" b="1">
                <a:solidFill>
                  <a:srgbClr val="FF0000"/>
                </a:solidFill>
              </a:rPr>
              <a:t>4</a:t>
            </a:r>
            <a:r>
              <a:rPr lang="zh-CN" altLang="en-US" sz="3200" b="1">
                <a:solidFill>
                  <a:srgbClr val="FF0000"/>
                </a:solidFill>
              </a:rPr>
              <a:t>个标价为</a:t>
            </a:r>
            <a:r>
              <a:rPr lang="en-US" altLang="zh-CN" sz="3200" b="1">
                <a:solidFill>
                  <a:srgbClr val="FF0000"/>
                </a:solidFill>
              </a:rPr>
              <a:t>5</a:t>
            </a:r>
            <a:r>
              <a:rPr lang="zh-CN" altLang="en-US" sz="3200" b="1">
                <a:solidFill>
                  <a:srgbClr val="FF0000"/>
                </a:solidFill>
              </a:rPr>
              <a:t>元的面包。</a:t>
            </a:r>
          </a:p>
        </p:txBody>
      </p:sp>
    </p:spTree>
    <p:extLst>
      <p:ext uri="{BB962C8B-B14F-4D97-AF65-F5344CB8AC3E}">
        <p14:creationId xmlns:p14="http://schemas.microsoft.com/office/powerpoint/2010/main" val="239782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78ECC88-2E7E-4695-9323-7FBBE053D161}"/>
              </a:ext>
            </a:extLst>
          </p:cNvPr>
          <p:cNvSpPr txBox="1"/>
          <p:nvPr/>
        </p:nvSpPr>
        <p:spPr>
          <a:xfrm>
            <a:off x="4719648" y="1167397"/>
            <a:ext cx="3745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/>
              <a:t>2.</a:t>
            </a:r>
            <a:r>
              <a:rPr lang="zh-CN" altLang="en-US" sz="3200" b="1" dirty="0"/>
              <a:t>晓风的爸爸妈妈去买新家具，他们选中了图中的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种家具。打折后，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种家居分别应付多少钱？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A4C11A-3A76-4703-9812-0CE24A63A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5" y="1458834"/>
            <a:ext cx="3856532" cy="24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CD5065-8766-48FB-8B79-6B0D83588226}"/>
              </a:ext>
            </a:extLst>
          </p:cNvPr>
          <p:cNvSpPr txBox="1"/>
          <p:nvPr/>
        </p:nvSpPr>
        <p:spPr>
          <a:xfrm>
            <a:off x="1754915" y="802710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桌子：</a:t>
            </a:r>
            <a:r>
              <a:rPr lang="en-US" altLang="zh-CN" sz="3200" b="1" dirty="0">
                <a:solidFill>
                  <a:srgbClr val="FF0000"/>
                </a:solidFill>
              </a:rPr>
              <a:t>220×80%=176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F7D81-0A36-4122-8E72-A23620EF0775}"/>
              </a:ext>
            </a:extLst>
          </p:cNvPr>
          <p:cNvSpPr txBox="1"/>
          <p:nvPr/>
        </p:nvSpPr>
        <p:spPr>
          <a:xfrm>
            <a:off x="1754915" y="1743650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椅子</a:t>
            </a:r>
            <a:r>
              <a:rPr lang="zh-CN" altLang="en-US" sz="3200" b="1">
                <a:solidFill>
                  <a:srgbClr val="FF0000"/>
                </a:solidFill>
              </a:rPr>
              <a:t>：</a:t>
            </a:r>
            <a:r>
              <a:rPr lang="en-US" altLang="zh-CN" sz="3200" b="1">
                <a:solidFill>
                  <a:srgbClr val="FF0000"/>
                </a:solidFill>
              </a:rPr>
              <a:t>120×80</a:t>
            </a:r>
            <a:r>
              <a:rPr lang="en-US" altLang="zh-CN" sz="3200" b="1" dirty="0">
                <a:solidFill>
                  <a:srgbClr val="FF0000"/>
                </a:solidFill>
              </a:rPr>
              <a:t>%=96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BE4F65-35F9-4EA3-8CDA-2AB03A0029B6}"/>
              </a:ext>
            </a:extLst>
          </p:cNvPr>
          <p:cNvSpPr txBox="1"/>
          <p:nvPr/>
        </p:nvSpPr>
        <p:spPr>
          <a:xfrm>
            <a:off x="1756518" y="2684590"/>
            <a:ext cx="5352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床：</a:t>
            </a:r>
            <a:r>
              <a:rPr lang="en-US" altLang="zh-CN" sz="3200" b="1" dirty="0">
                <a:solidFill>
                  <a:srgbClr val="FF0000"/>
                </a:solidFill>
              </a:rPr>
              <a:t>2400×80%=1920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1D92CC-415D-4D89-9491-52427567D2FF}"/>
              </a:ext>
            </a:extLst>
          </p:cNvPr>
          <p:cNvSpPr txBox="1"/>
          <p:nvPr/>
        </p:nvSpPr>
        <p:spPr>
          <a:xfrm>
            <a:off x="1754915" y="3625530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柜子：</a:t>
            </a:r>
            <a:r>
              <a:rPr lang="en-US" altLang="zh-CN" sz="3200" b="1" dirty="0">
                <a:solidFill>
                  <a:srgbClr val="FF0000"/>
                </a:solidFill>
              </a:rPr>
              <a:t>880×80%=704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</p:spTree>
    <p:extLst>
      <p:ext uri="{BB962C8B-B14F-4D97-AF65-F5344CB8AC3E}">
        <p14:creationId xmlns:p14="http://schemas.microsoft.com/office/powerpoint/2010/main" val="231887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9552F9-EE5B-48CD-8FEE-4E6E26BE08C8}"/>
              </a:ext>
            </a:extLst>
          </p:cNvPr>
          <p:cNvSpPr txBox="1"/>
          <p:nvPr/>
        </p:nvSpPr>
        <p:spPr>
          <a:xfrm>
            <a:off x="411422" y="1172679"/>
            <a:ext cx="8105562" cy="1808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/>
              <a:t>3.</a:t>
            </a:r>
            <a:r>
              <a:rPr lang="zh-CN" altLang="en-US" sz="3200" b="1" dirty="0"/>
              <a:t>书店的图书凭优惠卡购买可打八折，小明用优惠卡买了一套书，省了</a:t>
            </a:r>
            <a:r>
              <a:rPr lang="en-US" altLang="zh-CN" sz="3200" b="1" dirty="0"/>
              <a:t>9.6</a:t>
            </a:r>
            <a:r>
              <a:rPr lang="zh-CN" altLang="en-US" sz="3200" b="1" dirty="0"/>
              <a:t>元。这套书原价多少钱？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64071A-3CE4-421A-B710-8E2741E648DE}"/>
              </a:ext>
            </a:extLst>
          </p:cNvPr>
          <p:cNvSpPr txBox="1"/>
          <p:nvPr/>
        </p:nvSpPr>
        <p:spPr>
          <a:xfrm>
            <a:off x="2075940" y="2944372"/>
            <a:ext cx="4976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9.6÷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1-80%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=48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D0580B-CA36-4472-801C-8822D9C9E262}"/>
              </a:ext>
            </a:extLst>
          </p:cNvPr>
          <p:cNvSpPr txBox="1"/>
          <p:nvPr/>
        </p:nvSpPr>
        <p:spPr>
          <a:xfrm>
            <a:off x="2287311" y="3652125"/>
            <a:ext cx="415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答：这套书原价</a:t>
            </a:r>
            <a:r>
              <a:rPr lang="en-US" altLang="zh-CN" sz="3200" b="1" dirty="0">
                <a:solidFill>
                  <a:srgbClr val="FF0000"/>
                </a:solidFill>
              </a:rPr>
              <a:t>48</a:t>
            </a:r>
            <a:r>
              <a:rPr lang="zh-CN" altLang="en-US" sz="3200" b="1" dirty="0">
                <a:solidFill>
                  <a:srgbClr val="FF0000"/>
                </a:solidFill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31405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00587F-8601-41D9-9395-654578DBB94F}"/>
              </a:ext>
            </a:extLst>
          </p:cNvPr>
          <p:cNvSpPr txBox="1"/>
          <p:nvPr/>
        </p:nvSpPr>
        <p:spPr>
          <a:xfrm>
            <a:off x="391772" y="1238964"/>
            <a:ext cx="8360457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/>
              <a:t>4.</a:t>
            </a:r>
            <a:r>
              <a:rPr lang="zh-CN" altLang="en-US" sz="3200" b="1" dirty="0"/>
              <a:t>某县前年秋粮产量为</a:t>
            </a:r>
            <a:r>
              <a:rPr lang="en-US" altLang="zh-CN" sz="3200" b="1" dirty="0"/>
              <a:t>48</a:t>
            </a:r>
            <a:r>
              <a:rPr lang="zh-CN" altLang="en-US" sz="3200" b="1" dirty="0"/>
              <a:t>万吨，去年比前年增产二成。去年秋粮产量是多少万吨？</a:t>
            </a:r>
            <a:endParaRPr lang="en-US" altLang="zh-CN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3522C8-4E34-4F82-BAC6-6041A8874193}"/>
              </a:ext>
            </a:extLst>
          </p:cNvPr>
          <p:cNvSpPr txBox="1"/>
          <p:nvPr/>
        </p:nvSpPr>
        <p:spPr>
          <a:xfrm>
            <a:off x="1511631" y="2613588"/>
            <a:ext cx="5690982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48×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1+20%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=57.6</a:t>
            </a:r>
            <a:r>
              <a:rPr lang="zh-CN" altLang="en-US" sz="3200" b="1" dirty="0">
                <a:solidFill>
                  <a:srgbClr val="FF0000"/>
                </a:solidFill>
              </a:rPr>
              <a:t>（万吨）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A9A9C7-3CB2-40C3-AC41-F80299D096BB}"/>
              </a:ext>
            </a:extLst>
          </p:cNvPr>
          <p:cNvSpPr txBox="1"/>
          <p:nvPr/>
        </p:nvSpPr>
        <p:spPr>
          <a:xfrm>
            <a:off x="1506726" y="3397281"/>
            <a:ext cx="5846472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答：去年秋粮产量是</a:t>
            </a:r>
            <a:r>
              <a:rPr lang="en-US" altLang="zh-CN" sz="3200" b="1" dirty="0">
                <a:solidFill>
                  <a:srgbClr val="FF0000"/>
                </a:solidFill>
              </a:rPr>
              <a:t>57.6</a:t>
            </a:r>
            <a:r>
              <a:rPr lang="zh-CN" altLang="en-US" sz="3200" b="1" dirty="0">
                <a:solidFill>
                  <a:srgbClr val="FF0000"/>
                </a:solidFill>
              </a:rPr>
              <a:t>万吨。</a:t>
            </a:r>
          </a:p>
        </p:txBody>
      </p:sp>
    </p:spTree>
    <p:extLst>
      <p:ext uri="{BB962C8B-B14F-4D97-AF65-F5344CB8AC3E}">
        <p14:creationId xmlns:p14="http://schemas.microsoft.com/office/powerpoint/2010/main" val="1483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09F2BA2-9EDE-4007-8CB7-90C50A10FE02}"/>
              </a:ext>
            </a:extLst>
          </p:cNvPr>
          <p:cNvSpPr txBox="1"/>
          <p:nvPr/>
        </p:nvSpPr>
        <p:spPr>
          <a:xfrm>
            <a:off x="339634" y="1223925"/>
            <a:ext cx="8423437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/>
              <a:t>5.</a:t>
            </a:r>
            <a:r>
              <a:rPr lang="zh-CN" altLang="en-US" sz="3200" b="1" dirty="0"/>
              <a:t>某汽车公司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月份出口汽车</a:t>
            </a:r>
            <a:r>
              <a:rPr lang="en-US" altLang="zh-CN" sz="3200" b="1" dirty="0"/>
              <a:t>1.3</a:t>
            </a:r>
            <a:r>
              <a:rPr lang="zh-CN" altLang="en-US" sz="3200" b="1" dirty="0"/>
              <a:t>万辆，比上月增长三成。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月份出口汽车多少万辆？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F38016-04D7-46AE-A9DE-196BBE97CCCB}"/>
              </a:ext>
            </a:extLst>
          </p:cNvPr>
          <p:cNvSpPr txBox="1"/>
          <p:nvPr/>
        </p:nvSpPr>
        <p:spPr>
          <a:xfrm>
            <a:off x="2098846" y="2696948"/>
            <a:ext cx="5280613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1.3÷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1+30%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=1</a:t>
            </a:r>
            <a:r>
              <a:rPr lang="zh-CN" altLang="en-US" sz="3200" b="1" dirty="0">
                <a:solidFill>
                  <a:srgbClr val="FF0000"/>
                </a:solidFill>
              </a:rPr>
              <a:t>（万辆）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EA4DD8-CBA0-44D1-ABFE-15682D837C33}"/>
              </a:ext>
            </a:extLst>
          </p:cNvPr>
          <p:cNvSpPr txBox="1"/>
          <p:nvPr/>
        </p:nvSpPr>
        <p:spPr>
          <a:xfrm>
            <a:off x="2045948" y="3380212"/>
            <a:ext cx="5126724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月份</a:t>
            </a:r>
            <a:r>
              <a:rPr lang="zh-CN" altLang="en-US" sz="3200" b="1" dirty="0">
                <a:solidFill>
                  <a:srgbClr val="FF0000"/>
                </a:solidFill>
              </a:rPr>
              <a:t>出口汽车</a:t>
            </a:r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</a:rPr>
              <a:t>万辆。</a:t>
            </a:r>
          </a:p>
        </p:txBody>
      </p:sp>
    </p:spTree>
    <p:extLst>
      <p:ext uri="{BB962C8B-B14F-4D97-AF65-F5344CB8AC3E}">
        <p14:creationId xmlns:p14="http://schemas.microsoft.com/office/powerpoint/2010/main" val="30923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21F7D19-7083-45E1-AEBE-3CE4C5D43F13}"/>
              </a:ext>
            </a:extLst>
          </p:cNvPr>
          <p:cNvSpPr txBox="1"/>
          <p:nvPr/>
        </p:nvSpPr>
        <p:spPr>
          <a:xfrm>
            <a:off x="384375" y="1158454"/>
            <a:ext cx="8375251" cy="1808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/>
              <a:t>6.</a:t>
            </a:r>
            <a:r>
              <a:rPr lang="zh-CN" altLang="en-US" sz="3200" b="1" dirty="0"/>
              <a:t>妈妈买了一瓶售价为</a:t>
            </a:r>
            <a:r>
              <a:rPr lang="en-US" altLang="zh-CN" sz="3200" b="1" dirty="0"/>
              <a:t>200</a:t>
            </a:r>
            <a:r>
              <a:rPr lang="zh-CN" altLang="en-US" sz="3200" b="1" dirty="0"/>
              <a:t>元的化妆品，其中消费税占售价的</a:t>
            </a:r>
            <a:r>
              <a:rPr lang="en-US" altLang="zh-CN" sz="3200" b="1" dirty="0"/>
              <a:t>15%</a:t>
            </a:r>
            <a:r>
              <a:rPr lang="zh-CN" altLang="en-US" sz="3200" b="1" dirty="0"/>
              <a:t>。妈妈为此支付消费税多少元？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39F1F4-285F-4343-A043-C9849CC151F4}"/>
              </a:ext>
            </a:extLst>
          </p:cNvPr>
          <p:cNvSpPr txBox="1"/>
          <p:nvPr/>
        </p:nvSpPr>
        <p:spPr>
          <a:xfrm>
            <a:off x="2547762" y="2924721"/>
            <a:ext cx="3913251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200×15%=30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CE3975-D2F7-4DB3-B41E-23D5F3808476}"/>
              </a:ext>
            </a:extLst>
          </p:cNvPr>
          <p:cNvSpPr txBox="1"/>
          <p:nvPr/>
        </p:nvSpPr>
        <p:spPr>
          <a:xfrm>
            <a:off x="1529053" y="3671691"/>
            <a:ext cx="5950668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答：妈妈为此支付消费税</a:t>
            </a:r>
            <a:r>
              <a:rPr lang="en-US" altLang="zh-CN" sz="3200" b="1" dirty="0">
                <a:solidFill>
                  <a:srgbClr val="FF0000"/>
                </a:solidFill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33532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929</Words>
  <Application>Microsoft Office PowerPoint</Application>
  <PresentationFormat>全屏显示(16:9)</PresentationFormat>
  <Paragraphs>61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楷体</vt:lpstr>
      <vt:lpstr>楷体_GB2312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魏洲 许</cp:lastModifiedBy>
  <cp:revision>124</cp:revision>
  <dcterms:created xsi:type="dcterms:W3CDTF">2014-04-24T10:36:34Z</dcterms:created>
  <dcterms:modified xsi:type="dcterms:W3CDTF">2023-02-11T17:03:01Z</dcterms:modified>
</cp:coreProperties>
</file>