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1" r:id="rId3"/>
    <p:sldId id="473" r:id="rId5"/>
    <p:sldId id="510" r:id="rId6"/>
    <p:sldId id="484" r:id="rId7"/>
    <p:sldId id="511" r:id="rId8"/>
    <p:sldId id="512" r:id="rId9"/>
    <p:sldId id="513" r:id="rId10"/>
    <p:sldId id="489" r:id="rId11"/>
    <p:sldId id="490" r:id="rId12"/>
    <p:sldId id="491" r:id="rId13"/>
    <p:sldId id="514" r:id="rId14"/>
    <p:sldId id="515" r:id="rId15"/>
    <p:sldId id="486" r:id="rId16"/>
    <p:sldId id="517" r:id="rId17"/>
    <p:sldId id="518" r:id="rId18"/>
    <p:sldId id="527" r:id="rId19"/>
    <p:sldId id="423" r:id="rId20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DC9"/>
    <a:srgbClr val="E805EB"/>
    <a:srgbClr val="CC00C0"/>
    <a:srgbClr val="FEF8D4"/>
    <a:srgbClr val="FCD9DD"/>
    <a:srgbClr val="FFFFF2"/>
    <a:srgbClr val="D4E15B"/>
    <a:srgbClr val="FFFFFF"/>
    <a:srgbClr val="1FB3A9"/>
    <a:srgbClr val="2E6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428"/>
        <p:guide pos="294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5" name="组合 48"/>
          <p:cNvGrpSpPr/>
          <p:nvPr/>
        </p:nvGrpSpPr>
        <p:grpSpPr>
          <a:xfrm>
            <a:off x="2165033" y="89185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圆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39"/>
          <p:cNvSpPr txBox="1"/>
          <p:nvPr/>
        </p:nvSpPr>
        <p:spPr>
          <a:xfrm>
            <a:off x="-159067" y="2166620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整理和复习 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94970" y="448945"/>
            <a:ext cx="8354060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一个圆形餐桌桌面的直径是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）如果在这张餐桌的中央放一个半径是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圆形转盘，剩下的桌面面积是多少？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分析：利用“圆环的面积＝外圆面积</a:t>
            </a:r>
            <a:r>
              <a:rPr lang="zh-CN" altLang="en-US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内圆面积”</a:t>
            </a:r>
            <a:endParaRPr lang="zh-CN" altLang="zh-CN" sz="2800" b="1" dirty="0">
              <a:solidFill>
                <a:srgbClr val="032DC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进行计算。</a:t>
            </a:r>
            <a:endParaRPr lang="zh-CN" altLang="zh-CN" sz="2800" b="1" dirty="0">
              <a:solidFill>
                <a:srgbClr val="032DC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640" y="3190875"/>
            <a:ext cx="765873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1(m)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(1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-0.5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2.355(m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答：剩下的桌面面积是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2.355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平方米。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96545" y="160020"/>
            <a:ext cx="25076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：扇形</a:t>
            </a:r>
            <a:endParaRPr lang="zh-CN" altLang="zh-CN" sz="2800" b="1" dirty="0">
              <a:solidFill>
                <a:srgbClr val="E805EB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弧形 29"/>
          <p:cNvSpPr>
            <a:spLocks noChangeArrowheads="1"/>
          </p:cNvSpPr>
          <p:nvPr/>
        </p:nvSpPr>
        <p:spPr bwMode="auto">
          <a:xfrm>
            <a:off x="623218" y="978694"/>
            <a:ext cx="3214688" cy="3161110"/>
          </a:xfrm>
          <a:custGeom>
            <a:avLst/>
            <a:gdLst>
              <a:gd name="T0" fmla="*/ 3168031 w 4286250"/>
              <a:gd name="T1" fmla="*/ 256609 h 4214813"/>
              <a:gd name="T2" fmla="*/ 2143125 w 4286250"/>
              <a:gd name="T3" fmla="*/ 2107407 h 4214813"/>
              <a:gd name="T4" fmla="*/ 3913022 w 4286250"/>
              <a:gd name="T5" fmla="*/ 3295755 h 4214813"/>
              <a:gd name="T6" fmla="*/ 11796480 60000 65536"/>
              <a:gd name="T7" fmla="*/ 11796480 60000 65536"/>
              <a:gd name="T8" fmla="*/ 5898240 60000 65536"/>
              <a:gd name="T9" fmla="*/ 3168031 w 4286250"/>
              <a:gd name="T10" fmla="*/ 256609 h 4214813"/>
              <a:gd name="T11" fmla="*/ 4286250 w 4286250"/>
              <a:gd name="T12" fmla="*/ 3295755 h 42148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50" h="4214813" stroke="0">
                <a:moveTo>
                  <a:pt x="3168031" y="256609"/>
                </a:moveTo>
                <a:lnTo>
                  <a:pt x="3168031" y="256608"/>
                </a:lnTo>
                <a:cubicBezTo>
                  <a:pt x="3857277" y="625672"/>
                  <a:pt x="4286250" y="1335678"/>
                  <a:pt x="4286250" y="2107407"/>
                </a:cubicBezTo>
                <a:cubicBezTo>
                  <a:pt x="4286250" y="2531426"/>
                  <a:pt x="4156173" y="2945584"/>
                  <a:pt x="3913019" y="3295760"/>
                </a:cubicBezTo>
                <a:lnTo>
                  <a:pt x="2143125" y="2107407"/>
                </a:lnTo>
                <a:lnTo>
                  <a:pt x="3168031" y="256609"/>
                </a:lnTo>
                <a:close/>
              </a:path>
              <a:path w="4286250" h="4214813" fill="none">
                <a:moveTo>
                  <a:pt x="3168031" y="256609"/>
                </a:moveTo>
                <a:lnTo>
                  <a:pt x="3168031" y="256608"/>
                </a:lnTo>
                <a:cubicBezTo>
                  <a:pt x="3857277" y="625672"/>
                  <a:pt x="4286250" y="1335678"/>
                  <a:pt x="4286250" y="2107407"/>
                </a:cubicBezTo>
                <a:cubicBezTo>
                  <a:pt x="4286250" y="2531426"/>
                  <a:pt x="4156173" y="2945584"/>
                  <a:pt x="3913019" y="3295760"/>
                </a:cubicBezTo>
              </a:path>
            </a:pathLst>
          </a:custGeom>
          <a:solidFill>
            <a:srgbClr val="33CCFF"/>
          </a:solidFill>
          <a:ln w="9525" cmpd="sng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88690" y="951310"/>
            <a:ext cx="3257550" cy="3284934"/>
            <a:chOff x="0" y="0"/>
            <a:chExt cx="4365485" cy="4365485"/>
          </a:xfrm>
        </p:grpSpPr>
        <p:sp>
          <p:nvSpPr>
            <p:cNvPr id="5" name="椭圆 1"/>
            <p:cNvSpPr>
              <a:spLocks noChangeArrowheads="1"/>
            </p:cNvSpPr>
            <p:nvPr/>
          </p:nvSpPr>
          <p:spPr bwMode="auto">
            <a:xfrm>
              <a:off x="0" y="0"/>
              <a:ext cx="4365485" cy="4365485"/>
            </a:xfrm>
            <a:prstGeom prst="ellipse">
              <a:avLst/>
            </a:prstGeom>
            <a:noFill/>
            <a:ln w="4762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5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endParaRPr>
            </a:p>
          </p:txBody>
        </p:sp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2179551" y="2181951"/>
              <a:ext cx="46272" cy="4746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5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endParaRPr>
            </a:p>
          </p:txBody>
        </p:sp>
      </p:grp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042568" y="753666"/>
            <a:ext cx="386080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lang="zh-CN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85505" y="3271838"/>
            <a:ext cx="40322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lang="zh-CN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865516" y="2346325"/>
            <a:ext cx="311150" cy="39878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000" b="1" i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O</a:t>
            </a:r>
            <a:endParaRPr lang="zh-CN" altLang="zh-CN" sz="2000" b="1" i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1" name="直接连接符 15"/>
          <p:cNvCxnSpPr>
            <a:cxnSpLocks noChangeShapeType="1"/>
          </p:cNvCxnSpPr>
          <p:nvPr/>
        </p:nvCxnSpPr>
        <p:spPr bwMode="auto">
          <a:xfrm rot="5400000" flipH="1" flipV="1">
            <a:off x="1903735" y="1449587"/>
            <a:ext cx="1433513" cy="8274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6"/>
          <p:cNvCxnSpPr>
            <a:cxnSpLocks noChangeShapeType="1"/>
          </p:cNvCxnSpPr>
          <p:nvPr/>
        </p:nvCxnSpPr>
        <p:spPr bwMode="auto">
          <a:xfrm>
            <a:off x="2206749" y="2555082"/>
            <a:ext cx="1403747" cy="9453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弧形 4"/>
          <p:cNvSpPr>
            <a:spLocks noChangeArrowheads="1"/>
          </p:cNvSpPr>
          <p:nvPr/>
        </p:nvSpPr>
        <p:spPr bwMode="auto">
          <a:xfrm rot="367462">
            <a:off x="2168650" y="2394347"/>
            <a:ext cx="253603" cy="303609"/>
          </a:xfrm>
          <a:custGeom>
            <a:avLst/>
            <a:gdLst>
              <a:gd name="T0" fmla="*/ 169069 w 338137"/>
              <a:gd name="T1" fmla="*/ 0 h 404812"/>
              <a:gd name="T2" fmla="*/ 169069 w 338137"/>
              <a:gd name="T3" fmla="*/ 202406 h 404812"/>
              <a:gd name="T4" fmla="*/ 303358 w 338137"/>
              <a:gd name="T5" fmla="*/ 325376 h 404812"/>
              <a:gd name="T6" fmla="*/ 11796480 60000 65536"/>
              <a:gd name="T7" fmla="*/ 11796480 60000 65536"/>
              <a:gd name="T8" fmla="*/ 5898240 60000 65536"/>
              <a:gd name="T9" fmla="*/ 169069 w 338137"/>
              <a:gd name="T10" fmla="*/ 0 h 404812"/>
              <a:gd name="T11" fmla="*/ 338137 w 338137"/>
              <a:gd name="T12" fmla="*/ 325376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137" h="404812" stroke="0">
                <a:moveTo>
                  <a:pt x="169069" y="0"/>
                </a:moveTo>
                <a:lnTo>
                  <a:pt x="169069" y="0"/>
                </a:lnTo>
                <a:cubicBezTo>
                  <a:pt x="262443" y="0"/>
                  <a:pt x="338138" y="90620"/>
                  <a:pt x="338138" y="202406"/>
                </a:cubicBezTo>
                <a:cubicBezTo>
                  <a:pt x="338138" y="246856"/>
                  <a:pt x="325915" y="290070"/>
                  <a:pt x="303358" y="325376"/>
                </a:cubicBezTo>
                <a:lnTo>
                  <a:pt x="169069" y="202406"/>
                </a:lnTo>
                <a:lnTo>
                  <a:pt x="169069" y="0"/>
                </a:lnTo>
                <a:close/>
              </a:path>
              <a:path w="338137" h="404812" fill="none">
                <a:moveTo>
                  <a:pt x="169069" y="0"/>
                </a:moveTo>
                <a:lnTo>
                  <a:pt x="169069" y="0"/>
                </a:lnTo>
                <a:cubicBezTo>
                  <a:pt x="262443" y="0"/>
                  <a:pt x="338138" y="90620"/>
                  <a:pt x="338138" y="202406"/>
                </a:cubicBezTo>
                <a:cubicBezTo>
                  <a:pt x="338138" y="246856"/>
                  <a:pt x="325915" y="290070"/>
                  <a:pt x="303358" y="325376"/>
                </a:cubicBezTo>
              </a:path>
            </a:pathLst>
          </a:custGeom>
          <a:noFill/>
          <a:ln w="5715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椭圆 22"/>
          <p:cNvSpPr>
            <a:spLocks noChangeArrowheads="1"/>
          </p:cNvSpPr>
          <p:nvPr/>
        </p:nvSpPr>
        <p:spPr bwMode="auto">
          <a:xfrm>
            <a:off x="3008039" y="1147762"/>
            <a:ext cx="34529" cy="34529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 rot="1924503">
            <a:off x="2110308" y="3063822"/>
            <a:ext cx="128587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半径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 rot="-3546004">
            <a:off x="1740024" y="1631499"/>
            <a:ext cx="128587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半径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721224" y="1839516"/>
            <a:ext cx="488950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弧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8" name="弧形 26"/>
          <p:cNvSpPr>
            <a:spLocks noChangeArrowheads="1"/>
          </p:cNvSpPr>
          <p:nvPr/>
        </p:nvSpPr>
        <p:spPr bwMode="auto">
          <a:xfrm>
            <a:off x="631552" y="967979"/>
            <a:ext cx="3214688" cy="3268265"/>
          </a:xfrm>
          <a:custGeom>
            <a:avLst/>
            <a:gdLst>
              <a:gd name="T0" fmla="*/ 3211968 w 4286250"/>
              <a:gd name="T1" fmla="*/ 290316 h 4357687"/>
              <a:gd name="T2" fmla="*/ 2143125 w 4286250"/>
              <a:gd name="T3" fmla="*/ 2178844 h 4357687"/>
              <a:gd name="T4" fmla="*/ 3972065 w 4286250"/>
              <a:gd name="T5" fmla="*/ 3314584 h 4357687"/>
              <a:gd name="T6" fmla="*/ 11796480 60000 65536"/>
              <a:gd name="T7" fmla="*/ 11796480 60000 65536"/>
              <a:gd name="T8" fmla="*/ 5898240 60000 65536"/>
              <a:gd name="T9" fmla="*/ 3211968 w 4286250"/>
              <a:gd name="T10" fmla="*/ 290316 h 4357687"/>
              <a:gd name="T11" fmla="*/ 4286250 w 4286250"/>
              <a:gd name="T12" fmla="*/ 3314584 h 4357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50" h="4357687" stroke="0">
                <a:moveTo>
                  <a:pt x="3211968" y="290316"/>
                </a:moveTo>
                <a:lnTo>
                  <a:pt x="3211967" y="290316"/>
                </a:lnTo>
                <a:cubicBezTo>
                  <a:pt x="3876585" y="679109"/>
                  <a:pt x="4286250" y="1399277"/>
                  <a:pt x="4286250" y="2178844"/>
                </a:cubicBezTo>
                <a:cubicBezTo>
                  <a:pt x="4286250" y="2579597"/>
                  <a:pt x="4177535" y="2972587"/>
                  <a:pt x="3972062" y="3314588"/>
                </a:cubicBezTo>
                <a:lnTo>
                  <a:pt x="2143125" y="2178844"/>
                </a:lnTo>
                <a:lnTo>
                  <a:pt x="3211968" y="290316"/>
                </a:lnTo>
                <a:close/>
              </a:path>
              <a:path w="4286250" h="4357687" fill="none">
                <a:moveTo>
                  <a:pt x="3211968" y="290316"/>
                </a:moveTo>
                <a:lnTo>
                  <a:pt x="3211967" y="290316"/>
                </a:lnTo>
                <a:cubicBezTo>
                  <a:pt x="3876585" y="679109"/>
                  <a:pt x="4286250" y="1399277"/>
                  <a:pt x="4286250" y="2178844"/>
                </a:cubicBezTo>
                <a:cubicBezTo>
                  <a:pt x="4286250" y="2579597"/>
                  <a:pt x="4177535" y="2972587"/>
                  <a:pt x="3972062" y="3314588"/>
                </a:cubicBezTo>
              </a:path>
            </a:pathLst>
          </a:custGeom>
          <a:noFill/>
          <a:ln w="57150" cmpd="sng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椭圆 21"/>
          <p:cNvSpPr>
            <a:spLocks noChangeArrowheads="1"/>
          </p:cNvSpPr>
          <p:nvPr/>
        </p:nvSpPr>
        <p:spPr bwMode="auto">
          <a:xfrm flipH="1">
            <a:off x="2217464" y="2525317"/>
            <a:ext cx="34529" cy="5000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2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4437380" y="1047115"/>
            <a:ext cx="4283075" cy="164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一条弧和经过这条弧两端的两条半径所围成的图形叫做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扇形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。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21" name="椭圆 23"/>
          <p:cNvSpPr>
            <a:spLocks noChangeArrowheads="1"/>
          </p:cNvSpPr>
          <p:nvPr/>
        </p:nvSpPr>
        <p:spPr bwMode="auto">
          <a:xfrm>
            <a:off x="3578350" y="3451623"/>
            <a:ext cx="34528" cy="3452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4437380" y="2961005"/>
            <a:ext cx="4359275" cy="11245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两点之间的部分叫做弧，读作“弧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”。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 autoUpdateAnimBg="0"/>
      <p:bldP spid="8" grpId="0" bldLvl="0" animBg="1" autoUpdateAnimBg="0"/>
      <p:bldP spid="13" grpId="0" bldLvl="0" animBg="1"/>
      <p:bldP spid="14" grpId="0" bldLvl="0" animBg="1" autoUpdateAnimBg="0"/>
      <p:bldP spid="16" grpId="0" bldLvl="0" animBg="1" autoUpdateAnimBg="0"/>
      <p:bldP spid="17" grpId="0" bldLvl="0" animBg="1" autoUpdateAnimBg="0"/>
      <p:bldP spid="18" grpId="0" bldLvl="0" animBg="1"/>
      <p:bldP spid="20" grpId="0" bldLvl="0" animBg="1"/>
      <p:bldP spid="21" grpId="0" bldLvl="0" animBg="1" autoUpdateAnimBg="0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弧形 29"/>
          <p:cNvSpPr>
            <a:spLocks noChangeArrowheads="1"/>
          </p:cNvSpPr>
          <p:nvPr/>
        </p:nvSpPr>
        <p:spPr bwMode="auto">
          <a:xfrm>
            <a:off x="623218" y="978694"/>
            <a:ext cx="3214688" cy="3161110"/>
          </a:xfrm>
          <a:custGeom>
            <a:avLst/>
            <a:gdLst>
              <a:gd name="T0" fmla="*/ 3168031 w 4286250"/>
              <a:gd name="T1" fmla="*/ 256609 h 4214813"/>
              <a:gd name="T2" fmla="*/ 2143125 w 4286250"/>
              <a:gd name="T3" fmla="*/ 2107407 h 4214813"/>
              <a:gd name="T4" fmla="*/ 3913022 w 4286250"/>
              <a:gd name="T5" fmla="*/ 3295755 h 4214813"/>
              <a:gd name="T6" fmla="*/ 11796480 60000 65536"/>
              <a:gd name="T7" fmla="*/ 11796480 60000 65536"/>
              <a:gd name="T8" fmla="*/ 5898240 60000 65536"/>
              <a:gd name="T9" fmla="*/ 3168031 w 4286250"/>
              <a:gd name="T10" fmla="*/ 256609 h 4214813"/>
              <a:gd name="T11" fmla="*/ 4286250 w 4286250"/>
              <a:gd name="T12" fmla="*/ 3295755 h 42148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50" h="4214813" stroke="0">
                <a:moveTo>
                  <a:pt x="3168031" y="256609"/>
                </a:moveTo>
                <a:lnTo>
                  <a:pt x="3168031" y="256608"/>
                </a:lnTo>
                <a:cubicBezTo>
                  <a:pt x="3857277" y="625672"/>
                  <a:pt x="4286250" y="1335678"/>
                  <a:pt x="4286250" y="2107407"/>
                </a:cubicBezTo>
                <a:cubicBezTo>
                  <a:pt x="4286250" y="2531426"/>
                  <a:pt x="4156173" y="2945584"/>
                  <a:pt x="3913019" y="3295760"/>
                </a:cubicBezTo>
                <a:lnTo>
                  <a:pt x="2143125" y="2107407"/>
                </a:lnTo>
                <a:lnTo>
                  <a:pt x="3168031" y="256609"/>
                </a:lnTo>
                <a:close/>
              </a:path>
              <a:path w="4286250" h="4214813" fill="none">
                <a:moveTo>
                  <a:pt x="3168031" y="256609"/>
                </a:moveTo>
                <a:lnTo>
                  <a:pt x="3168031" y="256608"/>
                </a:lnTo>
                <a:cubicBezTo>
                  <a:pt x="3857277" y="625672"/>
                  <a:pt x="4286250" y="1335678"/>
                  <a:pt x="4286250" y="2107407"/>
                </a:cubicBezTo>
                <a:cubicBezTo>
                  <a:pt x="4286250" y="2531426"/>
                  <a:pt x="4156173" y="2945584"/>
                  <a:pt x="3913019" y="3295760"/>
                </a:cubicBezTo>
              </a:path>
            </a:pathLst>
          </a:custGeom>
          <a:solidFill>
            <a:srgbClr val="33CCFF"/>
          </a:solidFill>
          <a:ln w="9525" cmpd="sng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588690" y="951310"/>
            <a:ext cx="3257550" cy="3284934"/>
            <a:chOff x="0" y="0"/>
            <a:chExt cx="4365485" cy="4365485"/>
          </a:xfrm>
        </p:grpSpPr>
        <p:sp>
          <p:nvSpPr>
            <p:cNvPr id="5" name="椭圆 1"/>
            <p:cNvSpPr>
              <a:spLocks noChangeArrowheads="1"/>
            </p:cNvSpPr>
            <p:nvPr/>
          </p:nvSpPr>
          <p:spPr bwMode="auto">
            <a:xfrm>
              <a:off x="0" y="0"/>
              <a:ext cx="4365485" cy="4365485"/>
            </a:xfrm>
            <a:prstGeom prst="ellipse">
              <a:avLst/>
            </a:prstGeom>
            <a:noFill/>
            <a:ln w="4762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5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endParaRPr>
            </a:p>
          </p:txBody>
        </p:sp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2179551" y="2181951"/>
              <a:ext cx="46272" cy="4746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zh-CN" sz="1500" b="1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endParaRPr>
            </a:p>
          </p:txBody>
        </p:sp>
      </p:grp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042568" y="753666"/>
            <a:ext cx="386080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endParaRPr lang="zh-CN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3685505" y="3271838"/>
            <a:ext cx="40322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lang="zh-CN" altLang="zh-CN" sz="2400" b="1" i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713751" y="2310765"/>
            <a:ext cx="439420" cy="52197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lang="zh-CN" altLang="zh-CN" sz="2800" b="1" i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5"/>
          <p:cNvCxnSpPr>
            <a:cxnSpLocks noChangeShapeType="1"/>
          </p:cNvCxnSpPr>
          <p:nvPr/>
        </p:nvCxnSpPr>
        <p:spPr bwMode="auto">
          <a:xfrm rot="5400000" flipH="1" flipV="1">
            <a:off x="1903735" y="1449587"/>
            <a:ext cx="1433513" cy="8274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6"/>
          <p:cNvCxnSpPr>
            <a:cxnSpLocks noChangeShapeType="1"/>
          </p:cNvCxnSpPr>
          <p:nvPr/>
        </p:nvCxnSpPr>
        <p:spPr bwMode="auto">
          <a:xfrm>
            <a:off x="2206749" y="2555082"/>
            <a:ext cx="1403747" cy="9453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弧形 4"/>
          <p:cNvSpPr>
            <a:spLocks noChangeArrowheads="1"/>
          </p:cNvSpPr>
          <p:nvPr/>
        </p:nvSpPr>
        <p:spPr bwMode="auto">
          <a:xfrm rot="367462">
            <a:off x="2168650" y="2394347"/>
            <a:ext cx="253603" cy="303609"/>
          </a:xfrm>
          <a:custGeom>
            <a:avLst/>
            <a:gdLst>
              <a:gd name="T0" fmla="*/ 169069 w 338137"/>
              <a:gd name="T1" fmla="*/ 0 h 404812"/>
              <a:gd name="T2" fmla="*/ 169069 w 338137"/>
              <a:gd name="T3" fmla="*/ 202406 h 404812"/>
              <a:gd name="T4" fmla="*/ 303358 w 338137"/>
              <a:gd name="T5" fmla="*/ 325376 h 404812"/>
              <a:gd name="T6" fmla="*/ 11796480 60000 65536"/>
              <a:gd name="T7" fmla="*/ 11796480 60000 65536"/>
              <a:gd name="T8" fmla="*/ 5898240 60000 65536"/>
              <a:gd name="T9" fmla="*/ 169069 w 338137"/>
              <a:gd name="T10" fmla="*/ 0 h 404812"/>
              <a:gd name="T11" fmla="*/ 338137 w 338137"/>
              <a:gd name="T12" fmla="*/ 325376 h 4048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137" h="404812" stroke="0">
                <a:moveTo>
                  <a:pt x="169069" y="0"/>
                </a:moveTo>
                <a:lnTo>
                  <a:pt x="169069" y="0"/>
                </a:lnTo>
                <a:cubicBezTo>
                  <a:pt x="262443" y="0"/>
                  <a:pt x="338138" y="90620"/>
                  <a:pt x="338138" y="202406"/>
                </a:cubicBezTo>
                <a:cubicBezTo>
                  <a:pt x="338138" y="246856"/>
                  <a:pt x="325915" y="290070"/>
                  <a:pt x="303358" y="325376"/>
                </a:cubicBezTo>
                <a:lnTo>
                  <a:pt x="169069" y="202406"/>
                </a:lnTo>
                <a:lnTo>
                  <a:pt x="169069" y="0"/>
                </a:lnTo>
                <a:close/>
              </a:path>
              <a:path w="338137" h="404812" fill="none">
                <a:moveTo>
                  <a:pt x="169069" y="0"/>
                </a:moveTo>
                <a:lnTo>
                  <a:pt x="169069" y="0"/>
                </a:lnTo>
                <a:cubicBezTo>
                  <a:pt x="262443" y="0"/>
                  <a:pt x="338138" y="90620"/>
                  <a:pt x="338138" y="202406"/>
                </a:cubicBezTo>
                <a:cubicBezTo>
                  <a:pt x="338138" y="246856"/>
                  <a:pt x="325915" y="290070"/>
                  <a:pt x="303358" y="325376"/>
                </a:cubicBezTo>
              </a:path>
            </a:pathLst>
          </a:custGeom>
          <a:noFill/>
          <a:ln w="57150" cmpd="sng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椭圆 22"/>
          <p:cNvSpPr>
            <a:spLocks noChangeArrowheads="1"/>
          </p:cNvSpPr>
          <p:nvPr/>
        </p:nvSpPr>
        <p:spPr bwMode="auto">
          <a:xfrm>
            <a:off x="3008039" y="1147762"/>
            <a:ext cx="34529" cy="34529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 rot="1924503">
            <a:off x="2110308" y="3063822"/>
            <a:ext cx="128587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半径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 rot="-3546004">
            <a:off x="1740024" y="1631499"/>
            <a:ext cx="1285875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半径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721224" y="1839516"/>
            <a:ext cx="488950" cy="4603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弧</a:t>
            </a:r>
            <a:endParaRPr lang="zh-CN" alt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18" name="弧形 26"/>
          <p:cNvSpPr>
            <a:spLocks noChangeArrowheads="1"/>
          </p:cNvSpPr>
          <p:nvPr/>
        </p:nvSpPr>
        <p:spPr bwMode="auto">
          <a:xfrm>
            <a:off x="631552" y="967979"/>
            <a:ext cx="3214688" cy="3268265"/>
          </a:xfrm>
          <a:custGeom>
            <a:avLst/>
            <a:gdLst>
              <a:gd name="T0" fmla="*/ 3211968 w 4286250"/>
              <a:gd name="T1" fmla="*/ 290316 h 4357687"/>
              <a:gd name="T2" fmla="*/ 2143125 w 4286250"/>
              <a:gd name="T3" fmla="*/ 2178844 h 4357687"/>
              <a:gd name="T4" fmla="*/ 3972065 w 4286250"/>
              <a:gd name="T5" fmla="*/ 3314584 h 4357687"/>
              <a:gd name="T6" fmla="*/ 11796480 60000 65536"/>
              <a:gd name="T7" fmla="*/ 11796480 60000 65536"/>
              <a:gd name="T8" fmla="*/ 5898240 60000 65536"/>
              <a:gd name="T9" fmla="*/ 3211968 w 4286250"/>
              <a:gd name="T10" fmla="*/ 290316 h 4357687"/>
              <a:gd name="T11" fmla="*/ 4286250 w 4286250"/>
              <a:gd name="T12" fmla="*/ 3314584 h 4357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50" h="4357687" stroke="0">
                <a:moveTo>
                  <a:pt x="3211968" y="290316"/>
                </a:moveTo>
                <a:lnTo>
                  <a:pt x="3211967" y="290316"/>
                </a:lnTo>
                <a:cubicBezTo>
                  <a:pt x="3876585" y="679109"/>
                  <a:pt x="4286250" y="1399277"/>
                  <a:pt x="4286250" y="2178844"/>
                </a:cubicBezTo>
                <a:cubicBezTo>
                  <a:pt x="4286250" y="2579597"/>
                  <a:pt x="4177535" y="2972587"/>
                  <a:pt x="3972062" y="3314588"/>
                </a:cubicBezTo>
                <a:lnTo>
                  <a:pt x="2143125" y="2178844"/>
                </a:lnTo>
                <a:lnTo>
                  <a:pt x="3211968" y="290316"/>
                </a:lnTo>
                <a:close/>
              </a:path>
              <a:path w="4286250" h="4357687" fill="none">
                <a:moveTo>
                  <a:pt x="3211968" y="290316"/>
                </a:moveTo>
                <a:lnTo>
                  <a:pt x="3211967" y="290316"/>
                </a:lnTo>
                <a:cubicBezTo>
                  <a:pt x="3876585" y="679109"/>
                  <a:pt x="4286250" y="1399277"/>
                  <a:pt x="4286250" y="2178844"/>
                </a:cubicBezTo>
                <a:cubicBezTo>
                  <a:pt x="4286250" y="2579597"/>
                  <a:pt x="4177535" y="2972587"/>
                  <a:pt x="3972062" y="3314588"/>
                </a:cubicBezTo>
              </a:path>
            </a:pathLst>
          </a:custGeom>
          <a:noFill/>
          <a:ln w="57150" cmpd="sng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椭圆 21"/>
          <p:cNvSpPr>
            <a:spLocks noChangeArrowheads="1"/>
          </p:cNvSpPr>
          <p:nvPr/>
        </p:nvSpPr>
        <p:spPr bwMode="auto">
          <a:xfrm flipH="1">
            <a:off x="2217464" y="2525317"/>
            <a:ext cx="34529" cy="50006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2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21" name="椭圆 23"/>
          <p:cNvSpPr>
            <a:spLocks noChangeArrowheads="1"/>
          </p:cNvSpPr>
          <p:nvPr/>
        </p:nvSpPr>
        <p:spPr bwMode="auto">
          <a:xfrm>
            <a:off x="3578350" y="3451623"/>
            <a:ext cx="34528" cy="34528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15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088765" y="967740"/>
            <a:ext cx="47186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顶点在圆心的角叫做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圆心角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4404360" y="1995170"/>
            <a:ext cx="2950845" cy="1737360"/>
          </a:xfrm>
          <a:prstGeom prst="wedgeRoundRectCallout">
            <a:avLst>
              <a:gd name="adj1" fmla="val 58263"/>
              <a:gd name="adj2" fmla="val 336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在同一个圆中，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扇形的大小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与这个扇形的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圆心角的大小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有关。</a:t>
            </a:r>
            <a:endParaRPr lang="zh-CN" altLang="zh-CN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pic>
        <p:nvPicPr>
          <p:cNvPr id="20" name="图片 19" descr="E:\新画人物图\书本 拷贝.png书本 拷贝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50105" y="3112712"/>
            <a:ext cx="1151890" cy="14497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0" y="-37465"/>
            <a:ext cx="2209878" cy="506730"/>
            <a:chOff x="0" y="-14"/>
            <a:chExt cx="3480" cy="798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62"/>
            <p:cNvSpPr txBox="1"/>
            <p:nvPr userDrawn="1"/>
          </p:nvSpPr>
          <p:spPr>
            <a:xfrm>
              <a:off x="382" y="-14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7660" name="文本框 2"/>
          <p:cNvSpPr txBox="1"/>
          <p:nvPr/>
        </p:nvSpPr>
        <p:spPr>
          <a:xfrm>
            <a:off x="3315335" y="35560"/>
            <a:ext cx="2807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364808" y="663471"/>
            <a:ext cx="8175625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“中国天眼”是世界上最大的单口径射电望远镜，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其上方的圈梁是一个直径为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 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的圆。工程师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沿着圈梁走一圈，大约是多少米？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787775" y="2267655"/>
            <a:ext cx="4752975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分析：圆的周长的计算公式：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225503" y="3267397"/>
            <a:ext cx="409659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500=1570(m)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答：大约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1570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8" y="2391098"/>
            <a:ext cx="3280366" cy="2181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2"/>
          <p:cNvSpPr/>
          <p:nvPr/>
        </p:nvSpPr>
        <p:spPr>
          <a:xfrm>
            <a:off x="295275" y="471805"/>
            <a:ext cx="703326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右图中的双面绣作品绣在直径是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 cm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的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圆面上。这个圆的面积是多少？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168015" y="66675"/>
            <a:ext cx="2807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894205" y="1852930"/>
          <a:ext cx="3108325" cy="90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58265" imgH="393700" progId="Equation.DSMT4">
                  <p:embed/>
                </p:oleObj>
              </mc:Choice>
              <mc:Fallback>
                <p:oleObj name="" r:id="rId1" imgW="13582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4205" y="1852930"/>
                        <a:ext cx="3108325" cy="9004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61770" y="2971800"/>
            <a:ext cx="47005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=3.14×10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1438" y="3629025"/>
            <a:ext cx="526256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这个圆的面积是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314cm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0150"/>
            <a:ext cx="1946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矩形 2"/>
          <p:cNvSpPr/>
          <p:nvPr/>
        </p:nvSpPr>
        <p:spPr>
          <a:xfrm>
            <a:off x="274638" y="560388"/>
            <a:ext cx="8175625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长的铁条做直径是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50cm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的圆形铁环，最多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可以做多少个？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168015" y="66675"/>
            <a:ext cx="28079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练习十七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T3)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4985" y="1944688"/>
            <a:ext cx="62744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=3.14×50=157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=1.57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8245" y="2651125"/>
            <a:ext cx="29635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10÷1.57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7895" y="3376930"/>
            <a:ext cx="384302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最多可以做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9941" name="图片 8" descr="E:\新画人物图\老师3 拷贝.png老师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2136617"/>
            <a:ext cx="1422400" cy="231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通过这节课的学习，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你有什么收获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</a:rPr>
              <a:t>?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2"/>
          <p:cNvSpPr/>
          <p:nvPr/>
        </p:nvSpPr>
        <p:spPr>
          <a:xfrm>
            <a:off x="1927860" y="1473200"/>
            <a:ext cx="5624513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-18415"/>
            <a:ext cx="2209878" cy="506730"/>
            <a:chOff x="0" y="1"/>
            <a:chExt cx="3480" cy="798"/>
          </a:xfrm>
        </p:grpSpPr>
        <p:sp>
          <p:nvSpPr>
            <p:cNvPr id="2" name="平行四边形 1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10"/>
          <p:cNvGrpSpPr/>
          <p:nvPr/>
        </p:nvGrpSpPr>
        <p:grpSpPr>
          <a:xfrm>
            <a:off x="-3175" y="-20637"/>
            <a:ext cx="2209800" cy="522287"/>
            <a:chOff x="0" y="1"/>
            <a:chExt cx="3480" cy="820"/>
          </a:xfrm>
        </p:grpSpPr>
        <p:sp>
          <p:nvSpPr>
            <p:cNvPr id="11" name="平行四边形 10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556" name="文本框 62"/>
            <p:cNvSpPr txBox="1"/>
            <p:nvPr/>
          </p:nvSpPr>
          <p:spPr>
            <a:xfrm>
              <a:off x="358" y="1"/>
              <a:ext cx="280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知识回顾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4049395" y="568325"/>
            <a:ext cx="783590" cy="645883"/>
          </a:xfrm>
          <a:prstGeom prst="roundRect">
            <a:avLst/>
          </a:prstGeom>
          <a:solidFill>
            <a:srgbClr val="1FB3A9">
              <a:alpha val="77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fontAlgn="base"/>
            <a:r>
              <a:rPr lang="zh-CN" altLang="en-US" sz="3200" b="1" strike="noStrike" noProof="1" dirty="0">
                <a:latin typeface="楷体" panose="02010609060101010101" charset="-122"/>
                <a:ea typeface="楷体" panose="02010609060101010101" charset="-122"/>
              </a:rPr>
              <a:t>圆</a:t>
            </a:r>
            <a:endParaRPr lang="zh-CN" altLang="en-US" sz="32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左大括号 12"/>
          <p:cNvSpPr/>
          <p:nvPr/>
        </p:nvSpPr>
        <p:spPr>
          <a:xfrm rot="5400000">
            <a:off x="4291330" y="-657225"/>
            <a:ext cx="281940" cy="4216400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2800" b="1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圆角矩形 13">
            <a:hlinkClick r:id="rId1" action="ppaction://hlinksldjump"/>
          </p:cNvPr>
          <p:cNvSpPr/>
          <p:nvPr/>
        </p:nvSpPr>
        <p:spPr>
          <a:xfrm>
            <a:off x="1937260" y="1697990"/>
            <a:ext cx="753235" cy="1893570"/>
          </a:xfrm>
          <a:prstGeom prst="roundRect">
            <a:avLst/>
          </a:prstGeom>
          <a:solidFill>
            <a:srgbClr val="1FB3A9">
              <a:alpha val="37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>
            <a:spAutoFit/>
          </a:bodyPr>
          <a:p>
            <a:pPr algn="ctr" fontAlgn="base"/>
            <a:r>
              <a:rPr lang="zh-CN" altLang="en-US" sz="3200" b="1" strike="noStrike" noProof="1" dirty="0">
                <a:latin typeface="楷体" panose="02010609060101010101" charset="-122"/>
                <a:ea typeface="楷体" panose="02010609060101010101" charset="-122"/>
              </a:rPr>
              <a:t>圆的认识</a:t>
            </a:r>
            <a:endParaRPr lang="zh-CN" altLang="en-US" sz="32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圆角矩形 14">
            <a:hlinkClick r:id="rId2" action="ppaction://hlinksldjump"/>
          </p:cNvPr>
          <p:cNvSpPr/>
          <p:nvPr/>
        </p:nvSpPr>
        <p:spPr>
          <a:xfrm>
            <a:off x="3478778" y="1697990"/>
            <a:ext cx="748417" cy="1893570"/>
          </a:xfrm>
          <a:prstGeom prst="roundRect">
            <a:avLst/>
          </a:prstGeom>
          <a:solidFill>
            <a:srgbClr val="1FB3A9">
              <a:alpha val="37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>
            <a:spAutoFit/>
          </a:bodyPr>
          <a:p>
            <a:pPr algn="ctr" fontAlgn="base"/>
            <a:r>
              <a:rPr lang="zh-CN" altLang="en-US" sz="3200" b="1" strike="noStrike" noProof="1" dirty="0">
                <a:latin typeface="楷体" panose="02010609060101010101" charset="-122"/>
                <a:ea typeface="楷体" panose="02010609060101010101" charset="-122"/>
              </a:rPr>
              <a:t>圆的周长</a:t>
            </a:r>
            <a:endParaRPr lang="zh-CN" altLang="en-US" sz="32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4975225" y="1697990"/>
            <a:ext cx="696595" cy="2129218"/>
          </a:xfrm>
          <a:prstGeom prst="roundRect">
            <a:avLst/>
          </a:prstGeom>
          <a:solidFill>
            <a:srgbClr val="1FB3A9">
              <a:alpha val="37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fontAlgn="base"/>
            <a:r>
              <a:rPr lang="zh-CN" altLang="en-US" sz="3200" b="1" strike="noStrike" noProof="1" dirty="0">
                <a:latin typeface="楷体" panose="02010609060101010101" charset="-122"/>
                <a:ea typeface="楷体" panose="02010609060101010101" charset="-122"/>
              </a:rPr>
              <a:t>圆的面积</a:t>
            </a:r>
            <a:endParaRPr lang="zh-CN" altLang="en-US" sz="32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6327775" y="1697990"/>
            <a:ext cx="649288" cy="1139487"/>
          </a:xfrm>
          <a:prstGeom prst="roundRect">
            <a:avLst/>
          </a:prstGeom>
          <a:solidFill>
            <a:srgbClr val="1FB3A9">
              <a:alpha val="37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fontAlgn="base"/>
            <a:r>
              <a:rPr lang="zh-CN" altLang="en-US" sz="3200" b="1" strike="noStrike" noProof="1" dirty="0">
                <a:latin typeface="楷体" panose="02010609060101010101" charset="-122"/>
                <a:ea typeface="楷体" panose="02010609060101010101" charset="-122"/>
              </a:rPr>
              <a:t>扇形</a:t>
            </a:r>
            <a:endParaRPr lang="zh-CN" altLang="en-US" sz="32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49263" y="320675"/>
            <a:ext cx="32226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zh-CN" sz="2800" b="1" dirty="0">
                <a:solidFill>
                  <a:srgbClr val="E805E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：圆的认识</a:t>
            </a:r>
            <a:endParaRPr lang="zh-CN" altLang="zh-CN" sz="2800" b="1" dirty="0">
              <a:solidFill>
                <a:srgbClr val="E805EB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577076" y="1244412"/>
            <a:ext cx="3048000" cy="3048000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zh-CN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rot="5411490">
            <a:off x="2099488" y="1246000"/>
            <a:ext cx="3175" cy="3048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50237" y="248167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endParaRPr lang="en-US" altLang="zh-CN" sz="2800" b="1">
              <a:solidFill>
                <a:srgbClr val="FF5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034401" y="270014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50238" y="3090357"/>
            <a:ext cx="914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  <a:defRPr/>
            </a:pP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圆心</a:t>
            </a:r>
            <a:endParaRPr kumimoji="1"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2131238" y="1977837"/>
            <a:ext cx="1295400" cy="762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rot="20485576">
            <a:off x="1713726" y="1977837"/>
            <a:ext cx="1498600" cy="522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kumimoji="1" lang="zh-CN" altLang="en-US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半径</a:t>
            </a:r>
            <a:r>
              <a:rPr kumimoji="1" lang="en-US" altLang="zh-CN" sz="2800" b="1" i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endParaRPr kumimoji="1" lang="zh-CN" altLang="en-US" sz="2800" b="1" i="1" dirty="0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34213" y="2308037"/>
            <a:ext cx="16557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zh-CN" sz="2800" b="1" dirty="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直径</a:t>
            </a:r>
            <a:r>
              <a:rPr kumimoji="1"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endParaRPr kumimoji="1" lang="zh-CN" alt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893238" y="171012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66FF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endParaRPr lang="en-US" altLang="zh-CN" sz="2800" b="1" dirty="0">
              <a:solidFill>
                <a:srgbClr val="FF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19805" y="1188085"/>
            <a:ext cx="53384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圆是由一条曲线围成的封闭图形。</a:t>
            </a:r>
            <a:endParaRPr lang="zh-CN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17795" y="2241550"/>
            <a:ext cx="1028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=2</a:t>
            </a: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endParaRPr lang="zh-CN" altLang="zh-CN" sz="2800" b="1" i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017770" y="3090545"/>
            <a:ext cx="14287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</a:t>
            </a:r>
            <a:r>
              <a:rPr lang="zh-CN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ldLvl="0" animBg="1"/>
      <p:bldP spid="25" grpId="0" bldLvl="0" animBg="1"/>
      <p:bldP spid="26" grpId="0"/>
      <p:bldP spid="27" grpId="0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8" grpId="0" bldLvl="0" animBg="1" autoUpdateAnimBg="0"/>
      <p:bldP spid="10" grpId="0" bldLvl="0" animBg="1" autoUpdateAnimBg="0"/>
      <p:bldP spid="12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487680" y="682625"/>
            <a:ext cx="5064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请你找出下列圆的圆心和直径。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1050" y="1657350"/>
            <a:ext cx="2089150" cy="2087563"/>
            <a:chOff x="1187624" y="1995686"/>
            <a:chExt cx="2520280" cy="2520280"/>
          </a:xfrm>
          <a:solidFill>
            <a:schemeClr val="accent1"/>
          </a:solidFill>
        </p:grpSpPr>
        <p:sp>
          <p:nvSpPr>
            <p:cNvPr id="9232" name="矩形 3"/>
            <p:cNvSpPr/>
            <p:nvPr/>
          </p:nvSpPr>
          <p:spPr>
            <a:xfrm>
              <a:off x="1187624" y="1995686"/>
              <a:ext cx="2520280" cy="252028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3" name="椭圆 4"/>
            <p:cNvSpPr/>
            <p:nvPr/>
          </p:nvSpPr>
          <p:spPr>
            <a:xfrm>
              <a:off x="1187624" y="1995686"/>
              <a:ext cx="2520280" cy="2520280"/>
            </a:xfrm>
            <a:prstGeom prst="ellipse">
              <a:avLst/>
            </a:prstGeom>
            <a:solidFill>
              <a:srgbClr val="FEF8D4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Gulim" panose="020B0600000101010101" pitchFamily="34" charset="-127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45113" y="1657350"/>
            <a:ext cx="2089150" cy="2087563"/>
            <a:chOff x="4730622" y="1995686"/>
            <a:chExt cx="2520280" cy="2520280"/>
          </a:xfrm>
          <a:solidFill>
            <a:srgbClr val="FCD9DD"/>
          </a:solidFill>
        </p:grpSpPr>
        <p:sp>
          <p:nvSpPr>
            <p:cNvPr id="9230" name="椭圆 6"/>
            <p:cNvSpPr/>
            <p:nvPr/>
          </p:nvSpPr>
          <p:spPr>
            <a:xfrm>
              <a:off x="4730622" y="1995686"/>
              <a:ext cx="2520280" cy="2520280"/>
            </a:xfrm>
            <a:prstGeom prst="ellipse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Gulim" panose="020B0600000101010101" pitchFamily="34" charset="-127"/>
              </a:endParaRPr>
            </a:p>
          </p:txBody>
        </p:sp>
        <p:sp>
          <p:nvSpPr>
            <p:cNvPr id="9231" name="矩形 7"/>
            <p:cNvSpPr/>
            <p:nvPr/>
          </p:nvSpPr>
          <p:spPr>
            <a:xfrm>
              <a:off x="5107138" y="2372202"/>
              <a:ext cx="1767247" cy="1767247"/>
            </a:xfrm>
            <a:prstGeom prst="rect">
              <a:avLst/>
            </a:prstGeom>
            <a:solidFill>
              <a:srgbClr val="FEF8D4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Gulim" panose="020B0600000101010101" pitchFamily="34" charset="-127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619058" y="4294188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分别画出正方形的对角线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51050" y="1657350"/>
            <a:ext cx="2089150" cy="2087563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flipH="1">
            <a:off x="2051050" y="1657350"/>
            <a:ext cx="2089150" cy="2087563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>
            <a:off x="5651500" y="1962150"/>
            <a:ext cx="1476375" cy="1477963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5657850" y="1962150"/>
            <a:ext cx="1470025" cy="1471613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832100" y="2684463"/>
            <a:ext cx="7207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2038" y="2673350"/>
            <a:ext cx="7191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051050" y="2684145"/>
            <a:ext cx="2089150" cy="17145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3387725" y="2673350"/>
            <a:ext cx="94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直径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18200" y="1969135"/>
            <a:ext cx="94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直径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572510" y="133350"/>
            <a:ext cx="1998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P75  T1)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9" grpId="0"/>
      <p:bldP spid="2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255905" y="307975"/>
            <a:ext cx="3381375" cy="521970"/>
          </a:xfrm>
          <a:prstGeom prst="rect">
            <a:avLst/>
          </a:prstGeom>
          <a:noFill/>
          <a:ln w="9525">
            <a:noFill/>
            <a:prstDash val="sysDot"/>
          </a:ln>
        </p:spPr>
        <p:txBody>
          <a:bodyPr wrap="square"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：圆的周长</a:t>
            </a:r>
            <a:endParaRPr lang="zh-CN" altLang="en-US" sz="2800" b="1" strike="noStrike" noProof="1" dirty="0">
              <a:solidFill>
                <a:srgbClr val="E805EB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1780846" y="829628"/>
            <a:ext cx="4467857" cy="1111250"/>
            <a:chOff x="154" y="1835"/>
            <a:chExt cx="2637" cy="700"/>
          </a:xfrm>
        </p:grpSpPr>
        <p:grpSp>
          <p:nvGrpSpPr>
            <p:cNvPr id="24579" name="Group 69"/>
            <p:cNvGrpSpPr/>
            <p:nvPr/>
          </p:nvGrpSpPr>
          <p:grpSpPr>
            <a:xfrm>
              <a:off x="154" y="1917"/>
              <a:ext cx="1836" cy="346"/>
              <a:chOff x="154" y="1917"/>
              <a:chExt cx="1836" cy="346"/>
            </a:xfrm>
          </p:grpSpPr>
          <p:sp>
            <p:nvSpPr>
              <p:cNvPr id="24580" name="AutoShape 27"/>
              <p:cNvSpPr/>
              <p:nvPr/>
            </p:nvSpPr>
            <p:spPr>
              <a:xfrm>
                <a:off x="190" y="1917"/>
                <a:ext cx="1800" cy="346"/>
              </a:xfrm>
              <a:prstGeom prst="wedgeRoundRectCallout">
                <a:avLst>
                  <a:gd name="adj1" fmla="val 57902"/>
                  <a:gd name="adj2" fmla="val 37803"/>
                  <a:gd name="adj3" fmla="val 16667"/>
                </a:avLst>
              </a:prstGeom>
              <a:noFill/>
              <a:ln w="19050" cap="flat" cmpd="sng">
                <a:solidFill>
                  <a:srgbClr val="33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>
                  <a:lnSpc>
                    <a:spcPct val="120000"/>
                  </a:lnSpc>
                </a:pPr>
                <a:endParaRPr lang="en-US" altLang="zh-CN" sz="2000" b="1" dirty="0">
                  <a:latin typeface="楷体_GB2312" panose="02010609030101010101" pitchFamily="1" charset="-122"/>
                  <a:ea typeface="楷体_GB2312" panose="02010609030101010101" pitchFamily="1" charset="-122"/>
                </a:endParaRPr>
              </a:p>
            </p:txBody>
          </p:sp>
          <p:sp>
            <p:nvSpPr>
              <p:cNvPr id="24581" name="Rectangle 43"/>
              <p:cNvSpPr/>
              <p:nvPr/>
            </p:nvSpPr>
            <p:spPr>
              <a:xfrm>
                <a:off x="154" y="1925"/>
                <a:ext cx="1836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anchor="t">
                <a:spAutoFit/>
              </a:bodyPr>
              <a:p>
                <a:r>
                  <a:rPr lang="zh-CN" altLang="en-US" sz="2800" b="1" dirty="0">
                    <a:latin typeface="楷体" panose="02010609060101010101" charset="-122"/>
                    <a:ea typeface="楷体" panose="02010609060101010101" charset="-122"/>
                  </a:rPr>
                  <a:t>什么是</a:t>
                </a:r>
                <a:r>
                  <a:rPr lang="zh-CN" altLang="zh-CN" sz="2800" b="1" dirty="0"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圆的周长？</a:t>
                </a:r>
                <a:endParaRPr lang="zh-CN" altLang="en-US" sz="2800" b="1" dirty="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pic>
          <p:nvPicPr>
            <p:cNvPr id="24582" name="Picture 67" descr="E:\新画人物图\书本 拷贝.png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48" y="1835"/>
              <a:ext cx="543" cy="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8" y="2294304"/>
            <a:ext cx="75604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75" y="2271682"/>
            <a:ext cx="75604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34655" y="2271327"/>
            <a:ext cx="55454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围成圆的曲线的长叫做圆的周长。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06102" y="2993161"/>
            <a:ext cx="432048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defTabSz="9144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圆的周长的计算公式：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defTabSz="914400" fontAlgn="base" latinLnBrk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55905" y="269875"/>
            <a:ext cx="3752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fontAlgn="base"/>
            <a:r>
              <a:rPr lang="zh-CN" altLang="en-US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知识点</a:t>
            </a:r>
            <a:r>
              <a:rPr lang="en-US" altLang="zh-CN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 strike="noStrike" noProof="1" dirty="0">
                <a:solidFill>
                  <a:srgbClr val="E805EB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：圆的面积</a:t>
            </a:r>
            <a:endParaRPr lang="zh-CN" altLang="en-US" sz="2800" b="1" strike="noStrike" noProof="1" dirty="0">
              <a:solidFill>
                <a:srgbClr val="E805EB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49985" y="1005205"/>
            <a:ext cx="32543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1.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什么是圆的面积？</a:t>
            </a:r>
            <a:endParaRPr lang="zh-CN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pitchFamily="1" charset="-122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150046" y="1872208"/>
            <a:ext cx="1999059" cy="19990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42" y="1850777"/>
            <a:ext cx="1057275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" descr="宽上对角线"/>
          <p:cNvSpPr>
            <a:spLocks noChangeArrowheads="1"/>
          </p:cNvSpPr>
          <p:nvPr/>
        </p:nvSpPr>
        <p:spPr bwMode="auto">
          <a:xfrm>
            <a:off x="1150046" y="1867446"/>
            <a:ext cx="1999059" cy="199906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21" y="1817440"/>
            <a:ext cx="1057275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63372" y="1867775"/>
            <a:ext cx="55454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圆所</a:t>
            </a:r>
            <a:r>
              <a:rPr lang="zh-CN" altLang="zh-CN" sz="2800" b="1"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占平面的</a:t>
            </a:r>
            <a:r>
              <a:rPr lang="zh-CN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大小叫做圆的面积。</a:t>
            </a:r>
            <a:endParaRPr lang="zh-CN" altLang="zh-CN" sz="2800" b="1" dirty="0"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pitchFamily="1" charset="-122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52553" y="2934633"/>
            <a:ext cx="124968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= π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 </a:t>
            </a:r>
            <a:r>
              <a:rPr lang="zh-CN" altLang="en-US" sz="2800" b="1" baseline="36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800" b="1" baseline="36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" grpId="0" bldLvl="0" animBg="1"/>
      <p:bldP spid="6" grpId="0" bldLvl="0" animBg="1"/>
      <p:bldP spid="8" grpId="0" bldLvl="0" animBg="1" autoUpdateAnimBg="0"/>
      <p:bldP spid="17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521619" y="1244441"/>
            <a:ext cx="2343150" cy="2286000"/>
          </a:xfrm>
          <a:custGeom>
            <a:avLst/>
            <a:gdLst>
              <a:gd name="T0" fmla="*/ 1562100 w 21600"/>
              <a:gd name="T1" fmla="*/ 0 h 21600"/>
              <a:gd name="T2" fmla="*/ 457493 w 21600"/>
              <a:gd name="T3" fmla="*/ 446334 h 21600"/>
              <a:gd name="T4" fmla="*/ 0 w 21600"/>
              <a:gd name="T5" fmla="*/ 1524000 h 21600"/>
              <a:gd name="T6" fmla="*/ 457493 w 21600"/>
              <a:gd name="T7" fmla="*/ 2601666 h 21600"/>
              <a:gd name="T8" fmla="*/ 1562100 w 21600"/>
              <a:gd name="T9" fmla="*/ 3048000 h 21600"/>
              <a:gd name="T10" fmla="*/ 2666707 w 21600"/>
              <a:gd name="T11" fmla="*/ 2601666 h 21600"/>
              <a:gd name="T12" fmla="*/ 3124200 w 21600"/>
              <a:gd name="T13" fmla="*/ 1524000 h 21600"/>
              <a:gd name="T14" fmla="*/ 2666707 w 21600"/>
              <a:gd name="T15" fmla="*/ 4463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710" y="1232535"/>
            <a:ext cx="3846195" cy="2286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在大圆中间挖去一个小圆，剩下的部分就形成了一个圆环，组成圆环的是两个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同心圆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_GB2312" panose="02010609030101010101" pitchFamily="1" charset="-122"/>
              </a:rPr>
              <a:t>。</a:t>
            </a:r>
            <a:endParaRPr lang="zh-CN" altLang="zh-CN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_GB2312" panose="02010609030101010101" pitchFamily="1" charset="-122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519238" y="1251585"/>
            <a:ext cx="2343150" cy="2286000"/>
          </a:xfrm>
          <a:prstGeom prst="ellipse">
            <a:avLst/>
          </a:prstGeom>
          <a:solidFill>
            <a:srgbClr val="1FB3A9"/>
          </a:solidFill>
          <a:ln w="254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87166" y="1806417"/>
            <a:ext cx="1200150" cy="1156097"/>
          </a:xfrm>
          <a:prstGeom prst="ellipse">
            <a:avLst/>
          </a:prstGeom>
          <a:noFill/>
          <a:ln w="222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CCFF"/>
                    </a:gs>
                    <a:gs pos="50000">
                      <a:schemeClr val="accent1"/>
                    </a:gs>
                    <a:gs pos="100000">
                      <a:srgbClr val="66CCFF"/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0422" y="3900726"/>
            <a:ext cx="2733675" cy="521970"/>
          </a:xfrm>
          <a:prstGeom prst="rect">
            <a:avLst/>
          </a:prstGeom>
          <a:solidFill>
            <a:srgbClr val="FCD9DD"/>
          </a:solidFill>
          <a:ln w="349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环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=π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－π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zh-CN" altLang="zh-CN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45732" y="3900726"/>
            <a:ext cx="2732484" cy="521970"/>
          </a:xfrm>
          <a:prstGeom prst="rect">
            <a:avLst/>
          </a:prstGeom>
          <a:solidFill>
            <a:srgbClr val="FCD9DD"/>
          </a:solidFill>
          <a:ln w="349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环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=π(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zh-CN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07169" y="519251"/>
            <a:ext cx="615672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楷体_GB2312" panose="02010609030101010101" pitchFamily="1" charset="-122"/>
              </a:rPr>
              <a:t>什么叫圆环？怎么计算圆环的面积？</a:t>
            </a:r>
            <a:endParaRPr lang="zh-CN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 autoUpdateAnimBg="0"/>
      <p:bldP spid="5" grpId="0" bldLvl="0" animBg="1"/>
      <p:bldP spid="5" grpId="1" bldLvl="0" animBg="1"/>
      <p:bldP spid="6" grpId="0" bldLvl="0" animBg="1"/>
      <p:bldP spid="7" grpId="0" bldLvl="0" animBg="1" autoUpdateAnimBg="0"/>
      <p:bldP spid="8" grpId="0" bldLvl="0" animBg="1" autoUpdateAnimBg="0"/>
      <p:bldP spid="9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58165" y="553720"/>
            <a:ext cx="8148320" cy="3794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一个圆形餐桌桌面的直径是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）它的面积是多少平方米？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分析：已知半径或直径，求圆的面积公式：</a:t>
            </a:r>
            <a:endParaRPr lang="en-US" altLang="zh-CN" sz="2800" b="1" dirty="0">
              <a:solidFill>
                <a:srgbClr val="032DC9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800" b="1" baseline="30000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π（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baseline="30000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(2÷2)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3.14(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平方米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答：它的面积是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平方米。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553460" y="140335"/>
            <a:ext cx="1998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charset="-122"/>
                <a:ea typeface="楷体" panose="02010609060101010101" charset="-122"/>
              </a:rPr>
              <a:t>P75  T2)</a:t>
            </a:r>
            <a:endParaRPr lang="en-US" altLang="zh-CN" sz="2000" b="1">
              <a:solidFill>
                <a:srgbClr val="FF877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83895" y="326073"/>
            <a:ext cx="7775575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一个圆形餐桌桌面的直径是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）如果一个人需要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0.5m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宽的位置就餐，这张</a:t>
            </a:r>
            <a:endParaRPr lang="zh-CN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餐桌大约能坐多少人？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分析：先求出这张桌子的周长（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zh-CN" sz="2800" b="1" dirty="0">
                <a:solidFill>
                  <a:srgbClr val="032DC9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）。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12.56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12(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答：这张餐桌大约能坐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人。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WPS 演示</Application>
  <PresentationFormat>在屏幕上显示</PresentationFormat>
  <Paragraphs>204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楷体</vt:lpstr>
      <vt:lpstr>Gulim</vt:lpstr>
      <vt:lpstr>Times New Roman</vt:lpstr>
      <vt:lpstr>楷体_GB2312</vt:lpstr>
      <vt:lpstr>新宋体</vt:lpstr>
      <vt:lpstr>Arial Narrow</vt:lpstr>
      <vt:lpstr>Bell MT</vt:lpstr>
      <vt:lpstr>Arial Unicode MS</vt:lpstr>
      <vt:lpstr>Calibri</vt:lpstr>
      <vt:lpstr>默认设计模板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2022-09-02T03:07:30Z</dcterms:created>
  <dcterms:modified xsi:type="dcterms:W3CDTF">2022-09-02T03:07:30Z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8B72302D141744819FEE07D0EE0592A9</vt:lpwstr>
  </property>
</Properties>
</file>