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20"/>
  </p:notesMasterIdLst>
  <p:sldIdLst>
    <p:sldId id="613" r:id="rId4"/>
    <p:sldId id="568" r:id="rId5"/>
    <p:sldId id="588" r:id="rId6"/>
    <p:sldId id="643" r:id="rId7"/>
    <p:sldId id="644" r:id="rId8"/>
    <p:sldId id="645" r:id="rId9"/>
    <p:sldId id="642" r:id="rId10"/>
    <p:sldId id="606" r:id="rId11"/>
    <p:sldId id="615" r:id="rId12"/>
    <p:sldId id="580" r:id="rId13"/>
    <p:sldId id="597" r:id="rId14"/>
    <p:sldId id="617" r:id="rId15"/>
    <p:sldId id="618" r:id="rId16"/>
    <p:sldId id="619" r:id="rId17"/>
    <p:sldId id="635" r:id="rId18"/>
    <p:sldId id="629" r:id="rId19"/>
  </p:sldIdLst>
  <p:sldSz cx="9144000" cy="51435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EF"/>
    <a:srgbClr val="9ED3D7"/>
    <a:srgbClr val="F7860C"/>
    <a:srgbClr val="FFC000"/>
    <a:srgbClr val="E0E0E0"/>
    <a:srgbClr val="338F87"/>
    <a:srgbClr val="45BDB5"/>
    <a:srgbClr val="0071C8"/>
    <a:srgbClr val="009ACC"/>
    <a:srgbClr val="003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76"/>
        <p:guide pos="3102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5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3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" Type="http://schemas.openxmlformats.org/officeDocument/2006/relationships/image" Target="../media/image6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9" Type="http://schemas.openxmlformats.org/officeDocument/2006/relationships/slideLayout" Target="../slideLayouts/slideLayout9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816350" y="3047365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425950" y="319786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1915" y="3143885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43600" y="3143885"/>
            <a:ext cx="3128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圆柱的认识（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07560" y="1908175"/>
            <a:ext cx="3895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圆柱与圆锥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0095" y="2453005"/>
            <a:ext cx="1507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  柱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75895" y="624205"/>
            <a:ext cx="8792845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下面是同一个圆柱的展开图，说一说每个图是怎样展开的。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5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0" y="1690053"/>
            <a:ext cx="6970713" cy="176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685483" y="3638550"/>
            <a:ext cx="242728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沿着侧面上一条高展开的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0413" y="3612515"/>
            <a:ext cx="24098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沿着侧面上一条曲线展开的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26125" y="3612515"/>
            <a:ext cx="24971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沿着侧面上一条斜线展开的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21025" y="255905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P18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400685" y="412115"/>
            <a:ext cx="7958455" cy="1512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一个圆柱形茶叶筒的侧面贴着商标纸，圆柱底面半径是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。这张商标纸展开后是一个长方形，它的长和宽各是多少厘米？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1482725" y="3384550"/>
            <a:ext cx="5710555" cy="68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长：</a:t>
            </a:r>
            <a:r>
              <a:rPr 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2×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31.4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466850" y="3923030"/>
            <a:ext cx="5710555" cy="689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宽：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20cm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482725" y="4431030"/>
            <a:ext cx="5710555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答：它的长是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31.4cm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，宽是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20cm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9100" y="122555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P18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1385" y="1962150"/>
            <a:ext cx="4292600" cy="14522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398463" y="345758"/>
            <a:ext cx="7758113" cy="650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下面哪个图形是圆柱的展开图</a:t>
            </a:r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（单位：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830" y="4171950"/>
            <a:ext cx="7934960" cy="865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将圆柱展开，长方形的长等于底面圆的周长，所以第一个图形是圆柱的展开图。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4940" y="2686050"/>
            <a:ext cx="8555990" cy="15125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第一个图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形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底面圆的周长：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3.14×2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6.28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en-US" altLang="zh-CN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第二个图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形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底面圆的周长：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3.14×4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12.56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zh-CN" altLang="en-US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第三个图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形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底面圆的周长：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3.14×3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9.42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zh-CN" altLang="en-US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6865" y="129540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71550"/>
            <a:ext cx="5708650" cy="1808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84810" y="387350"/>
            <a:ext cx="781304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如下图，上排图中切完后的截面或剪完后展开的侧面分别是什么形状？请与下排图连一连。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674" name="Picture 7"/>
          <p:cNvPicPr>
            <a:picLocks noChangeAspect="1"/>
          </p:cNvPicPr>
          <p:nvPr/>
        </p:nvPicPr>
        <p:blipFill>
          <a:blip r:embed="rId1"/>
          <a:srcRect b="37199"/>
          <a:stretch>
            <a:fillRect/>
          </a:stretch>
        </p:blipFill>
        <p:spPr>
          <a:xfrm>
            <a:off x="428625" y="1509713"/>
            <a:ext cx="8239125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7"/>
          <p:cNvPicPr>
            <a:picLocks noChangeAspect="1"/>
          </p:cNvPicPr>
          <p:nvPr/>
        </p:nvPicPr>
        <p:blipFill>
          <a:blip r:embed="rId1"/>
          <a:srcRect t="62483"/>
          <a:stretch>
            <a:fillRect/>
          </a:stretch>
        </p:blipFill>
        <p:spPr>
          <a:xfrm>
            <a:off x="428625" y="3711575"/>
            <a:ext cx="8239125" cy="1104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1773238" y="3013075"/>
            <a:ext cx="6018213" cy="922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296988" y="2900363"/>
            <a:ext cx="3251200" cy="9429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795838" y="2900363"/>
            <a:ext cx="3005138" cy="9429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56865" y="129540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276860" y="568325"/>
            <a:ext cx="8113395" cy="1210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把一张长方形的纸横着或竖着卷起来，可以卷成什么形状？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3600" y="2038350"/>
            <a:ext cx="5187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rPr>
              <a:t>可以卷成一个没有底面的圆柱</a:t>
            </a:r>
            <a:r>
              <a:rPr lang="zh-CN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rPr>
              <a:t>。</a:t>
            </a:r>
            <a:endParaRPr lang="zh-CN" altLang="zh-CN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6865" y="129540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柱形 1"/>
          <p:cNvSpPr/>
          <p:nvPr/>
        </p:nvSpPr>
        <p:spPr bwMode="auto">
          <a:xfrm>
            <a:off x="2978785" y="1962150"/>
            <a:ext cx="1780540" cy="2072005"/>
          </a:xfrm>
          <a:prstGeom prst="can">
            <a:avLst/>
          </a:prstGeom>
          <a:solidFill>
            <a:schemeClr val="accent1">
              <a:lumMod val="90000"/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/>
          </a:p>
        </p:txBody>
      </p:sp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89025" y="895350"/>
            <a:ext cx="6961505" cy="1133475"/>
            <a:chOff x="1715" y="1410"/>
            <a:chExt cx="10963" cy="1785"/>
          </a:xfrm>
        </p:grpSpPr>
        <p:pic>
          <p:nvPicPr>
            <p:cNvPr id="5" name="图片 4" descr="F:\ppt素材\新画人物图\女022拷贝.png女022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15" y="1499"/>
              <a:ext cx="1348" cy="1697"/>
            </a:xfrm>
            <a:prstGeom prst="rect">
              <a:avLst/>
            </a:prstGeom>
          </p:spPr>
        </p:pic>
        <p:sp>
          <p:nvSpPr>
            <p:cNvPr id="8" name="AutoShape 27"/>
            <p:cNvSpPr/>
            <p:nvPr/>
          </p:nvSpPr>
          <p:spPr>
            <a:xfrm>
              <a:off x="3240" y="1410"/>
              <a:ext cx="9439" cy="1068"/>
            </a:xfrm>
            <a:prstGeom prst="wedgeRoundRectCallout">
              <a:avLst>
                <a:gd name="adj1" fmla="val -53803"/>
                <a:gd name="adj2" fmla="val 4672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圆柱由哪几部分组成？有什么特征？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486400" y="2419350"/>
            <a:ext cx="28879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上、下底面：圆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62600" y="3257550"/>
            <a:ext cx="21050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侧面：曲面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0244" name="组合 3"/>
          <p:cNvGrpSpPr/>
          <p:nvPr/>
        </p:nvGrpSpPr>
        <p:grpSpPr bwMode="auto">
          <a:xfrm>
            <a:off x="2976563" y="1974850"/>
            <a:ext cx="1795462" cy="2071688"/>
            <a:chOff x="3528906" y="2520104"/>
            <a:chExt cx="1795693" cy="2071688"/>
          </a:xfrm>
        </p:grpSpPr>
        <p:sp>
          <p:nvSpPr>
            <p:cNvPr id="14" name="椭圆 13"/>
            <p:cNvSpPr/>
            <p:nvPr>
              <p:custDataLst>
                <p:tags r:id="rId3"/>
              </p:custDataLst>
            </p:nvPr>
          </p:nvSpPr>
          <p:spPr bwMode="auto">
            <a:xfrm>
              <a:off x="3528906" y="4139354"/>
              <a:ext cx="1787755" cy="4460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</a:ln>
          </p:spPr>
          <p:txBody>
            <a:bodyPr anchor="ctr"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" name="圆柱形 14"/>
            <p:cNvSpPr/>
            <p:nvPr>
              <p:custDataLst>
                <p:tags r:id="rId4"/>
              </p:custDataLst>
            </p:nvPr>
          </p:nvSpPr>
          <p:spPr bwMode="auto">
            <a:xfrm>
              <a:off x="3532081" y="2520104"/>
              <a:ext cx="1792518" cy="2071688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6" name="椭圆 15"/>
          <p:cNvSpPr/>
          <p:nvPr>
            <p:custDataLst>
              <p:tags r:id="rId5"/>
            </p:custDataLst>
          </p:nvPr>
        </p:nvSpPr>
        <p:spPr bwMode="auto">
          <a:xfrm>
            <a:off x="2982913" y="1974850"/>
            <a:ext cx="1782762" cy="446088"/>
          </a:xfrm>
          <a:prstGeom prst="ellipse">
            <a:avLst/>
          </a:prstGeom>
          <a:solidFill>
            <a:srgbClr val="FFFF00"/>
          </a:solidFill>
          <a:ln w="19050">
            <a:noFill/>
            <a:prstDash val="sysDash"/>
            <a:miter lim="800000"/>
          </a:ln>
        </p:spPr>
        <p:txBody>
          <a:bodyPr anchor="ctr"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 bwMode="auto">
          <a:xfrm>
            <a:off x="2984500" y="3586163"/>
            <a:ext cx="1787525" cy="447675"/>
          </a:xfrm>
          <a:prstGeom prst="ellipse">
            <a:avLst/>
          </a:prstGeom>
          <a:solidFill>
            <a:srgbClr val="FFFF00">
              <a:alpha val="58000"/>
            </a:srgbClr>
          </a:solidFill>
          <a:ln w="19050">
            <a:noFill/>
            <a:prstDash val="sysDash"/>
            <a:miter lim="800000"/>
          </a:ln>
        </p:spPr>
        <p:txBody>
          <a:bodyPr anchor="ctr"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bldLvl="0" animBg="1"/>
      <p:bldP spid="16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47800" y="895350"/>
            <a:ext cx="6203315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）圆柱的侧面展开后是什么形状？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37870" y="869315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57600" y="1964690"/>
            <a:ext cx="1017270" cy="1916430"/>
            <a:chOff x="2520" y="2536"/>
            <a:chExt cx="1602" cy="3018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4" y="4336"/>
              <a:ext cx="1339" cy="1218"/>
            </a:xfrm>
            <a:prstGeom prst="rect">
              <a:avLst/>
            </a:prstGeom>
          </p:spPr>
        </p:pic>
        <p:sp>
          <p:nvSpPr>
            <p:cNvPr id="12" name="圆柱形 11"/>
            <p:cNvSpPr/>
            <p:nvPr/>
          </p:nvSpPr>
          <p:spPr>
            <a:xfrm>
              <a:off x="2520" y="2536"/>
              <a:ext cx="1320" cy="1800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2362200" y="1733550"/>
            <a:ext cx="1017270" cy="1916430"/>
            <a:chOff x="2520" y="2536"/>
            <a:chExt cx="1602" cy="3018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4" y="4336"/>
              <a:ext cx="1339" cy="1218"/>
            </a:xfrm>
            <a:prstGeom prst="rect">
              <a:avLst/>
            </a:prstGeom>
          </p:spPr>
        </p:pic>
        <p:sp>
          <p:nvSpPr>
            <p:cNvPr id="12" name="圆柱形 11"/>
            <p:cNvSpPr/>
            <p:nvPr>
              <p:custDataLst>
                <p:tags r:id="rId3"/>
              </p:custDataLst>
            </p:nvPr>
          </p:nvSpPr>
          <p:spPr>
            <a:xfrm>
              <a:off x="2520" y="2536"/>
              <a:ext cx="1320" cy="1800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2781300" y="1943100"/>
            <a:ext cx="0" cy="9334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4191000" y="2038350"/>
            <a:ext cx="1967865" cy="713105"/>
          </a:xfrm>
          <a:prstGeom prst="rect">
            <a:avLst/>
          </a:prstGeom>
          <a:solidFill>
            <a:srgbClr val="CECEE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438400" y="1809750"/>
            <a:ext cx="850265" cy="1840230"/>
            <a:chOff x="2501" y="2536"/>
            <a:chExt cx="1339" cy="2898"/>
          </a:xfrm>
        </p:grpSpPr>
        <p:sp>
          <p:nvSpPr>
            <p:cNvPr id="5" name="圆柱形 4"/>
            <p:cNvSpPr/>
            <p:nvPr>
              <p:custDataLst>
                <p:tags r:id="rId1"/>
              </p:custDataLst>
            </p:nvPr>
          </p:nvSpPr>
          <p:spPr>
            <a:xfrm>
              <a:off x="2520" y="2536"/>
              <a:ext cx="1320" cy="1800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1" y="4216"/>
              <a:ext cx="1339" cy="1218"/>
            </a:xfrm>
            <a:prstGeom prst="rect">
              <a:avLst/>
            </a:prstGeom>
          </p:spPr>
        </p:pic>
      </p:grpSp>
      <p:cxnSp>
        <p:nvCxnSpPr>
          <p:cNvPr id="6" name="直接连接符 5"/>
          <p:cNvCxnSpPr/>
          <p:nvPr/>
        </p:nvCxnSpPr>
        <p:spPr>
          <a:xfrm flipH="1">
            <a:off x="2679065" y="2038350"/>
            <a:ext cx="228600" cy="914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任意多边形 16"/>
          <p:cNvSpPr/>
          <p:nvPr>
            <p:custDataLst>
              <p:tags r:id="rId4"/>
            </p:custDataLst>
          </p:nvPr>
        </p:nvSpPr>
        <p:spPr>
          <a:xfrm>
            <a:off x="4191000" y="2114550"/>
            <a:ext cx="2049780" cy="715010"/>
          </a:xfrm>
          <a:custGeom>
            <a:avLst/>
            <a:gdLst>
              <a:gd name="connsiteX0" fmla="*/ 185 w 3228"/>
              <a:gd name="connsiteY0" fmla="*/ 27 h 1019"/>
              <a:gd name="connsiteX1" fmla="*/ 3228 w 3228"/>
              <a:gd name="connsiteY1" fmla="*/ 0 h 1019"/>
              <a:gd name="connsiteX2" fmla="*/ 3010 w 3228"/>
              <a:gd name="connsiteY2" fmla="*/ 1019 h 1019"/>
              <a:gd name="connsiteX3" fmla="*/ 0 w 3228"/>
              <a:gd name="connsiteY3" fmla="*/ 1019 h 1019"/>
              <a:gd name="connsiteX4" fmla="*/ 185 w 3228"/>
              <a:gd name="connsiteY4" fmla="*/ 27 h 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" h="1019">
                <a:moveTo>
                  <a:pt x="185" y="27"/>
                </a:moveTo>
                <a:lnTo>
                  <a:pt x="3228" y="0"/>
                </a:lnTo>
                <a:lnTo>
                  <a:pt x="3010" y="1019"/>
                </a:lnTo>
                <a:lnTo>
                  <a:pt x="0" y="1019"/>
                </a:lnTo>
                <a:lnTo>
                  <a:pt x="185" y="27"/>
                </a:lnTo>
                <a:close/>
              </a:path>
            </a:pathLst>
          </a:custGeom>
          <a:solidFill>
            <a:srgbClr val="CECEE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654935" y="1504950"/>
            <a:ext cx="850265" cy="1840230"/>
            <a:chOff x="2501" y="2536"/>
            <a:chExt cx="1339" cy="2898"/>
          </a:xfrm>
        </p:grpSpPr>
        <p:sp>
          <p:nvSpPr>
            <p:cNvPr id="5" name="圆柱形 4"/>
            <p:cNvSpPr/>
            <p:nvPr>
              <p:custDataLst>
                <p:tags r:id="rId1"/>
              </p:custDataLst>
            </p:nvPr>
          </p:nvSpPr>
          <p:spPr>
            <a:xfrm>
              <a:off x="2520" y="2536"/>
              <a:ext cx="1320" cy="1800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1" y="4216"/>
              <a:ext cx="1339" cy="121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2971800" y="1714500"/>
            <a:ext cx="152400" cy="933450"/>
            <a:chOff x="4680" y="2700"/>
            <a:chExt cx="240" cy="147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789" y="2700"/>
              <a:ext cx="131" cy="1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789" y="2850"/>
              <a:ext cx="131" cy="9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800" y="2970"/>
              <a:ext cx="120" cy="1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680" y="3090"/>
              <a:ext cx="240" cy="48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4680" y="3570"/>
              <a:ext cx="240" cy="24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920" y="3810"/>
              <a:ext cx="0" cy="36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>
            <a:off x="4343400" y="1809750"/>
            <a:ext cx="2240915" cy="739775"/>
          </a:xfrm>
          <a:custGeom>
            <a:avLst/>
            <a:gdLst>
              <a:gd name="connsiteX0" fmla="*/ 171 w 3366"/>
              <a:gd name="connsiteY0" fmla="*/ 27 h 1022"/>
              <a:gd name="connsiteX1" fmla="*/ 3214 w 3366"/>
              <a:gd name="connsiteY1" fmla="*/ 0 h 1022"/>
              <a:gd name="connsiteX2" fmla="*/ 3366 w 3366"/>
              <a:gd name="connsiteY2" fmla="*/ 106 h 1022"/>
              <a:gd name="connsiteX3" fmla="*/ 3205 w 3366"/>
              <a:gd name="connsiteY3" fmla="*/ 266 h 1022"/>
              <a:gd name="connsiteX4" fmla="*/ 3343 w 3366"/>
              <a:gd name="connsiteY4" fmla="*/ 415 h 1022"/>
              <a:gd name="connsiteX5" fmla="*/ 3194 w 3366"/>
              <a:gd name="connsiteY5" fmla="*/ 609 h 1022"/>
              <a:gd name="connsiteX6" fmla="*/ 3343 w 3366"/>
              <a:gd name="connsiteY6" fmla="*/ 758 h 1022"/>
              <a:gd name="connsiteX7" fmla="*/ 3343 w 3366"/>
              <a:gd name="connsiteY7" fmla="*/ 1022 h 1022"/>
              <a:gd name="connsiteX8" fmla="*/ 115 w 3366"/>
              <a:gd name="connsiteY8" fmla="*/ 1022 h 1022"/>
              <a:gd name="connsiteX9" fmla="*/ 126 w 3366"/>
              <a:gd name="connsiteY9" fmla="*/ 747 h 1022"/>
              <a:gd name="connsiteX10" fmla="*/ 0 w 3366"/>
              <a:gd name="connsiteY10" fmla="*/ 529 h 1022"/>
              <a:gd name="connsiteX11" fmla="*/ 126 w 3366"/>
              <a:gd name="connsiteY11" fmla="*/ 392 h 1022"/>
              <a:gd name="connsiteX12" fmla="*/ 46 w 3366"/>
              <a:gd name="connsiteY12" fmla="*/ 255 h 1022"/>
              <a:gd name="connsiteX13" fmla="*/ 218 w 3366"/>
              <a:gd name="connsiteY13" fmla="*/ 140 h 1022"/>
              <a:gd name="connsiteX14" fmla="*/ 171 w 3366"/>
              <a:gd name="connsiteY14" fmla="*/ 27 h 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6" h="1022">
                <a:moveTo>
                  <a:pt x="171" y="27"/>
                </a:moveTo>
                <a:lnTo>
                  <a:pt x="3214" y="0"/>
                </a:lnTo>
                <a:lnTo>
                  <a:pt x="3366" y="106"/>
                </a:lnTo>
                <a:lnTo>
                  <a:pt x="3205" y="266"/>
                </a:lnTo>
                <a:lnTo>
                  <a:pt x="3343" y="415"/>
                </a:lnTo>
                <a:lnTo>
                  <a:pt x="3194" y="609"/>
                </a:lnTo>
                <a:lnTo>
                  <a:pt x="3343" y="758"/>
                </a:lnTo>
                <a:lnTo>
                  <a:pt x="3343" y="1022"/>
                </a:lnTo>
                <a:lnTo>
                  <a:pt x="115" y="1022"/>
                </a:lnTo>
                <a:lnTo>
                  <a:pt x="126" y="747"/>
                </a:lnTo>
                <a:lnTo>
                  <a:pt x="0" y="529"/>
                </a:lnTo>
                <a:lnTo>
                  <a:pt x="126" y="392"/>
                </a:lnTo>
                <a:lnTo>
                  <a:pt x="46" y="255"/>
                </a:lnTo>
                <a:lnTo>
                  <a:pt x="218" y="140"/>
                </a:lnTo>
                <a:lnTo>
                  <a:pt x="171" y="27"/>
                </a:lnTo>
                <a:close/>
              </a:path>
            </a:pathLst>
          </a:custGeom>
          <a:solidFill>
            <a:srgbClr val="CECEE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3400" y="4095750"/>
            <a:ext cx="81813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把圆柱侧面像上面那样展开后，得到一个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长方形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20" y="2233191"/>
            <a:ext cx="2736850" cy="9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685800" y="2038350"/>
            <a:ext cx="3472180" cy="1790700"/>
            <a:chOff x="1080" y="3210"/>
            <a:chExt cx="5468" cy="2820"/>
          </a:xfrm>
        </p:grpSpPr>
        <p:pic>
          <p:nvPicPr>
            <p:cNvPr id="19" name="Picture 1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3210"/>
              <a:ext cx="2655" cy="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3360" y="3264"/>
              <a:ext cx="3188" cy="1816"/>
              <a:chOff x="3360" y="3264"/>
              <a:chExt cx="3188" cy="1816"/>
            </a:xfrm>
          </p:grpSpPr>
          <p:pic>
            <p:nvPicPr>
              <p:cNvPr id="20" name="Picture 15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3264"/>
                <a:ext cx="1509" cy="1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AutoShape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60" y="4050"/>
                <a:ext cx="1182" cy="115"/>
              </a:xfrm>
              <a:prstGeom prst="rightArrow">
                <a:avLst>
                  <a:gd name="adj1" fmla="val 50000"/>
                  <a:gd name="adj2" fmla="val 252352"/>
                </a:avLst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AutoShap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483" y="2571829"/>
            <a:ext cx="750887" cy="73025"/>
          </a:xfrm>
          <a:prstGeom prst="rightArrow">
            <a:avLst>
              <a:gd name="adj1" fmla="val 50000"/>
              <a:gd name="adj2" fmla="val 252352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400" y="958850"/>
            <a:ext cx="8101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把罐头盒的商标纸如下图所示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沿高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剪开，再展开。</a:t>
            </a:r>
            <a:endParaRPr lang="zh-CN" altLang="en-US" sz="2800" b="1" noProof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8" name="TextBox 4"/>
          <p:cNvSpPr txBox="1"/>
          <p:nvPr/>
        </p:nvSpPr>
        <p:spPr>
          <a:xfrm>
            <a:off x="283845" y="285750"/>
            <a:ext cx="7486015" cy="60071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2）这个长方形的长、宽与圆柱有什么关系？</a:t>
            </a:r>
            <a:endParaRPr lang="zh-CN" altLang="en-US" sz="2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0600" y="4272915"/>
            <a:ext cx="77158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把这个长方形重新包在圆柱上，你能发现什么？</a:t>
            </a:r>
            <a:endParaRPr lang="zh-CN" altLang="en-US" sz="2800" b="1" noProof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54480" y="3033078"/>
            <a:ext cx="903288" cy="903287"/>
            <a:chOff x="1269934" y="3935350"/>
            <a:chExt cx="903449" cy="904120"/>
          </a:xfrm>
        </p:grpSpPr>
        <p:sp>
          <p:nvSpPr>
            <p:cNvPr id="10" name="椭圆 9"/>
            <p:cNvSpPr/>
            <p:nvPr>
              <p:custDataLst>
                <p:tags r:id="rId1"/>
              </p:custDataLst>
            </p:nvPr>
          </p:nvSpPr>
          <p:spPr>
            <a:xfrm>
              <a:off x="1269934" y="3935350"/>
              <a:ext cx="903449" cy="904120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3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1398492" y="4202744"/>
              <a:ext cx="6463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dirty="0">
                  <a:latin typeface="Arial" panose="020B0604020202020204" pitchFamily="34" charset="0"/>
                </a:rPr>
                <a:t>底面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4480" y="894715"/>
            <a:ext cx="903288" cy="903288"/>
            <a:chOff x="1276281" y="1787136"/>
            <a:chExt cx="903449" cy="903897"/>
          </a:xfrm>
        </p:grpSpPr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 rot="5400000">
              <a:off x="1276057" y="1787360"/>
              <a:ext cx="903897" cy="903449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1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1404615" y="2054418"/>
              <a:ext cx="6463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dirty="0">
                  <a:latin typeface="Arial" panose="020B0604020202020204" pitchFamily="34" charset="0"/>
                </a:rPr>
                <a:t>底面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286568" y="1812290"/>
            <a:ext cx="3587750" cy="1204913"/>
          </a:xfrm>
          <a:prstGeom prst="rect">
            <a:avLst/>
          </a:prstGeom>
          <a:solidFill>
            <a:srgbClr val="B5DBFD"/>
          </a:solidFill>
          <a:ln w="190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柱形 7"/>
          <p:cNvSpPr/>
          <p:nvPr>
            <p:custDataLst>
              <p:tags r:id="rId6"/>
            </p:custDataLst>
          </p:nvPr>
        </p:nvSpPr>
        <p:spPr>
          <a:xfrm>
            <a:off x="6974205" y="1705928"/>
            <a:ext cx="900113" cy="1427163"/>
          </a:xfrm>
          <a:prstGeom prst="can">
            <a:avLst/>
          </a:prstGeom>
          <a:solidFill>
            <a:srgbClr val="B5DBFD"/>
          </a:solidFill>
          <a:ln w="190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974205" y="1705928"/>
            <a:ext cx="900113" cy="22701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6974205" y="2906078"/>
            <a:ext cx="900113" cy="22701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2008505" y="1812290"/>
            <a:ext cx="3587750" cy="1204913"/>
          </a:xfrm>
          <a:prstGeom prst="rect">
            <a:avLst/>
          </a:prstGeom>
          <a:solidFill>
            <a:srgbClr val="B5DBFD"/>
          </a:solidFill>
          <a:ln w="190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2008505" y="1813878"/>
            <a:ext cx="358775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1"/>
            </p:custDataLst>
          </p:nvPr>
        </p:nvCxnSpPr>
        <p:spPr>
          <a:xfrm>
            <a:off x="2008505" y="3025140"/>
            <a:ext cx="358775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008505" y="1806575"/>
            <a:ext cx="3587750" cy="521970"/>
            <a:chOff x="1729789" y="2704935"/>
            <a:chExt cx="3587799" cy="522484"/>
          </a:xfrm>
        </p:grpSpPr>
        <p:sp>
          <p:nvSpPr>
            <p:cNvPr id="16" name="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2597846" y="2704935"/>
              <a:ext cx="1970432" cy="5224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 dirty="0">
                  <a:latin typeface="+mj-ea"/>
                  <a:ea typeface="+mj-ea"/>
                  <a:cs typeface="+mn-cs"/>
                </a:rPr>
                <a:t>底面的周长</a:t>
              </a:r>
              <a:endPara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endParaRPr>
            </a:p>
          </p:txBody>
        </p:sp>
        <p:cxnSp>
          <p:nvCxnSpPr>
            <p:cNvPr id="17" name="直接箭头连接符 16"/>
            <p:cNvCxnSpPr/>
            <p:nvPr>
              <p:custDataLst>
                <p:tags r:id="rId13"/>
              </p:custDataLst>
            </p:nvPr>
          </p:nvCxnSpPr>
          <p:spPr>
            <a:xfrm flipH="1">
              <a:off x="1729789" y="2989378"/>
              <a:ext cx="541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14"/>
              </p:custDataLst>
            </p:nvPr>
          </p:nvCxnSpPr>
          <p:spPr>
            <a:xfrm>
              <a:off x="4761955" y="2997323"/>
              <a:ext cx="5556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562600" y="1816100"/>
            <a:ext cx="350838" cy="1204913"/>
            <a:chOff x="5317588" y="2704935"/>
            <a:chExt cx="351692" cy="1204747"/>
          </a:xfrm>
        </p:grpSpPr>
        <p:cxnSp>
          <p:nvCxnSpPr>
            <p:cNvPr id="26" name="直接连接符 25"/>
            <p:cNvCxnSpPr/>
            <p:nvPr>
              <p:custDataLst>
                <p:tags r:id="rId15"/>
              </p:custDataLst>
            </p:nvPr>
          </p:nvCxnSpPr>
          <p:spPr>
            <a:xfrm>
              <a:off x="5317588" y="2704935"/>
              <a:ext cx="3516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16"/>
              </p:custDataLst>
            </p:nvPr>
          </p:nvCxnSpPr>
          <p:spPr>
            <a:xfrm>
              <a:off x="5317588" y="3909682"/>
              <a:ext cx="3516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>
              <p:custDataLst>
                <p:tags r:id="rId17"/>
              </p:custDataLst>
            </p:nvPr>
          </p:nvCxnSpPr>
          <p:spPr>
            <a:xfrm>
              <a:off x="5532423" y="2704935"/>
              <a:ext cx="0" cy="12047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5715000" y="2038350"/>
            <a:ext cx="1181735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圆柱的高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3827E-7 L -0.59149 -0.082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-4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2716E-6 L -0.59218 0.0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4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9271 0.00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9271 0.00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8" grpId="0" bldLvl="0" animBg="1"/>
      <p:bldP spid="9" grpId="0" bldLvl="0" animBg="1"/>
      <p:bldP spid="9" grpId="1" bldLvl="0" animBg="1"/>
      <p:bldP spid="9" grpId="2" bldLvl="0" animBg="1"/>
      <p:bldP spid="11" grpId="0" bldLvl="0" animBg="1"/>
      <p:bldP spid="11" grpId="1" bldLvl="0" animBg="1"/>
      <p:bldP spid="11" grpId="2" bldLvl="0" animBg="1"/>
      <p:bldP spid="13" grpId="0" bldLvl="0" animBg="1"/>
      <p:bldP spid="2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894080" y="590233"/>
            <a:ext cx="7566514" cy="3071812"/>
            <a:chOff x="2072483" y="1681163"/>
            <a:chExt cx="5089525" cy="2125662"/>
          </a:xfrm>
        </p:grpSpPr>
        <p:sp>
          <p:nvSpPr>
            <p:cNvPr id="19460" name="AutoShape 23"/>
            <p:cNvSpPr/>
            <p:nvPr/>
          </p:nvSpPr>
          <p:spPr>
            <a:xfrm>
              <a:off x="3867236" y="2664617"/>
              <a:ext cx="720725" cy="73025"/>
            </a:xfrm>
            <a:prstGeom prst="rightArrow">
              <a:avLst>
                <a:gd name="adj1" fmla="val 50000"/>
                <a:gd name="adj2" fmla="val 246647"/>
              </a:avLst>
            </a:prstGeom>
            <a:solidFill>
              <a:srgbClr val="71C6FF"/>
            </a:solidFill>
            <a:ln w="12700">
              <a:noFill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grpSp>
          <p:nvGrpSpPr>
            <p:cNvPr id="19461" name="Group 35"/>
            <p:cNvGrpSpPr/>
            <p:nvPr/>
          </p:nvGrpSpPr>
          <p:grpSpPr>
            <a:xfrm>
              <a:off x="4642645" y="1681163"/>
              <a:ext cx="2519363" cy="2125662"/>
              <a:chOff x="2904" y="1933"/>
              <a:chExt cx="1587" cy="1339"/>
            </a:xfrm>
          </p:grpSpPr>
          <p:pic>
            <p:nvPicPr>
              <p:cNvPr id="19469" name="Picture 22" descr="u3jx01_802副本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904" y="1933"/>
                <a:ext cx="1379" cy="13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0" name="Text Box 26"/>
              <p:cNvSpPr txBox="1"/>
              <p:nvPr/>
            </p:nvSpPr>
            <p:spPr>
              <a:xfrm>
                <a:off x="3448" y="2076"/>
                <a:ext cx="321" cy="1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底面</a:t>
                </a:r>
                <a:endPara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9471" name="Text Box 27"/>
              <p:cNvSpPr txBox="1"/>
              <p:nvPr/>
            </p:nvSpPr>
            <p:spPr>
              <a:xfrm>
                <a:off x="3448" y="2934"/>
                <a:ext cx="339" cy="1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底面</a:t>
                </a:r>
                <a:endPara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9472" name="Text Box 28"/>
              <p:cNvSpPr txBox="1"/>
              <p:nvPr/>
            </p:nvSpPr>
            <p:spPr>
              <a:xfrm>
                <a:off x="4167" y="2454"/>
                <a:ext cx="324" cy="30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圆柱的高</a:t>
                </a:r>
                <a:endPara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9473" name="Text Box 30"/>
              <p:cNvSpPr txBox="1"/>
              <p:nvPr/>
            </p:nvSpPr>
            <p:spPr>
              <a:xfrm>
                <a:off x="3263" y="2379"/>
                <a:ext cx="658" cy="1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底面的周长</a:t>
                </a:r>
                <a:endPara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9474" name="Line 31"/>
              <p:cNvSpPr/>
              <p:nvPr/>
            </p:nvSpPr>
            <p:spPr>
              <a:xfrm>
                <a:off x="4000" y="2454"/>
                <a:ext cx="15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9475" name="Line 32"/>
              <p:cNvSpPr/>
              <p:nvPr/>
            </p:nvSpPr>
            <p:spPr>
              <a:xfrm flipH="1">
                <a:off x="3025" y="2454"/>
                <a:ext cx="15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9463" name="Group 33"/>
            <p:cNvGrpSpPr/>
            <p:nvPr/>
          </p:nvGrpSpPr>
          <p:grpSpPr>
            <a:xfrm rot="0">
              <a:off x="2072483" y="1712913"/>
              <a:ext cx="1660526" cy="1873251"/>
              <a:chOff x="1474" y="1953"/>
              <a:chExt cx="1046" cy="1180"/>
            </a:xfrm>
          </p:grpSpPr>
          <p:pic>
            <p:nvPicPr>
              <p:cNvPr id="19465" name="Picture 21" descr="u3jx01_801副本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4" y="2069"/>
                <a:ext cx="952" cy="9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6" name="Text Box 24"/>
              <p:cNvSpPr txBox="1"/>
              <p:nvPr/>
            </p:nvSpPr>
            <p:spPr>
              <a:xfrm>
                <a:off x="1823" y="1953"/>
                <a:ext cx="453" cy="1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底面</a:t>
                </a:r>
                <a:endPara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9467" name="Text Box 25"/>
              <p:cNvSpPr txBox="1"/>
              <p:nvPr/>
            </p:nvSpPr>
            <p:spPr>
              <a:xfrm>
                <a:off x="1823" y="2959"/>
                <a:ext cx="453" cy="1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底面</a:t>
                </a:r>
                <a:endPara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9468" name="Text Box 29"/>
              <p:cNvSpPr txBox="1"/>
              <p:nvPr/>
            </p:nvSpPr>
            <p:spPr>
              <a:xfrm>
                <a:off x="1639" y="2626"/>
                <a:ext cx="881" cy="1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底面的周长</a:t>
                </a:r>
                <a:endPara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631825" y="3638550"/>
            <a:ext cx="8310880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长方形的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等于圆柱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底面的周长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等于圆柱的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45.xml><?xml version="1.0" encoding="utf-8"?>
<p:tagLst xmlns:p="http://schemas.openxmlformats.org/presentationml/2006/main">
  <p:tag name="KSO_WPP_MARK_KEY" val="51f96c80-d198-44be-aa30-0c8f09c1b803"/>
  <p:tag name="COMMONDATA" val="eyJoZGlkIjoiMGIwODFkOTgzNTQzYjU1NzhjOTQ2MTRiZjFlNDExYT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WPS 演示</Application>
  <PresentationFormat>在屏幕上显示</PresentationFormat>
  <Paragraphs>123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274</cp:revision>
  <dcterms:created xsi:type="dcterms:W3CDTF">2015-05-29T07:51:00Z</dcterms:created>
  <dcterms:modified xsi:type="dcterms:W3CDTF">2024-01-23T04:05:02Z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BFD71CDD97F44597B088DF63EC90BC51</vt:lpwstr>
  </property>
</Properties>
</file>