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3"/>
  </p:sldMasterIdLst>
  <p:notesMasterIdLst>
    <p:notesMasterId r:id="rId12"/>
  </p:notesMasterIdLst>
  <p:handoutMasterIdLst>
    <p:handoutMasterId r:id="rId13"/>
  </p:handoutMasterIdLst>
  <p:sldIdLst>
    <p:sldId id="613" r:id="rId4"/>
    <p:sldId id="832" r:id="rId5"/>
    <p:sldId id="833" r:id="rId6"/>
    <p:sldId id="834" r:id="rId7"/>
    <p:sldId id="836" r:id="rId8"/>
    <p:sldId id="837" r:id="rId9"/>
    <p:sldId id="838" r:id="rId10"/>
    <p:sldId id="839" r:id="rId11"/>
  </p:sldIdLst>
  <p:sldSz cx="9144000" cy="5143500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34"/>
        <p:guide pos="3132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14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tags" Target="../tags/tag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0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6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3.png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10835" y="2630805"/>
            <a:ext cx="19215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pitchFamily="18" charset="0"/>
                <a:ea typeface="+mn-ea"/>
                <a:sym typeface="+mn-ea"/>
              </a:rPr>
              <a:t>练习十三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sym typeface="+mn-ea"/>
            </a:endParaRPr>
          </a:p>
        </p:txBody>
      </p:sp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3801745" y="2611755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3643630" y="2028190"/>
            <a:ext cx="16109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5257800" y="2042160"/>
            <a:ext cx="38557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数学广角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—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鸽巢问题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文本框 2"/>
          <p:cNvSpPr txBox="1"/>
          <p:nvPr/>
        </p:nvSpPr>
        <p:spPr>
          <a:xfrm>
            <a:off x="457200" y="285750"/>
            <a:ext cx="809434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张叔叔参加飞镖比赛，投了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镖，成绩是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环。张叔叔至少有一镖不低于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环。为什么？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4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00400" y="1314768"/>
            <a:ext cx="2474913" cy="21034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矩形 10"/>
          <p:cNvSpPr/>
          <p:nvPr/>
        </p:nvSpPr>
        <p:spPr>
          <a:xfrm>
            <a:off x="2362200" y="3524885"/>
            <a:ext cx="45580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41÷5＝8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（环）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……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（环）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38400" y="4046855"/>
            <a:ext cx="26549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8＋1＝9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（环）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18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8600" y="666750"/>
            <a:ext cx="8578215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630555" indent="-63055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-360045" algn="just" defTabSz="91440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2.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给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个正方体木块的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个面分别涂上蓝、黄两种颜色。不论怎么涂至少有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个面涂的颜色相同。为什么？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>
            <p:custDataLst>
              <p:tags r:id="rId2"/>
            </p:custDataLst>
          </p:nvPr>
        </p:nvSpPr>
        <p:spPr>
          <a:xfrm>
            <a:off x="914400" y="1885950"/>
            <a:ext cx="7350125" cy="135382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把两种颜色看成两个抽屉，正方体的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个面看成分放的物体。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          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895600" y="3028950"/>
            <a:ext cx="267716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6÷2＝3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（个）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57400" y="3811905"/>
            <a:ext cx="457200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至少有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个面涂的颜色相同。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76200" y="514350"/>
            <a:ext cx="7211060" cy="246062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把红、蓝、黄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种颜色的筷子各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根混在一起。如果让你闭上眼睛，从中最少拿出几根才能保证一定有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根同色的筷子？如果要保证有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双不同色的筷子（指一双筷子为其中一种颜色，另一双筷子为另一种颜色）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呢？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304800" y="3133725"/>
            <a:ext cx="8085455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答：最少拿出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根才能保证一定有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根同色的筷子。最少拿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根才能保证一定有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双不同色的筷子。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61604" t="18039" r="8271" b="5784"/>
          <a:stretch>
            <a:fillRect/>
          </a:stretch>
        </p:blipFill>
        <p:spPr>
          <a:xfrm>
            <a:off x="7162800" y="666750"/>
            <a:ext cx="1886585" cy="216916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文本框 1"/>
          <p:cNvSpPr txBox="1"/>
          <p:nvPr/>
        </p:nvSpPr>
        <p:spPr>
          <a:xfrm>
            <a:off x="609283" y="133033"/>
            <a:ext cx="7335837" cy="11245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任意给出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个不同的自然数，其中一定有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个数的和是偶数，请说明理由。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矩形 2"/>
          <p:cNvSpPr/>
          <p:nvPr/>
        </p:nvSpPr>
        <p:spPr>
          <a:xfrm>
            <a:off x="685483" y="1200150"/>
            <a:ext cx="7499350" cy="37090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任意给出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个不同的自然数，共有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种情况。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个奇数，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个偶数，偶数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偶数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偶数；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个奇数，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个偶数，奇数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奇数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偶数；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个奇数，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奇数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＋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奇数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＝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偶数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；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个偶数，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偶数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偶数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偶数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宋体" panose="02010600030101010101" pitchFamily="2" charset="-122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所以任意给出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个不同的自然数，其中一定有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个数的和是偶数。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"/>
          <p:cNvSpPr txBox="1"/>
          <p:nvPr/>
        </p:nvSpPr>
        <p:spPr>
          <a:xfrm>
            <a:off x="927100" y="620713"/>
            <a:ext cx="7335838" cy="11245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给下面每个格子涂上红色或蓝色，至少有两列的涂色方式相同。为什么？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355725" y="1928495"/>
          <a:ext cx="6378575" cy="1285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8731"/>
                <a:gridCol w="708731"/>
                <a:gridCol w="708731"/>
                <a:gridCol w="708660"/>
                <a:gridCol w="708802"/>
                <a:gridCol w="708731"/>
                <a:gridCol w="708731"/>
                <a:gridCol w="708731"/>
                <a:gridCol w="708660"/>
              </a:tblGrid>
              <a:tr h="428625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730250" y="296545"/>
            <a:ext cx="7988300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提示：如果给每个格子涂上红色或蓝色，每列的涂法共有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种。如下图所示：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828800" y="2865438"/>
            <a:ext cx="522287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9÷8＝1</a:t>
            </a:r>
            <a:r>
              <a:rPr lang="zh-CN" altLang="en-US" sz="2800" b="1" strike="noStrike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（列）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strike="noStrike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（列）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382713" y="1341438"/>
          <a:ext cx="6376988" cy="1285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8554"/>
                <a:gridCol w="708554"/>
                <a:gridCol w="708025"/>
                <a:gridCol w="709083"/>
                <a:gridCol w="708554"/>
                <a:gridCol w="708554"/>
                <a:gridCol w="708554"/>
                <a:gridCol w="708554"/>
                <a:gridCol w="708554"/>
              </a:tblGrid>
              <a:tr h="428625"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1435" marR="91435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" name="组合 1"/>
          <p:cNvGrpSpPr/>
          <p:nvPr/>
        </p:nvGrpSpPr>
        <p:grpSpPr>
          <a:xfrm>
            <a:off x="762103" y="3867458"/>
            <a:ext cx="7545783" cy="1020574"/>
            <a:chOff x="5528" y="1983"/>
            <a:chExt cx="11882" cy="1607"/>
          </a:xfrm>
        </p:grpSpPr>
        <p:sp>
          <p:nvSpPr>
            <p:cNvPr id="9" name="对话气泡: 圆角矩形 10"/>
            <p:cNvSpPr/>
            <p:nvPr/>
          </p:nvSpPr>
          <p:spPr>
            <a:xfrm>
              <a:off x="5528" y="2330"/>
              <a:ext cx="10119" cy="906"/>
            </a:xfrm>
            <a:prstGeom prst="wedgeRoundRectCallout">
              <a:avLst>
                <a:gd name="adj1" fmla="val 55715"/>
                <a:gd name="adj2" fmla="val 23092"/>
                <a:gd name="adj3" fmla="val 16667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楷体" panose="02010609060101010101" charset="-122"/>
                  <a:ea typeface="楷体" panose="02010609060101010101" charset="-122"/>
                  <a:cs typeface="+mn-cs"/>
                </a:rPr>
                <a:t>无论怎么涂，至少有两列的涂法相同。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endParaRPr>
            </a:p>
          </p:txBody>
        </p:sp>
        <p:pic>
          <p:nvPicPr>
            <p:cNvPr id="21516" name="图片 17" descr="兔子2 拷贝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030" y="1983"/>
              <a:ext cx="1380" cy="1607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6" name="文本框 5"/>
          <p:cNvSpPr txBox="1"/>
          <p:nvPr/>
        </p:nvSpPr>
        <p:spPr>
          <a:xfrm>
            <a:off x="1905000" y="3345180"/>
            <a:ext cx="250444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0" hangingPunct="0">
              <a:buClrTx/>
              <a:buSzTx/>
              <a:buFont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1＋1＝2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（列）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914400" y="2800350"/>
            <a:ext cx="7021513" cy="10388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若只涂两行，共有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种涂法，无论怎么涂，至少有三列的涂法相同。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209800" y="3825875"/>
            <a:ext cx="4477385" cy="650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9÷4＝2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（列）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strike="noStrike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（列）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14083" y="2342833"/>
            <a:ext cx="6617970" cy="521970"/>
          </a:xfrm>
          <a:prstGeom prst="rect">
            <a:avLst/>
          </a:prstGeom>
        </p:spPr>
        <p:txBody>
          <a:bodyPr wrap="non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如果只涂两行的话，结论有什么变化呢？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18433" name="文本框 1"/>
          <p:cNvSpPr txBox="1"/>
          <p:nvPr>
            <p:custDataLst>
              <p:tags r:id="rId1"/>
            </p:custDataLst>
          </p:nvPr>
        </p:nvSpPr>
        <p:spPr>
          <a:xfrm>
            <a:off x="762000" y="285433"/>
            <a:ext cx="7335838" cy="60769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给下面每个格子涂上红色或蓝色。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066800" y="972185"/>
          <a:ext cx="6378575" cy="1285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8731"/>
                <a:gridCol w="708660"/>
                <a:gridCol w="708802"/>
                <a:gridCol w="708660"/>
                <a:gridCol w="708802"/>
                <a:gridCol w="708731"/>
                <a:gridCol w="708731"/>
                <a:gridCol w="708731"/>
                <a:gridCol w="708660"/>
              </a:tblGrid>
              <a:tr h="428625"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p>
                      <a:endParaRPr lang="zh-CN" altLang="en-US" sz="180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endParaRPr lang="zh-CN" altLang="en-US" sz="1800" dirty="0"/>
                    </a:p>
                  </a:txBody>
                  <a:tcPr marL="91457" marR="91457" marT="45697" marB="45697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209800" y="4400550"/>
            <a:ext cx="2619375" cy="5892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l" eaLnBrk="0" hangingPunct="0">
              <a:lnSpc>
                <a:spcPct val="100000"/>
              </a:lnSpc>
              <a:buClrTx/>
              <a:buSzTx/>
              <a:buFont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2＋1＝3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（列）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  <p:bldP spid="6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UNIT_TABLE_BEAUTIFY" val="smartTable{1fab1cc6-8c25-419d-a0b2-53cc7bed440c}"/>
</p:tagLst>
</file>

<file path=ppt/tags/tag11.xml><?xml version="1.0" encoding="utf-8"?>
<p:tagLst xmlns:p="http://schemas.openxmlformats.org/presentationml/2006/main">
  <p:tag name="KSO_WM_UNIT_TABLE_BEAUTIFY" val="smartTable{96877a22-adb5-403c-a1fa-8e52e649b752}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UNIT_TABLE_BEAUTIFY" val="smartTable{1fab1cc6-8c25-419d-a0b2-53cc7bed440c}"/>
  <p:tag name="KSO_WM_BEAUTIFY_FLAG" val=""/>
</p:tagLst>
</file>

<file path=ppt/tags/tag14.xml><?xml version="1.0" encoding="utf-8"?>
<p:tagLst xmlns:p="http://schemas.openxmlformats.org/presentationml/2006/main">
  <p:tag name="KSO_WPP_MARK_KEY" val="605a8a44-d8ad-41c8-ab57-34140144050c"/>
  <p:tag name="COMMONDATA" val="eyJoZGlkIjoiMGIwODFkOTgzNTQzYjU1NzhjOTQ2MTRiZjFlNDExYTM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715</Words>
  <Application>WPS 演示</Application>
  <PresentationFormat>在屏幕上显示</PresentationFormat>
  <Paragraphs>56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迷你简艺黑</vt:lpstr>
      <vt:lpstr>Calibri</vt:lpstr>
      <vt:lpstr>Arial Unicode MS</vt:lpstr>
      <vt:lpstr>Office 主题​​</vt:lpstr>
      <vt:lpstr>6_默认设计模板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266</cp:revision>
  <dcterms:created xsi:type="dcterms:W3CDTF">2015-05-29T07:51:00Z</dcterms:created>
  <dcterms:modified xsi:type="dcterms:W3CDTF">2024-01-23T04:33:27Z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