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322" r:id="rId3"/>
    <p:sldId id="348" r:id="rId5"/>
    <p:sldId id="329" r:id="rId6"/>
    <p:sldId id="337" r:id="rId7"/>
    <p:sldId id="338" r:id="rId8"/>
    <p:sldId id="349" r:id="rId9"/>
    <p:sldId id="350" r:id="rId10"/>
    <p:sldId id="331" r:id="rId11"/>
    <p:sldId id="352" r:id="rId12"/>
    <p:sldId id="353" r:id="rId13"/>
    <p:sldId id="354" r:id="rId14"/>
    <p:sldId id="334" r:id="rId15"/>
    <p:sldId id="324" r:id="rId16"/>
    <p:sldId id="335" r:id="rId17"/>
    <p:sldId id="339" r:id="rId18"/>
    <p:sldId id="357" r:id="rId19"/>
    <p:sldId id="340" r:id="rId20"/>
    <p:sldId id="356" r:id="rId21"/>
    <p:sldId id="325" r:id="rId22"/>
    <p:sldId id="358" r:id="rId23"/>
  </p:sldIdLst>
  <p:sldSz cx="9144000" cy="5143500" type="screen16x9"/>
  <p:notesSz cx="6858000" cy="9144000"/>
  <p:custDataLst>
    <p:tags r:id="rId28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2" userDrawn="1">
          <p15:clr>
            <a:srgbClr val="A4A3A4"/>
          </p15:clr>
        </p15:guide>
        <p15:guide id="2" pos="29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BC2"/>
    <a:srgbClr val="33CCFF"/>
    <a:srgbClr val="0000FF"/>
    <a:srgbClr val="FF99CC"/>
    <a:srgbClr val="FF00FF"/>
    <a:srgbClr val="CCFF99"/>
    <a:srgbClr val="6600CC"/>
    <a:srgbClr val="009900"/>
    <a:srgbClr val="FE9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5" autoAdjust="0"/>
    <p:restoredTop sz="73739" autoAdjust="0"/>
  </p:normalViewPr>
  <p:slideViewPr>
    <p:cSldViewPr showGuides="1">
      <p:cViewPr varScale="1">
        <p:scale>
          <a:sx n="149" d="100"/>
          <a:sy n="149" d="100"/>
        </p:scale>
        <p:origin x="546" y="108"/>
      </p:cViewPr>
      <p:guideLst>
        <p:guide orient="horz" pos="1522"/>
        <p:guide pos="297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9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3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8D5D6-7B23-451A-B092-6F86065294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7555-1539-4A40-BCE5-D148800BBC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872EA7-6C85-4820-8D7D-315DEAB3283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B8346636-6C6C-453F-B79D-DC0EF4AEFBFD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962F41B6-5A85-487C-8305-100DBFAB883C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9B612681-2E80-42BE-A639-CDD94759AAB5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59839B8C-8FA1-4C19-8D50-FA7546B96F58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92C31CA-C382-45A4-8D23-13EA24244DBA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zh-CN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5010EE68-BC23-46A4-8931-B8805A8922E0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F0D3A50A-C9C1-45FF-89C9-6BDE356CEDAB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E286480-27AE-4D94-837A-1B06056A2C21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FEE86DC-E302-4C10-853E-87ACB055409B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536780CD-27DE-4A07-875D-F64A33B14D1F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6495ACB-EEDC-4374-8784-25CA127B6904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229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22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86EA5BA-8558-45FD-BE73-2736224559CE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73AD8C7-A569-4639-808E-1BE03857D9D7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4E824D4D-596C-41FE-9D28-0D5070208BCC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672ED803-C5CB-41FB-AD2B-B716B7E830F2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9F15FAE7-D346-430F-B949-627750BECD16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135E989-9D05-4571-B5BF-DD4258F02050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10DAD3F-F408-40EA-9997-D186A4149105}" type="slidenum">
              <a:rPr altLang="en-US" noProof="1" smtClean="0">
                <a:ea typeface="宋体" panose="02010600030101010101" pitchFamily="2" charset="-122"/>
              </a:rPr>
            </a:fld>
            <a:endParaRPr lang="zh-CN" altLang="en-US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0D1C0406-A77B-40A5-8C6C-7EBD621AD365}" type="slidenum">
              <a:rPr lang="en-US" altLang="en-US" smtClean="0">
                <a:ea typeface="宋体" panose="02010600030101010101" pitchFamily="2" charset="-122"/>
              </a:rPr>
            </a:fld>
            <a:endParaRPr lang="en-US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38138" y="211138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587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marL="0" defTabSz="914400" eaLnBrk="1" latinLnBrk="0" hangingPunct="1">
              <a:defRPr sz="360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状元成才路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4.wav"/><Relationship Id="rId6" Type="http://schemas.openxmlformats.org/officeDocument/2006/relationships/audio" Target="../media/audio3.wav"/><Relationship Id="rId5" Type="http://schemas.openxmlformats.org/officeDocument/2006/relationships/image" Target="../media/image19.png"/><Relationship Id="rId4" Type="http://schemas.openxmlformats.org/officeDocument/2006/relationships/image" Target="../media/image12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audio" Target="../media/audio7.wav"/><Relationship Id="rId8" Type="http://schemas.openxmlformats.org/officeDocument/2006/relationships/audio" Target="../media/audio4.wav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21.jpeg"/><Relationship Id="rId12" Type="http://schemas.openxmlformats.org/officeDocument/2006/relationships/notesSlide" Target="../notesSlides/notesSlide12.xml"/><Relationship Id="rId11" Type="http://schemas.openxmlformats.org/officeDocument/2006/relationships/slideLayout" Target="../slideLayouts/slideLayout3.xml"/><Relationship Id="rId10" Type="http://schemas.openxmlformats.org/officeDocument/2006/relationships/audio" Target="../media/audio5.wav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2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2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3.wav"/><Relationship Id="rId5" Type="http://schemas.openxmlformats.org/officeDocument/2006/relationships/image" Target="../media/image12.png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23.png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7.wav"/><Relationship Id="rId7" Type="http://schemas.openxmlformats.org/officeDocument/2006/relationships/audio" Target="../media/audio5.wav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image" Target="../media/image12.png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0" Type="http://schemas.openxmlformats.org/officeDocument/2006/relationships/notesSlide" Target="../notesSlides/notesSlide19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12.png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2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../media/audio3.wav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2.xml"/><Relationship Id="rId12" Type="http://schemas.openxmlformats.org/officeDocument/2006/relationships/audio" Target="../media/audio6.wav"/><Relationship Id="rId11" Type="http://schemas.openxmlformats.org/officeDocument/2006/relationships/audio" Target="../media/audio5.wav"/><Relationship Id="rId10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7.wav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4.wav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3" Type="http://schemas.openxmlformats.org/officeDocument/2006/relationships/image" Target="../media/image12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3.wav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3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3.xml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5.wav"/><Relationship Id="rId3" Type="http://schemas.openxmlformats.org/officeDocument/2006/relationships/image" Target="../media/image12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audio" Target="../media/audio5.wav"/><Relationship Id="rId7" Type="http://schemas.openxmlformats.org/officeDocument/2006/relationships/audio" Target="../media/audio3.wav"/><Relationship Id="rId6" Type="http://schemas.openxmlformats.org/officeDocument/2006/relationships/audio" Target="../media/audio1.wav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3.xml"/><Relationship Id="rId6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2"/>
          <p:cNvSpPr>
            <a:spLocks noChangeArrowheads="1"/>
          </p:cNvSpPr>
          <p:nvPr/>
        </p:nvSpPr>
        <p:spPr bwMode="auto">
          <a:xfrm>
            <a:off x="1476375" y="1779588"/>
            <a:ext cx="5761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4.  </a:t>
            </a: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扇形</a:t>
            </a:r>
            <a:endParaRPr lang="zh-CN" altLang="en-US" sz="4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9219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0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文本框 5"/>
          <p:cNvSpPr txBox="1">
            <a:spLocks noChangeArrowheads="1"/>
          </p:cNvSpPr>
          <p:nvPr/>
        </p:nvSpPr>
        <p:spPr bwMode="auto">
          <a:xfrm>
            <a:off x="1487488" y="792163"/>
            <a:ext cx="485775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椭圆 15"/>
          <p:cNvSpPr>
            <a:spLocks noChangeArrowheads="1"/>
          </p:cNvSpPr>
          <p:nvPr/>
        </p:nvSpPr>
        <p:spPr bwMode="auto">
          <a:xfrm>
            <a:off x="1617663" y="1722438"/>
            <a:ext cx="2232025" cy="22320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7651" name="文本框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2" name="图片 2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27"/>
          <p:cNvSpPr>
            <a:spLocks noChangeArrowheads="1"/>
          </p:cNvSpPr>
          <p:nvPr/>
        </p:nvSpPr>
        <p:spPr bwMode="auto">
          <a:xfrm>
            <a:off x="2463800" y="339725"/>
            <a:ext cx="4441825" cy="995363"/>
          </a:xfrm>
          <a:prstGeom prst="wedgeRoundRectCallout">
            <a:avLst>
              <a:gd name="adj1" fmla="val -60463"/>
              <a:gd name="adj2" fmla="val 3672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圆心角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180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°的扇形的面积是多少？圆心角是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°的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扇形的面积是多少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4" name="椭圆 29"/>
          <p:cNvSpPr>
            <a:spLocks noChangeArrowheads="1"/>
          </p:cNvSpPr>
          <p:nvPr/>
        </p:nvSpPr>
        <p:spPr bwMode="auto">
          <a:xfrm flipV="1">
            <a:off x="2690813" y="2790825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grpSp>
        <p:nvGrpSpPr>
          <p:cNvPr id="27655" name="组合 34"/>
          <p:cNvGrpSpPr/>
          <p:nvPr/>
        </p:nvGrpSpPr>
        <p:grpSpPr bwMode="auto">
          <a:xfrm>
            <a:off x="5011738" y="1719263"/>
            <a:ext cx="2232025" cy="2232025"/>
            <a:chOff x="7870" y="3812"/>
            <a:chExt cx="3515" cy="3515"/>
          </a:xfrm>
        </p:grpSpPr>
        <p:sp>
          <p:nvSpPr>
            <p:cNvPr id="27686" name="椭圆 35"/>
            <p:cNvSpPr>
              <a:spLocks noChangeArrowheads="1"/>
            </p:cNvSpPr>
            <p:nvPr/>
          </p:nvSpPr>
          <p:spPr bwMode="auto">
            <a:xfrm>
              <a:off x="7870" y="3812"/>
              <a:ext cx="3515" cy="351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27687" name="椭圆 38"/>
            <p:cNvSpPr>
              <a:spLocks noChangeArrowheads="1"/>
            </p:cNvSpPr>
            <p:nvPr/>
          </p:nvSpPr>
          <p:spPr bwMode="auto">
            <a:xfrm flipV="1">
              <a:off x="9561" y="5494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27688" name="文本框 41"/>
            <p:cNvSpPr txBox="1">
              <a:spLocks noChangeArrowheads="1"/>
            </p:cNvSpPr>
            <p:nvPr/>
          </p:nvSpPr>
          <p:spPr bwMode="auto">
            <a:xfrm>
              <a:off x="8992" y="5616"/>
              <a:ext cx="947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O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pic>
        <p:nvPicPr>
          <p:cNvPr id="27656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4" y="704850"/>
            <a:ext cx="754476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文本框 32"/>
          <p:cNvSpPr txBox="1">
            <a:spLocks noChangeArrowheads="1"/>
          </p:cNvSpPr>
          <p:nvPr/>
        </p:nvSpPr>
        <p:spPr bwMode="auto">
          <a:xfrm>
            <a:off x="2717800" y="2859088"/>
            <a:ext cx="46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27658" name="直接连接符 1"/>
          <p:cNvCxnSpPr>
            <a:cxnSpLocks noChangeShapeType="1"/>
          </p:cNvCxnSpPr>
          <p:nvPr/>
        </p:nvCxnSpPr>
        <p:spPr bwMode="auto">
          <a:xfrm>
            <a:off x="1617663" y="2824163"/>
            <a:ext cx="2232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9" name="文本框 4"/>
          <p:cNvSpPr txBox="1">
            <a:spLocks noChangeArrowheads="1"/>
          </p:cNvSpPr>
          <p:nvPr/>
        </p:nvSpPr>
        <p:spPr bwMode="auto">
          <a:xfrm>
            <a:off x="1111250" y="2568575"/>
            <a:ext cx="49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7660" name="文本框 6"/>
          <p:cNvSpPr txBox="1">
            <a:spLocks noChangeArrowheads="1"/>
          </p:cNvSpPr>
          <p:nvPr/>
        </p:nvSpPr>
        <p:spPr bwMode="auto">
          <a:xfrm>
            <a:off x="3933825" y="2584450"/>
            <a:ext cx="461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弧形 7"/>
          <p:cNvSpPr/>
          <p:nvPr/>
        </p:nvSpPr>
        <p:spPr bwMode="auto">
          <a:xfrm>
            <a:off x="2520950" y="2628900"/>
            <a:ext cx="396875" cy="396875"/>
          </a:xfrm>
          <a:prstGeom prst="arc">
            <a:avLst>
              <a:gd name="adj1" fmla="val 10800000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27662" name="文本框 10"/>
          <p:cNvSpPr txBox="1">
            <a:spLocks noChangeArrowheads="1"/>
          </p:cNvSpPr>
          <p:nvPr/>
        </p:nvSpPr>
        <p:spPr bwMode="auto">
          <a:xfrm flipH="1">
            <a:off x="2328863" y="2154238"/>
            <a:ext cx="901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180°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27663" name="弧形 36"/>
          <p:cNvSpPr>
            <a:spLocks noChangeArrowheads="1"/>
          </p:cNvSpPr>
          <p:nvPr/>
        </p:nvSpPr>
        <p:spPr bwMode="auto">
          <a:xfrm>
            <a:off x="1628775" y="1722438"/>
            <a:ext cx="2224088" cy="2228850"/>
          </a:xfrm>
          <a:custGeom>
            <a:avLst/>
            <a:gdLst>
              <a:gd name="T0" fmla="*/ 83 w 2225040"/>
              <a:gd name="T1" fmla="*/ 1128109 h 2228850"/>
              <a:gd name="T2" fmla="*/ 83 w 2225040"/>
              <a:gd name="T3" fmla="*/ 1128109 h 2228850"/>
              <a:gd name="T4" fmla="*/ 1111175 w 2225040"/>
              <a:gd name="T5" fmla="*/ 13684 h 2228850"/>
              <a:gd name="T6" fmla="*/ 2222268 w 2225040"/>
              <a:gd name="T7" fmla="*/ 1127151 h 2228850"/>
              <a:gd name="T8" fmla="*/ 1111092 w 2225040"/>
              <a:gd name="T9" fmla="*/ 1114425 h 2228850"/>
              <a:gd name="T10" fmla="*/ 83 w 2225040"/>
              <a:gd name="T11" fmla="*/ 1128109 h 2228850"/>
              <a:gd name="T12" fmla="*/ 83 w 2225040"/>
              <a:gd name="T13" fmla="*/ 1128109 h 2228850"/>
              <a:gd name="T14" fmla="*/ 1111175 w 2225040"/>
              <a:gd name="T15" fmla="*/ 13684 h 2228850"/>
              <a:gd name="T16" fmla="*/ 2222268 w 2225040"/>
              <a:gd name="T17" fmla="*/ 1127151 h 22288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25040" h="2228850" stroke="0">
                <a:moveTo>
                  <a:pt x="83" y="1128109"/>
                </a:moveTo>
                <a:cubicBezTo>
                  <a:pt x="110" y="1137240"/>
                  <a:pt x="83" y="1132678"/>
                  <a:pt x="83" y="1128109"/>
                </a:cubicBezTo>
                <a:cubicBezTo>
                  <a:pt x="83" y="512629"/>
                  <a:pt x="498175" y="13684"/>
                  <a:pt x="1112603" y="13684"/>
                </a:cubicBezTo>
                <a:cubicBezTo>
                  <a:pt x="1726714" y="13684"/>
                  <a:pt x="2224609" y="512114"/>
                  <a:pt x="2225123" y="1127151"/>
                </a:cubicBezTo>
                <a:lnTo>
                  <a:pt x="1112520" y="1114425"/>
                </a:lnTo>
                <a:lnTo>
                  <a:pt x="83" y="1128109"/>
                </a:lnTo>
                <a:close/>
              </a:path>
              <a:path w="2225040" h="2228850" fill="none">
                <a:moveTo>
                  <a:pt x="83" y="1128109"/>
                </a:moveTo>
                <a:cubicBezTo>
                  <a:pt x="110" y="1137240"/>
                  <a:pt x="83" y="1132678"/>
                  <a:pt x="83" y="1128109"/>
                </a:cubicBezTo>
                <a:cubicBezTo>
                  <a:pt x="83" y="512629"/>
                  <a:pt x="498175" y="13684"/>
                  <a:pt x="1112603" y="13684"/>
                </a:cubicBezTo>
                <a:cubicBezTo>
                  <a:pt x="1726714" y="13684"/>
                  <a:pt x="2224609" y="512114"/>
                  <a:pt x="2225123" y="1127151"/>
                </a:cubicBezTo>
              </a:path>
            </a:pathLst>
          </a:custGeom>
          <a:solidFill>
            <a:srgbClr val="FE93FF">
              <a:alpha val="39999"/>
            </a:srgbClr>
          </a:solidFill>
          <a:ln w="25400">
            <a:solidFill>
              <a:srgbClr val="FF99CC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27664" name="直接连接符 36"/>
          <p:cNvCxnSpPr>
            <a:cxnSpLocks noChangeShapeType="1"/>
          </p:cNvCxnSpPr>
          <p:nvPr/>
        </p:nvCxnSpPr>
        <p:spPr bwMode="auto">
          <a:xfrm>
            <a:off x="5006975" y="2832100"/>
            <a:ext cx="2232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5" name="文本框 21"/>
          <p:cNvSpPr txBox="1">
            <a:spLocks noChangeArrowheads="1"/>
          </p:cNvSpPr>
          <p:nvPr/>
        </p:nvSpPr>
        <p:spPr bwMode="auto">
          <a:xfrm>
            <a:off x="5951538" y="1274763"/>
            <a:ext cx="536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27666" name="直接连接符 22"/>
          <p:cNvCxnSpPr>
            <a:cxnSpLocks noChangeShapeType="1"/>
          </p:cNvCxnSpPr>
          <p:nvPr/>
        </p:nvCxnSpPr>
        <p:spPr bwMode="auto">
          <a:xfrm flipH="1">
            <a:off x="6126163" y="1703388"/>
            <a:ext cx="1587" cy="2241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7" name="文本框 26"/>
          <p:cNvSpPr txBox="1">
            <a:spLocks noChangeArrowheads="1"/>
          </p:cNvSpPr>
          <p:nvPr/>
        </p:nvSpPr>
        <p:spPr bwMode="auto">
          <a:xfrm>
            <a:off x="7383463" y="2628900"/>
            <a:ext cx="536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7668" name="弧形 35"/>
          <p:cNvSpPr>
            <a:spLocks noChangeArrowheads="1"/>
          </p:cNvSpPr>
          <p:nvPr/>
        </p:nvSpPr>
        <p:spPr bwMode="auto">
          <a:xfrm>
            <a:off x="5006975" y="1722438"/>
            <a:ext cx="2225675" cy="2228850"/>
          </a:xfrm>
          <a:custGeom>
            <a:avLst/>
            <a:gdLst>
              <a:gd name="T0" fmla="*/ 1113472 w 2225040"/>
              <a:gd name="T1" fmla="*/ 0 h 2228850"/>
              <a:gd name="T2" fmla="*/ 2226944 w 2225040"/>
              <a:gd name="T3" fmla="*/ 1113467 h 2228850"/>
              <a:gd name="T4" fmla="*/ 1113474 w 2225040"/>
              <a:gd name="T5" fmla="*/ 1114425 h 2228850"/>
              <a:gd name="T6" fmla="*/ 1113472 w 2225040"/>
              <a:gd name="T7" fmla="*/ 0 h 2228850"/>
              <a:gd name="T8" fmla="*/ 2226944 w 2225040"/>
              <a:gd name="T9" fmla="*/ 1113467 h 2228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5040" h="2228850" stroke="0">
                <a:moveTo>
                  <a:pt x="1112519" y="0"/>
                </a:moveTo>
                <a:cubicBezTo>
                  <a:pt x="1726630" y="0"/>
                  <a:pt x="2224525" y="498430"/>
                  <a:pt x="2225039" y="1113467"/>
                </a:cubicBezTo>
                <a:lnTo>
                  <a:pt x="1112520" y="1114425"/>
                </a:lnTo>
                <a:lnTo>
                  <a:pt x="1112519" y="0"/>
                </a:lnTo>
                <a:close/>
              </a:path>
              <a:path w="2225040" h="2228850" fill="none">
                <a:moveTo>
                  <a:pt x="1112519" y="0"/>
                </a:moveTo>
                <a:cubicBezTo>
                  <a:pt x="1726630" y="0"/>
                  <a:pt x="2224525" y="498430"/>
                  <a:pt x="2225039" y="1113467"/>
                </a:cubicBezTo>
              </a:path>
            </a:pathLst>
          </a:custGeom>
          <a:solidFill>
            <a:srgbClr val="FF99CC">
              <a:alpha val="39999"/>
            </a:srgbClr>
          </a:solid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7669" name="组合 27"/>
          <p:cNvGrpSpPr/>
          <p:nvPr/>
        </p:nvGrpSpPr>
        <p:grpSpPr bwMode="auto">
          <a:xfrm>
            <a:off x="6130925" y="2665413"/>
            <a:ext cx="195263" cy="166687"/>
            <a:chOff x="5145817" y="9461636"/>
            <a:chExt cx="195530" cy="167115"/>
          </a:xfrm>
        </p:grpSpPr>
        <p:cxnSp>
          <p:nvCxnSpPr>
            <p:cNvPr id="27684" name="直接连接符 18"/>
            <p:cNvCxnSpPr>
              <a:cxnSpLocks noChangeShapeType="1"/>
              <a:endCxn id="27686" idx="4"/>
            </p:cNvCxnSpPr>
            <p:nvPr/>
          </p:nvCxnSpPr>
          <p:spPr bwMode="auto">
            <a:xfrm>
              <a:off x="5145817" y="9461636"/>
              <a:ext cx="1955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85" name="直接连接符 54"/>
            <p:cNvCxnSpPr>
              <a:cxnSpLocks noChangeShapeType="1"/>
              <a:endCxn id="27686" idx="4"/>
            </p:cNvCxnSpPr>
            <p:nvPr/>
          </p:nvCxnSpPr>
          <p:spPr bwMode="auto">
            <a:xfrm flipV="1">
              <a:off x="5340709" y="9461833"/>
              <a:ext cx="420" cy="1669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670" name="文本框 31"/>
          <p:cNvSpPr txBox="1">
            <a:spLocks noChangeArrowheads="1"/>
          </p:cNvSpPr>
          <p:nvPr/>
        </p:nvSpPr>
        <p:spPr bwMode="auto">
          <a:xfrm flipH="1">
            <a:off x="6234113" y="2214563"/>
            <a:ext cx="768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90°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120775" y="4125913"/>
            <a:ext cx="3314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扇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圆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×     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=6.28(cm</a:t>
            </a:r>
            <a:r>
              <a:rPr lang="en-US" altLang="zh-CN" sz="24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797425" y="4125913"/>
            <a:ext cx="3567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扇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×     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=3.14(cm</a:t>
            </a:r>
            <a:r>
              <a:rPr lang="en-US" altLang="zh-CN" sz="2400" b="1" baseline="30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)</a:t>
            </a:r>
            <a:endParaRPr lang="en-US" altLang="zh-CN" sz="2400" b="1" i="1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2447925" y="3946525"/>
            <a:ext cx="536575" cy="781050"/>
            <a:chOff x="1220" y="4590"/>
            <a:chExt cx="682" cy="1408"/>
          </a:xfrm>
        </p:grpSpPr>
        <p:sp>
          <p:nvSpPr>
            <p:cNvPr id="38" name="文本框 19"/>
            <p:cNvSpPr txBox="1"/>
            <p:nvPr/>
          </p:nvSpPr>
          <p:spPr>
            <a:xfrm>
              <a:off x="1242" y="4590"/>
              <a:ext cx="506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20"/>
            <p:cNvSpPr txBox="1"/>
            <p:nvPr/>
          </p:nvSpPr>
          <p:spPr>
            <a:xfrm>
              <a:off x="1242" y="5168"/>
              <a:ext cx="660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7683" name="直接连接符 22"/>
            <p:cNvCxnSpPr>
              <a:cxnSpLocks noChangeShapeType="1"/>
              <a:endCxn id="27686" idx="4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组合 40"/>
          <p:cNvGrpSpPr/>
          <p:nvPr/>
        </p:nvGrpSpPr>
        <p:grpSpPr bwMode="auto">
          <a:xfrm>
            <a:off x="6111875" y="3935413"/>
            <a:ext cx="536575" cy="781050"/>
            <a:chOff x="1220" y="4590"/>
            <a:chExt cx="682" cy="1408"/>
          </a:xfrm>
        </p:grpSpPr>
        <p:sp>
          <p:nvSpPr>
            <p:cNvPr id="42" name="文本框 19"/>
            <p:cNvSpPr txBox="1"/>
            <p:nvPr/>
          </p:nvSpPr>
          <p:spPr>
            <a:xfrm>
              <a:off x="1242" y="4590"/>
              <a:ext cx="506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20"/>
            <p:cNvSpPr txBox="1"/>
            <p:nvPr/>
          </p:nvSpPr>
          <p:spPr>
            <a:xfrm>
              <a:off x="1242" y="5168"/>
              <a:ext cx="660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7680" name="直接连接符 22"/>
            <p:cNvCxnSpPr>
              <a:cxnSpLocks noChangeShapeType="1"/>
              <a:endCxn id="27686" idx="4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3000375" y="1374775"/>
            <a:ext cx="3367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如果，</a:t>
            </a:r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是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12.56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cm</a:t>
            </a:r>
            <a:r>
              <a:rPr lang="en-US" altLang="zh-CN" sz="2400" b="1" baseline="3000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endParaRPr lang="en-US" altLang="zh-CN" sz="2400" b="1" baseline="30000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184400" y="4019550"/>
            <a:ext cx="1435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扇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？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629275" y="4064000"/>
            <a:ext cx="1460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8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扇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？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45" grpId="0"/>
      <p:bldP spid="2" grpId="0"/>
      <p:bldP spid="2" grpId="1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椭圆 15"/>
          <p:cNvSpPr>
            <a:spLocks noChangeArrowheads="1"/>
          </p:cNvSpPr>
          <p:nvPr/>
        </p:nvSpPr>
        <p:spPr bwMode="auto">
          <a:xfrm>
            <a:off x="1643063" y="1733550"/>
            <a:ext cx="2232025" cy="22320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9699" name="文本框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700" name="图片 2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27"/>
          <p:cNvSpPr>
            <a:spLocks noChangeArrowheads="1"/>
          </p:cNvSpPr>
          <p:nvPr/>
        </p:nvSpPr>
        <p:spPr bwMode="auto">
          <a:xfrm>
            <a:off x="2520951" y="411510"/>
            <a:ext cx="4427314" cy="942975"/>
          </a:xfrm>
          <a:prstGeom prst="wedgeRoundRectCallout">
            <a:avLst>
              <a:gd name="adj1" fmla="val -61897"/>
              <a:gd name="adj2" fmla="val 3874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圆心角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°、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270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°、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的扇形的面积是多少？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9703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13" y="704850"/>
            <a:ext cx="709599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文本框 32"/>
          <p:cNvSpPr txBox="1">
            <a:spLocks noChangeArrowheads="1"/>
          </p:cNvSpPr>
          <p:nvPr/>
        </p:nvSpPr>
        <p:spPr bwMode="auto">
          <a:xfrm>
            <a:off x="2795588" y="2813050"/>
            <a:ext cx="46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4716463" y="1631950"/>
            <a:ext cx="2517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扇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endParaRPr lang="en-US" altLang="zh-CN" sz="2400" b="1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4719638" y="2425700"/>
            <a:ext cx="2517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扇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endParaRPr lang="en-US" altLang="zh-CN" sz="2400" b="1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6064250" y="1438275"/>
            <a:ext cx="819150" cy="781050"/>
            <a:chOff x="1198" y="4590"/>
            <a:chExt cx="659" cy="1408"/>
          </a:xfrm>
        </p:grpSpPr>
        <p:sp>
          <p:nvSpPr>
            <p:cNvPr id="38" name="文本框 19"/>
            <p:cNvSpPr txBox="1"/>
            <p:nvPr/>
          </p:nvSpPr>
          <p:spPr>
            <a:xfrm>
              <a:off x="1243" y="4590"/>
              <a:ext cx="506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文本框 20"/>
            <p:cNvSpPr txBox="1"/>
            <p:nvPr/>
          </p:nvSpPr>
          <p:spPr>
            <a:xfrm>
              <a:off x="1198" y="5168"/>
              <a:ext cx="659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360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9752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1" name="组合 40"/>
          <p:cNvGrpSpPr/>
          <p:nvPr/>
        </p:nvGrpSpPr>
        <p:grpSpPr bwMode="auto">
          <a:xfrm>
            <a:off x="6045200" y="2265363"/>
            <a:ext cx="881063" cy="768350"/>
            <a:chOff x="1207" y="4611"/>
            <a:chExt cx="668" cy="1387"/>
          </a:xfrm>
        </p:grpSpPr>
        <p:sp>
          <p:nvSpPr>
            <p:cNvPr id="42" name="文本框 19"/>
            <p:cNvSpPr txBox="1"/>
            <p:nvPr/>
          </p:nvSpPr>
          <p:spPr>
            <a:xfrm>
              <a:off x="1207" y="4611"/>
              <a:ext cx="506" cy="8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270</a:t>
              </a:r>
              <a:endPara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20"/>
            <p:cNvSpPr txBox="1"/>
            <p:nvPr/>
          </p:nvSpPr>
          <p:spPr>
            <a:xfrm>
              <a:off x="1215" y="5167"/>
              <a:ext cx="660" cy="8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360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9749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716463" y="3179763"/>
            <a:ext cx="2517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400" b="1" baseline="-25000" dirty="0">
                <a:latin typeface="Times New Roman" panose="02020603050405020304" pitchFamily="18" charset="0"/>
                <a:ea typeface="楷体" panose="02010609060101010101" pitchFamily="49" charset="-122"/>
              </a:rPr>
              <a:t>扇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endParaRPr lang="en-US" altLang="zh-CN" sz="2400" b="1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6043613" y="2995613"/>
            <a:ext cx="887412" cy="804862"/>
            <a:chOff x="1203" y="4590"/>
            <a:chExt cx="659" cy="1450"/>
          </a:xfrm>
        </p:grpSpPr>
        <p:sp>
          <p:nvSpPr>
            <p:cNvPr id="6" name="文本框 19"/>
            <p:cNvSpPr txBox="1"/>
            <p:nvPr/>
          </p:nvSpPr>
          <p:spPr>
            <a:xfrm>
              <a:off x="1267" y="4590"/>
              <a:ext cx="507" cy="8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95</a:t>
              </a:r>
              <a:endPara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20"/>
            <p:cNvSpPr txBox="1"/>
            <p:nvPr/>
          </p:nvSpPr>
          <p:spPr>
            <a:xfrm>
              <a:off x="1203" y="5211"/>
              <a:ext cx="659" cy="8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360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9746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602038" y="4067175"/>
            <a:ext cx="2517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8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扇</a:t>
            </a: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endParaRPr lang="zh-CN" altLang="en-US" sz="2800" b="1" i="1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6137608" y="1430660"/>
            <a:ext cx="603250" cy="781050"/>
            <a:chOff x="1198" y="4590"/>
            <a:chExt cx="659" cy="1408"/>
          </a:xfrm>
        </p:grpSpPr>
        <p:sp>
          <p:nvSpPr>
            <p:cNvPr id="15" name="文本框 19"/>
            <p:cNvSpPr txBox="1"/>
            <p:nvPr/>
          </p:nvSpPr>
          <p:spPr>
            <a:xfrm>
              <a:off x="1280" y="4590"/>
              <a:ext cx="505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0"/>
            <p:cNvSpPr txBox="1"/>
            <p:nvPr/>
          </p:nvSpPr>
          <p:spPr>
            <a:xfrm>
              <a:off x="1198" y="5168"/>
              <a:ext cx="659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12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9743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组合 44"/>
          <p:cNvGrpSpPr/>
          <p:nvPr/>
        </p:nvGrpSpPr>
        <p:grpSpPr bwMode="auto">
          <a:xfrm>
            <a:off x="6163382" y="2249383"/>
            <a:ext cx="560387" cy="781050"/>
            <a:chOff x="1220" y="4590"/>
            <a:chExt cx="679" cy="1408"/>
          </a:xfrm>
        </p:grpSpPr>
        <p:sp>
          <p:nvSpPr>
            <p:cNvPr id="46" name="文本框 19"/>
            <p:cNvSpPr txBox="1"/>
            <p:nvPr/>
          </p:nvSpPr>
          <p:spPr>
            <a:xfrm>
              <a:off x="1243" y="4590"/>
              <a:ext cx="504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文本框 20"/>
            <p:cNvSpPr txBox="1"/>
            <p:nvPr/>
          </p:nvSpPr>
          <p:spPr>
            <a:xfrm>
              <a:off x="1239" y="5168"/>
              <a:ext cx="660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9740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" name="组合 48"/>
          <p:cNvGrpSpPr/>
          <p:nvPr/>
        </p:nvGrpSpPr>
        <p:grpSpPr bwMode="auto">
          <a:xfrm>
            <a:off x="5164138" y="3914775"/>
            <a:ext cx="1711325" cy="804863"/>
            <a:chOff x="1200" y="4590"/>
            <a:chExt cx="757" cy="1450"/>
          </a:xfrm>
        </p:grpSpPr>
        <p:sp>
          <p:nvSpPr>
            <p:cNvPr id="50" name="文本框 19"/>
            <p:cNvSpPr txBox="1"/>
            <p:nvPr/>
          </p:nvSpPr>
          <p:spPr>
            <a:xfrm>
              <a:off x="1200" y="4590"/>
              <a:ext cx="595" cy="8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圆心角</a:t>
              </a:r>
              <a:endPara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20"/>
            <p:cNvSpPr txBox="1"/>
            <p:nvPr/>
          </p:nvSpPr>
          <p:spPr>
            <a:xfrm>
              <a:off x="1298" y="5211"/>
              <a:ext cx="659" cy="8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360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9737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组合 71"/>
          <p:cNvGrpSpPr/>
          <p:nvPr/>
        </p:nvGrpSpPr>
        <p:grpSpPr bwMode="auto">
          <a:xfrm>
            <a:off x="1611668" y="1352433"/>
            <a:ext cx="2705100" cy="2672398"/>
            <a:chOff x="2517" y="2105"/>
            <a:chExt cx="4261" cy="4210"/>
          </a:xfrm>
        </p:grpSpPr>
        <p:sp>
          <p:nvSpPr>
            <p:cNvPr id="29719" name="文本框 72"/>
            <p:cNvSpPr txBox="1">
              <a:spLocks noChangeArrowheads="1"/>
            </p:cNvSpPr>
            <p:nvPr/>
          </p:nvSpPr>
          <p:spPr bwMode="auto">
            <a:xfrm>
              <a:off x="3625" y="2105"/>
              <a:ext cx="77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A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9720" name="文本框 73"/>
            <p:cNvSpPr txBox="1">
              <a:spLocks noChangeArrowheads="1"/>
            </p:cNvSpPr>
            <p:nvPr/>
          </p:nvSpPr>
          <p:spPr bwMode="auto">
            <a:xfrm>
              <a:off x="6052" y="4186"/>
              <a:ext cx="72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B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9721" name="弧形 74"/>
            <p:cNvSpPr>
              <a:spLocks noChangeArrowheads="1"/>
            </p:cNvSpPr>
            <p:nvPr/>
          </p:nvSpPr>
          <p:spPr bwMode="auto">
            <a:xfrm>
              <a:off x="2517" y="2730"/>
              <a:ext cx="3585" cy="3585"/>
            </a:xfrm>
            <a:custGeom>
              <a:avLst/>
              <a:gdLst>
                <a:gd name="T0" fmla="*/ 1644 w 3585"/>
                <a:gd name="T1" fmla="*/ 6 h 3585"/>
                <a:gd name="T2" fmla="*/ 1792 w 3585"/>
                <a:gd name="T3" fmla="*/ 0 h 3585"/>
                <a:gd name="T4" fmla="*/ 3584 w 3585"/>
                <a:gd name="T5" fmla="*/ 1792 h 3585"/>
                <a:gd name="T6" fmla="*/ 1792 w 3585"/>
                <a:gd name="T7" fmla="*/ 1792 h 3585"/>
                <a:gd name="T8" fmla="*/ 1644 w 3585"/>
                <a:gd name="T9" fmla="*/ 6 h 3585"/>
                <a:gd name="T10" fmla="*/ 1792 w 3585"/>
                <a:gd name="T11" fmla="*/ 0 h 3585"/>
                <a:gd name="T12" fmla="*/ 3584 w 3585"/>
                <a:gd name="T13" fmla="*/ 1792 h 35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85" h="3585" stroke="0">
                  <a:moveTo>
                    <a:pt x="1644" y="6"/>
                  </a:moveTo>
                  <a:cubicBezTo>
                    <a:pt x="1692" y="2"/>
                    <a:pt x="1742" y="0"/>
                    <a:pt x="1792" y="0"/>
                  </a:cubicBezTo>
                  <a:cubicBezTo>
                    <a:pt x="2782" y="0"/>
                    <a:pt x="3584" y="802"/>
                    <a:pt x="3584" y="1792"/>
                  </a:cubicBezTo>
                  <a:lnTo>
                    <a:pt x="1792" y="1792"/>
                  </a:lnTo>
                  <a:lnTo>
                    <a:pt x="1644" y="6"/>
                  </a:lnTo>
                  <a:close/>
                </a:path>
                <a:path w="3585" h="3585" fill="none">
                  <a:moveTo>
                    <a:pt x="1644" y="6"/>
                  </a:moveTo>
                  <a:cubicBezTo>
                    <a:pt x="1692" y="2"/>
                    <a:pt x="1742" y="0"/>
                    <a:pt x="1792" y="0"/>
                  </a:cubicBezTo>
                  <a:cubicBezTo>
                    <a:pt x="2782" y="0"/>
                    <a:pt x="3584" y="802"/>
                    <a:pt x="3584" y="1792"/>
                  </a:cubicBezTo>
                </a:path>
              </a:pathLst>
            </a:custGeom>
            <a:solidFill>
              <a:srgbClr val="FFCC66">
                <a:alpha val="39999"/>
              </a:srgbClr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9722" name="直接连接符 75"/>
            <p:cNvCxnSpPr>
              <a:cxnSpLocks noChangeShapeType="1"/>
            </p:cNvCxnSpPr>
            <p:nvPr/>
          </p:nvCxnSpPr>
          <p:spPr bwMode="auto">
            <a:xfrm>
              <a:off x="4148" y="2731"/>
              <a:ext cx="155" cy="17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3" name="直接连接符 76"/>
            <p:cNvCxnSpPr>
              <a:cxnSpLocks noChangeShapeType="1"/>
            </p:cNvCxnSpPr>
            <p:nvPr/>
          </p:nvCxnSpPr>
          <p:spPr bwMode="auto">
            <a:xfrm>
              <a:off x="4305" y="4507"/>
              <a:ext cx="17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" name="组合 27"/>
          <p:cNvGrpSpPr/>
          <p:nvPr/>
        </p:nvGrpSpPr>
        <p:grpSpPr>
          <a:xfrm>
            <a:off x="1696443" y="1791389"/>
            <a:ext cx="2607268" cy="2123066"/>
            <a:chOff x="1696443" y="1791389"/>
            <a:chExt cx="2607268" cy="2123066"/>
          </a:xfrm>
        </p:grpSpPr>
        <p:grpSp>
          <p:nvGrpSpPr>
            <p:cNvPr id="65" name="组合 64"/>
            <p:cNvGrpSpPr/>
            <p:nvPr/>
          </p:nvGrpSpPr>
          <p:grpSpPr bwMode="auto">
            <a:xfrm>
              <a:off x="2733725" y="1887855"/>
              <a:ext cx="1569986" cy="1231265"/>
              <a:chOff x="4305" y="2972"/>
              <a:chExt cx="2473" cy="1939"/>
            </a:xfrm>
          </p:grpSpPr>
          <p:sp>
            <p:nvSpPr>
              <p:cNvPr id="29729" name="文本框 55"/>
              <p:cNvSpPr txBox="1">
                <a:spLocks noChangeArrowheads="1"/>
              </p:cNvSpPr>
              <p:nvPr/>
            </p:nvSpPr>
            <p:spPr bwMode="auto">
              <a:xfrm>
                <a:off x="5867" y="2972"/>
                <a:ext cx="776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r>
                  <a:rPr lang="en-US" altLang="zh-CN" sz="24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endParaRPr lang="zh-CN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sp>
            <p:nvSpPr>
              <p:cNvPr id="29730" name="文本框 56"/>
              <p:cNvSpPr txBox="1">
                <a:spLocks noChangeArrowheads="1"/>
              </p:cNvSpPr>
              <p:nvPr/>
            </p:nvSpPr>
            <p:spPr bwMode="auto">
              <a:xfrm>
                <a:off x="6052" y="4186"/>
                <a:ext cx="726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grpSp>
            <p:nvGrpSpPr>
              <p:cNvPr id="29731" name="组合 63"/>
              <p:cNvGrpSpPr/>
              <p:nvPr/>
            </p:nvGrpSpPr>
            <p:grpSpPr bwMode="auto">
              <a:xfrm>
                <a:off x="4305" y="3609"/>
                <a:ext cx="1782" cy="898"/>
                <a:chOff x="4305" y="3609"/>
                <a:chExt cx="1782" cy="898"/>
              </a:xfrm>
            </p:grpSpPr>
            <p:cxnSp>
              <p:nvCxnSpPr>
                <p:cNvPr id="29733" name="直接连接符 5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310" y="3609"/>
                  <a:ext cx="1535" cy="89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9734" name="直接连接符 59"/>
                <p:cNvCxnSpPr>
                  <a:cxnSpLocks noChangeShapeType="1"/>
                </p:cNvCxnSpPr>
                <p:nvPr/>
              </p:nvCxnSpPr>
              <p:spPr bwMode="auto">
                <a:xfrm>
                  <a:off x="4305" y="4507"/>
                  <a:ext cx="17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73" name="不完整圆 72"/>
            <p:cNvSpPr/>
            <p:nvPr/>
          </p:nvSpPr>
          <p:spPr bwMode="auto">
            <a:xfrm rot="16200000" flipH="1" flipV="1">
              <a:off x="1720468" y="1767364"/>
              <a:ext cx="2123066" cy="2171115"/>
            </a:xfrm>
            <a:prstGeom prst="pie">
              <a:avLst>
                <a:gd name="adj1" fmla="val 14347640"/>
                <a:gd name="adj2" fmla="val 16200000"/>
              </a:avLst>
            </a:prstGeom>
            <a:solidFill>
              <a:srgbClr val="FFEBC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653632" y="1740636"/>
            <a:ext cx="2840624" cy="2661392"/>
            <a:chOff x="6921290" y="1974740"/>
            <a:chExt cx="2840624" cy="2661392"/>
          </a:xfrm>
        </p:grpSpPr>
        <p:grpSp>
          <p:nvGrpSpPr>
            <p:cNvPr id="66" name="组合 65"/>
            <p:cNvGrpSpPr/>
            <p:nvPr/>
          </p:nvGrpSpPr>
          <p:grpSpPr bwMode="auto">
            <a:xfrm>
              <a:off x="7815425" y="2829437"/>
              <a:ext cx="1946489" cy="1806695"/>
              <a:chOff x="3962" y="4053"/>
              <a:chExt cx="3066" cy="2846"/>
            </a:xfrm>
          </p:grpSpPr>
          <p:sp>
            <p:nvSpPr>
              <p:cNvPr id="29724" name="文本框 66"/>
              <p:cNvSpPr txBox="1">
                <a:spLocks noChangeArrowheads="1"/>
              </p:cNvSpPr>
              <p:nvPr/>
            </p:nvSpPr>
            <p:spPr bwMode="auto">
              <a:xfrm>
                <a:off x="3962" y="6174"/>
                <a:ext cx="726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r>
                  <a:rPr lang="en-US" altLang="zh-CN" sz="2400" b="1" i="1" dirty="0">
                    <a:latin typeface="Times New Roman" panose="02020603050405020304" pitchFamily="18" charset="0"/>
                    <a:ea typeface="楷体" panose="02010609060101010101" pitchFamily="49" charset="-122"/>
                  </a:rPr>
                  <a:t>B</a:t>
                </a:r>
                <a:endParaRPr lang="zh-CN" altLang="en-US" sz="2400" b="1" i="1" dirty="0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cxnSp>
            <p:nvCxnSpPr>
              <p:cNvPr id="29727" name="直接连接符 69"/>
              <p:cNvCxnSpPr>
                <a:cxnSpLocks noChangeShapeType="1"/>
              </p:cNvCxnSpPr>
              <p:nvPr/>
            </p:nvCxnSpPr>
            <p:spPr bwMode="auto">
              <a:xfrm>
                <a:off x="4305" y="4467"/>
                <a:ext cx="178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728" name="文本框 70"/>
              <p:cNvSpPr txBox="1">
                <a:spLocks noChangeArrowheads="1"/>
              </p:cNvSpPr>
              <p:nvPr/>
            </p:nvSpPr>
            <p:spPr bwMode="auto">
              <a:xfrm>
                <a:off x="6252" y="4053"/>
                <a:ext cx="776" cy="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r>
                  <a:rPr lang="en-US" altLang="zh-CN" sz="2400" b="1" i="1">
                    <a:latin typeface="Times New Roman" panose="02020603050405020304" pitchFamily="18" charset="0"/>
                    <a:ea typeface="楷体" panose="02010609060101010101" pitchFamily="49" charset="-122"/>
                  </a:rPr>
                  <a:t>A</a:t>
                </a:r>
                <a:endParaRPr lang="zh-CN" altLang="en-US" sz="2400" b="1" i="1">
                  <a:latin typeface="Times New Roman" panose="02020603050405020304" pitchFamily="18" charset="0"/>
                  <a:ea typeface="楷体" panose="02010609060101010101" pitchFamily="49" charset="-122"/>
                </a:endParaRPr>
              </a:p>
            </p:txBody>
          </p:sp>
          <p:cxnSp>
            <p:nvCxnSpPr>
              <p:cNvPr id="29726" name="直接连接符 68"/>
              <p:cNvCxnSpPr>
                <a:cxnSpLocks noChangeShapeType="1"/>
              </p:cNvCxnSpPr>
              <p:nvPr/>
            </p:nvCxnSpPr>
            <p:spPr bwMode="auto">
              <a:xfrm flipV="1">
                <a:off x="4310" y="4499"/>
                <a:ext cx="0" cy="169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" name="不完整圆 22"/>
            <p:cNvSpPr/>
            <p:nvPr/>
          </p:nvSpPr>
          <p:spPr bwMode="auto">
            <a:xfrm rot="5400000">
              <a:off x="6921290" y="1974740"/>
              <a:ext cx="2222710" cy="2222710"/>
            </a:xfrm>
            <a:prstGeom prst="pie">
              <a:avLst>
                <a:gd name="adj1" fmla="val 36065"/>
                <a:gd name="adj2" fmla="val 16190791"/>
              </a:avLst>
            </a:prstGeom>
            <a:solidFill>
              <a:srgbClr val="FFEBC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</p:grpSp>
      <p:sp>
        <p:nvSpPr>
          <p:cNvPr id="29702" name="椭圆 29"/>
          <p:cNvSpPr>
            <a:spLocks noChangeArrowheads="1"/>
          </p:cNvSpPr>
          <p:nvPr/>
        </p:nvSpPr>
        <p:spPr bwMode="auto">
          <a:xfrm rot="10800000" flipV="1">
            <a:off x="2722563" y="28130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625351" y="655092"/>
            <a:ext cx="6336703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先画一个半径是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 cm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的圆，再在圆中画一个圆心角是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的扇形。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 descr="10943274_181226386147_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5"/>
          <a:stretch>
            <a:fillRect/>
          </a:stretch>
        </p:blipFill>
        <p:spPr bwMode="auto">
          <a:xfrm>
            <a:off x="2437333" y="1641574"/>
            <a:ext cx="35782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文本框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749" name="图片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266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256608" y="3395762"/>
            <a:ext cx="1260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</a:rPr>
              <a:t>r</a:t>
            </a:r>
            <a:r>
              <a:rPr lang="en-US" altLang="zh-CN" sz="2800" b="1">
                <a:latin typeface="Times New Roman" panose="02020603050405020304" pitchFamily="18" charset="0"/>
              </a:rPr>
              <a:t>=2cm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362971" y="2768699"/>
            <a:ext cx="1258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100°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>
            <a:spLocks noChangeArrowheads="1"/>
          </p:cNvSpPr>
          <p:nvPr/>
        </p:nvSpPr>
        <p:spPr bwMode="auto">
          <a:xfrm>
            <a:off x="3072333" y="2282924"/>
            <a:ext cx="2305050" cy="2305050"/>
          </a:xfrm>
          <a:prstGeom prst="ellipse">
            <a:avLst/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9" name="弧形 18"/>
          <p:cNvSpPr/>
          <p:nvPr/>
        </p:nvSpPr>
        <p:spPr bwMode="auto">
          <a:xfrm rot="21291102">
            <a:off x="3945458" y="3146524"/>
            <a:ext cx="558800" cy="609600"/>
          </a:xfrm>
          <a:prstGeom prst="arc">
            <a:avLst>
              <a:gd name="adj1" fmla="val 15813721"/>
              <a:gd name="adj2" fmla="val 3498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cxnSp>
        <p:nvCxnSpPr>
          <p:cNvPr id="8" name="直接连接符 7"/>
          <p:cNvCxnSpPr>
            <a:cxnSpLocks noChangeShapeType="1"/>
            <a:stCxn id="3" idx="6"/>
            <a:endCxn id="2" idx="6"/>
          </p:cNvCxnSpPr>
          <p:nvPr/>
        </p:nvCxnSpPr>
        <p:spPr bwMode="auto">
          <a:xfrm flipV="1">
            <a:off x="4261371" y="3435449"/>
            <a:ext cx="111601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/>
          <p:cNvCxnSpPr>
            <a:cxnSpLocks noChangeShapeType="1"/>
            <a:stCxn id="3" idx="6"/>
            <a:endCxn id="2" idx="6"/>
          </p:cNvCxnSpPr>
          <p:nvPr/>
        </p:nvCxnSpPr>
        <p:spPr bwMode="auto">
          <a:xfrm flipH="1" flipV="1">
            <a:off x="4037533" y="2282924"/>
            <a:ext cx="187325" cy="1152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椭圆 2"/>
          <p:cNvSpPr>
            <a:spLocks noChangeArrowheads="1"/>
          </p:cNvSpPr>
          <p:nvPr/>
        </p:nvSpPr>
        <p:spPr bwMode="auto">
          <a:xfrm>
            <a:off x="4189933" y="3400524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5" name="弧形 4"/>
          <p:cNvSpPr>
            <a:spLocks noChangeArrowheads="1"/>
          </p:cNvSpPr>
          <p:nvPr/>
        </p:nvSpPr>
        <p:spPr bwMode="auto">
          <a:xfrm>
            <a:off x="3072333" y="2284512"/>
            <a:ext cx="2305050" cy="2303462"/>
          </a:xfrm>
          <a:custGeom>
            <a:avLst/>
            <a:gdLst>
              <a:gd name="T0" fmla="*/ 921415 w 2304415"/>
              <a:gd name="T1" fmla="*/ 23476 h 2304415"/>
              <a:gd name="T2" fmla="*/ 1153160 w 2304415"/>
              <a:gd name="T3" fmla="*/ -1 h 2304415"/>
              <a:gd name="T4" fmla="*/ 2306319 w 2304415"/>
              <a:gd name="T5" fmla="*/ 1150778 h 2304415"/>
              <a:gd name="T6" fmla="*/ 1153160 w 2304415"/>
              <a:gd name="T7" fmla="*/ 1150779 h 2304415"/>
              <a:gd name="T8" fmla="*/ 921415 w 2304415"/>
              <a:gd name="T9" fmla="*/ 23476 h 2304415"/>
              <a:gd name="T10" fmla="*/ 1153160 w 2304415"/>
              <a:gd name="T11" fmla="*/ -1 h 2304415"/>
              <a:gd name="T12" fmla="*/ 2306319 w 2304415"/>
              <a:gd name="T13" fmla="*/ 1150778 h 23044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304415" h="2304415" stroke="0">
                <a:moveTo>
                  <a:pt x="920653" y="23506"/>
                </a:moveTo>
                <a:cubicBezTo>
                  <a:pt x="995299" y="8029"/>
                  <a:pt x="1072815" y="-1"/>
                  <a:pt x="1152207" y="-1"/>
                </a:cubicBezTo>
                <a:cubicBezTo>
                  <a:pt x="1788553" y="-1"/>
                  <a:pt x="2304414" y="515859"/>
                  <a:pt x="2304414" y="1152206"/>
                </a:cubicBezTo>
                <a:lnTo>
                  <a:pt x="1152207" y="1152207"/>
                </a:lnTo>
                <a:lnTo>
                  <a:pt x="920653" y="23506"/>
                </a:lnTo>
                <a:close/>
              </a:path>
              <a:path w="2304415" h="2304415" fill="none">
                <a:moveTo>
                  <a:pt x="920653" y="23506"/>
                </a:moveTo>
                <a:cubicBezTo>
                  <a:pt x="995299" y="8029"/>
                  <a:pt x="1072815" y="-1"/>
                  <a:pt x="1152207" y="-1"/>
                </a:cubicBezTo>
                <a:cubicBezTo>
                  <a:pt x="1788553" y="-1"/>
                  <a:pt x="2304414" y="515859"/>
                  <a:pt x="2304414" y="1152206"/>
                </a:cubicBezTo>
              </a:path>
            </a:pathLst>
          </a:custGeom>
          <a:solidFill>
            <a:srgbClr val="FF99CC">
              <a:alpha val="29803"/>
            </a:srgbClr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4002608" y="2243237"/>
            <a:ext cx="76200" cy="746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6494348" y="3036669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620489" y="267494"/>
            <a:ext cx="3486150" cy="3984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P74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练习十六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>
            <a:cxnSpLocks noChangeShapeType="1"/>
          </p:cNvCxnSpPr>
          <p:nvPr/>
        </p:nvCxnSpPr>
        <p:spPr bwMode="auto">
          <a:xfrm>
            <a:off x="739279" y="1572364"/>
            <a:ext cx="17700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" grpId="0" bldLvl="0" animBg="1"/>
      <p:bldP spid="3" grpId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61" y="1868013"/>
            <a:ext cx="8265007" cy="1902305"/>
          </a:xfrm>
          <a:prstGeom prst="rect">
            <a:avLst/>
          </a:prstGeom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041400" y="1275606"/>
            <a:ext cx="4298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指出下列物体中的扇形。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6" name="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797" name="图片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26"/>
          <p:cNvSpPr>
            <a:spLocks noChangeArrowheads="1"/>
          </p:cNvSpPr>
          <p:nvPr/>
        </p:nvSpPr>
        <p:spPr bwMode="auto">
          <a:xfrm>
            <a:off x="1042988" y="303213"/>
            <a:ext cx="4129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三、巩固运用，拓展深化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不完整圆 1"/>
          <p:cNvSpPr/>
          <p:nvPr/>
        </p:nvSpPr>
        <p:spPr bwMode="auto">
          <a:xfrm>
            <a:off x="954362" y="2012155"/>
            <a:ext cx="772614" cy="436883"/>
          </a:xfrm>
          <a:prstGeom prst="pie">
            <a:avLst>
              <a:gd name="adj1" fmla="val 2367425"/>
              <a:gd name="adj2" fmla="val 1024287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6" name="不完整圆 5"/>
          <p:cNvSpPr/>
          <p:nvPr/>
        </p:nvSpPr>
        <p:spPr bwMode="auto">
          <a:xfrm rot="10800000">
            <a:off x="7428267" y="2066739"/>
            <a:ext cx="906108" cy="976313"/>
          </a:xfrm>
          <a:prstGeom prst="pie">
            <a:avLst>
              <a:gd name="adj1" fmla="val 0"/>
              <a:gd name="adj2" fmla="val 1082823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2" name="不完整圆 11"/>
          <p:cNvSpPr/>
          <p:nvPr/>
        </p:nvSpPr>
        <p:spPr bwMode="auto">
          <a:xfrm rot="15055661">
            <a:off x="5178108" y="2225586"/>
            <a:ext cx="1016666" cy="988193"/>
          </a:xfrm>
          <a:prstGeom prst="pie">
            <a:avLst>
              <a:gd name="adj1" fmla="val 1155092"/>
              <a:gd name="adj2" fmla="val 379425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3" name="不完整圆 12"/>
          <p:cNvSpPr/>
          <p:nvPr/>
        </p:nvSpPr>
        <p:spPr bwMode="auto">
          <a:xfrm>
            <a:off x="2970585" y="2620896"/>
            <a:ext cx="921643" cy="444160"/>
          </a:xfrm>
          <a:prstGeom prst="pie">
            <a:avLst>
              <a:gd name="adj1" fmla="val 594400"/>
              <a:gd name="adj2" fmla="val 8200822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88952" y="1253288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1014413" y="809625"/>
            <a:ext cx="3486150" cy="3984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P74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练习十六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58" y="1707654"/>
            <a:ext cx="7942509" cy="2142192"/>
          </a:xfrm>
          <a:prstGeom prst="rect">
            <a:avLst/>
          </a:prstGeom>
        </p:spPr>
      </p:pic>
      <p:sp>
        <p:nvSpPr>
          <p:cNvPr id="35842" name="TextBox 17"/>
          <p:cNvSpPr txBox="1">
            <a:spLocks noChangeArrowheads="1"/>
          </p:cNvSpPr>
          <p:nvPr/>
        </p:nvSpPr>
        <p:spPr bwMode="auto">
          <a:xfrm>
            <a:off x="715963" y="1136650"/>
            <a:ext cx="800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下面图形中哪些角是圆心角？在（   ）里画“√”。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843" name="文本框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844" name="图片 9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36824" y="3379003"/>
            <a:ext cx="409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269729" y="3355076"/>
            <a:ext cx="519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448192" y="3381220"/>
            <a:ext cx="519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×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626654" y="3393291"/>
            <a:ext cx="4111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√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287757" y="4045178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695325" y="706438"/>
            <a:ext cx="351891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P74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练习十六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6"/>
          <p:cNvSpPr>
            <a:spLocks noChangeArrowheads="1"/>
          </p:cNvSpPr>
          <p:nvPr/>
        </p:nvSpPr>
        <p:spPr bwMode="auto">
          <a:xfrm>
            <a:off x="1042988" y="303213"/>
            <a:ext cx="4086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四、拓展延伸，认识扇环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891" name="矩形 1"/>
          <p:cNvSpPr>
            <a:spLocks noChangeArrowheads="1"/>
          </p:cNvSpPr>
          <p:nvPr/>
        </p:nvSpPr>
        <p:spPr bwMode="auto">
          <a:xfrm>
            <a:off x="863600" y="1419622"/>
            <a:ext cx="5892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你在生活中见过下面这些物体吗？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835025" y="993775"/>
            <a:ext cx="360387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P74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练习十六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zh-CN" sz="2000" baseline="30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*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44" y="2067694"/>
            <a:ext cx="8312727" cy="18584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1"/>
          <p:cNvSpPr>
            <a:spLocks noChangeArrowheads="1"/>
          </p:cNvSpPr>
          <p:nvPr/>
        </p:nvSpPr>
        <p:spPr bwMode="auto">
          <a:xfrm>
            <a:off x="1272604" y="699542"/>
            <a:ext cx="6251724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像下面这样从圆环上截取的部分叫做扇环。你能求出下面各扇环的面积吗？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29218" y="4334328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0512" y="1690689"/>
            <a:ext cx="4843736" cy="2681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/>
          <p:nvPr/>
        </p:nvSpPr>
        <p:spPr>
          <a:xfrm>
            <a:off x="4333875" y="1352550"/>
            <a:ext cx="4019550" cy="373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zh-CN" altLang="en-US" sz="24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内</a:t>
            </a: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= 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zh-CN" altLang="en-US" sz="24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外</a:t>
            </a: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</a:t>
            </a:r>
            <a:r>
              <a:rPr lang="en-US" altLang="zh-CN" sz="24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-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2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=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5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-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2 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(dm)</a:t>
            </a:r>
            <a:endParaRPr lang="en-US" altLang="zh-CN" sz="24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3660775" y="1822450"/>
            <a:ext cx="4492625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4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</a:t>
            </a: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4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 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π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zh-CN" altLang="en-US" sz="24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外</a:t>
            </a:r>
            <a:r>
              <a:rPr lang="en-US" altLang="zh-CN" sz="2400" b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-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π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zh-CN" altLang="en-US" sz="24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内</a:t>
            </a:r>
            <a:r>
              <a:rPr lang="en-US" altLang="zh-CN" sz="2400" b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endParaRPr lang="en-US" altLang="zh-CN" sz="2400" b="1" baseline="30000" noProof="1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         = 3.14×5</a:t>
            </a:r>
            <a:r>
              <a:rPr lang="en-US" altLang="zh-CN" sz="2400" b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en-US" altLang="zh-CN" sz="2400" b="1" i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-</a:t>
            </a: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3.14×3</a:t>
            </a:r>
            <a:r>
              <a:rPr lang="en-US" altLang="zh-CN" sz="2400" b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endParaRPr lang="en-US" altLang="zh-CN" sz="2400" b="1" baseline="30000" noProof="1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400" b="1" i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               </a:t>
            </a: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= 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25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- 9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endParaRPr lang="en-US" altLang="zh-CN" sz="24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  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 16π</a:t>
            </a:r>
            <a:endParaRPr lang="en-US" altLang="zh-CN" sz="24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  = 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50.24</a:t>
            </a:r>
            <a:r>
              <a:rPr lang="en-US" sz="2400" b="1" noProof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(dm</a:t>
            </a:r>
            <a:r>
              <a:rPr lang="en-US" sz="2400" b="1" baseline="30000" noProof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2</a:t>
            </a:r>
            <a:r>
              <a:rPr lang="en-US" sz="2400" b="1" noProof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</a:t>
            </a:r>
            <a:endParaRPr lang="en-US" sz="2400" b="1" noProof="1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5060" name="文本框 3"/>
          <p:cNvSpPr txBox="1">
            <a:spLocks noChangeArrowheads="1"/>
          </p:cNvSpPr>
          <p:nvPr/>
        </p:nvSpPr>
        <p:spPr bwMode="auto">
          <a:xfrm>
            <a:off x="3805238" y="3908425"/>
            <a:ext cx="393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50.24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×     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=12.56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(dm</a:t>
            </a:r>
            <a:r>
              <a:rPr lang="en-US" altLang="zh-CN" sz="24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 bwMode="auto">
          <a:xfrm>
            <a:off x="4905375" y="3738563"/>
            <a:ext cx="536575" cy="781050"/>
            <a:chOff x="1220" y="4590"/>
            <a:chExt cx="682" cy="1408"/>
          </a:xfrm>
        </p:grpSpPr>
        <p:sp>
          <p:nvSpPr>
            <p:cNvPr id="42" name="文本框 19"/>
            <p:cNvSpPr txBox="1"/>
            <p:nvPr/>
          </p:nvSpPr>
          <p:spPr>
            <a:xfrm>
              <a:off x="1242" y="4590"/>
              <a:ext cx="506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20"/>
            <p:cNvSpPr txBox="1"/>
            <p:nvPr/>
          </p:nvSpPr>
          <p:spPr>
            <a:xfrm>
              <a:off x="1242" y="5168"/>
              <a:ext cx="660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41993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551"/>
          <a:stretch>
            <a:fillRect/>
          </a:stretch>
        </p:blipFill>
        <p:spPr>
          <a:xfrm>
            <a:off x="1002432" y="1109621"/>
            <a:ext cx="2201416" cy="2681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450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3875" y="1352550"/>
            <a:ext cx="4019550" cy="373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lnSpc>
                <a:spcPts val="22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zh-CN" altLang="en-US" sz="24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内</a:t>
            </a: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= 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zh-CN" altLang="en-US" sz="24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外</a:t>
            </a: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</a:t>
            </a:r>
            <a:r>
              <a:rPr lang="en-US" altLang="zh-CN" sz="24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-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1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=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4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-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 </a:t>
            </a:r>
            <a:r>
              <a:rPr lang="en-US" altLang="zh-CN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1 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3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(dm)</a:t>
            </a:r>
            <a:endParaRPr lang="en-US" altLang="zh-CN" sz="24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60775" y="1822450"/>
            <a:ext cx="4492625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4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外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-</a:t>
            </a: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S</a:t>
            </a:r>
            <a:r>
              <a:rPr lang="zh-CN" altLang="en-US" sz="2400" b="1" baseline="-25000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 </a:t>
            </a:r>
            <a:r>
              <a:rPr lang="en-US" altLang="zh-CN" sz="2400" b="1" noProof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= 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π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zh-CN" altLang="en-US" sz="24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外</a:t>
            </a:r>
            <a:r>
              <a:rPr lang="en-US" altLang="zh-CN" sz="2400" b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-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π</a:t>
            </a:r>
            <a:r>
              <a:rPr lang="en-US" altLang="zh-CN" sz="2400" b="1" i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Malgun Gothic" panose="020B0503020000020004" charset="-127"/>
              </a:rPr>
              <a:t>r</a:t>
            </a:r>
            <a:r>
              <a:rPr lang="zh-CN" altLang="en-US" sz="2400" b="1" baseline="-25000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Malgun Gothic" panose="020B0503020000020004" charset="-127"/>
              </a:rPr>
              <a:t>内</a:t>
            </a:r>
            <a:r>
              <a:rPr lang="en-US" altLang="zh-CN" sz="2400" b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endParaRPr lang="en-US" altLang="zh-CN" sz="2400" b="1" baseline="30000" noProof="1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         = 3.14×4</a:t>
            </a:r>
            <a:r>
              <a:rPr lang="en-US" altLang="zh-CN" sz="2400" b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r>
              <a:rPr lang="en-US" altLang="zh-CN" sz="2400" b="1" i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- 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3.14×3</a:t>
            </a:r>
            <a:r>
              <a:rPr lang="en-US" altLang="zh-CN" sz="2400" b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2</a:t>
            </a:r>
            <a:endParaRPr lang="en-US" altLang="zh-CN" sz="2400" b="1" baseline="30000" noProof="1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400" b="1" i="1" baseline="30000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                  </a:t>
            </a: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= 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16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 - 9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π</a:t>
            </a:r>
            <a:endParaRPr lang="en-US" altLang="zh-CN" sz="24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400" b="1" i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  </a:t>
            </a: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= 7π</a:t>
            </a:r>
            <a:endParaRPr lang="en-US" altLang="zh-CN" sz="2400" b="1" noProof="1"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>
              <a:buFont typeface="Arial" panose="020B0604020202020204" pitchFamily="34" charset="0"/>
              <a:buNone/>
              <a:defRPr/>
            </a:pPr>
            <a:r>
              <a:rPr lang="en-US" altLang="zh-CN" sz="2400" b="1" noProof="1"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             = </a:t>
            </a:r>
            <a:r>
              <a:rPr lang="en-US" sz="2400" b="1" noProof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21.98</a:t>
            </a:r>
            <a:r>
              <a:rPr lang="en-US" sz="2400" b="1" noProof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(dm</a:t>
            </a:r>
            <a:r>
              <a:rPr lang="en-US" sz="2400" b="1" baseline="30000" noProof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2</a:t>
            </a:r>
            <a:r>
              <a:rPr lang="en-US" sz="2400" b="1" noProof="1">
                <a:latin typeface="Times New Roman" panose="02020603050405020304" pitchFamily="18" charset="0"/>
                <a:ea typeface="楷体" panose="02010609060101010101" pitchFamily="49" charset="-122"/>
                <a:sym typeface="+mn-ea"/>
              </a:rPr>
              <a:t>)</a:t>
            </a:r>
            <a:endParaRPr lang="en-US" sz="2400" b="1" noProof="1">
              <a:latin typeface="Times New Roman" panose="02020603050405020304" pitchFamily="18" charset="0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7108" name="文本框 8"/>
          <p:cNvSpPr txBox="1">
            <a:spLocks noChangeArrowheads="1"/>
          </p:cNvSpPr>
          <p:nvPr/>
        </p:nvSpPr>
        <p:spPr bwMode="auto">
          <a:xfrm>
            <a:off x="3805238" y="3908425"/>
            <a:ext cx="393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/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21.98</a:t>
            </a: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×      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=10.99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(dm</a:t>
            </a:r>
            <a:r>
              <a:rPr lang="en-US" altLang="zh-CN" sz="2400" b="1" baseline="3000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2400" b="1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905375" y="3738563"/>
            <a:ext cx="536575" cy="781050"/>
            <a:chOff x="1220" y="4590"/>
            <a:chExt cx="682" cy="1408"/>
          </a:xfrm>
        </p:grpSpPr>
        <p:sp>
          <p:nvSpPr>
            <p:cNvPr id="11" name="文本框 19"/>
            <p:cNvSpPr txBox="1"/>
            <p:nvPr/>
          </p:nvSpPr>
          <p:spPr>
            <a:xfrm>
              <a:off x="1242" y="4590"/>
              <a:ext cx="506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20"/>
            <p:cNvSpPr txBox="1"/>
            <p:nvPr/>
          </p:nvSpPr>
          <p:spPr>
            <a:xfrm>
              <a:off x="1242" y="5168"/>
              <a:ext cx="660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44041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09"/>
          <a:stretch>
            <a:fillRect/>
          </a:stretch>
        </p:blipFill>
        <p:spPr>
          <a:xfrm>
            <a:off x="790575" y="1457351"/>
            <a:ext cx="2736304" cy="2681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471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4"/>
          <p:cNvSpPr>
            <a:spLocks noChangeArrowheads="1"/>
          </p:cNvSpPr>
          <p:nvPr/>
        </p:nvSpPr>
        <p:spPr bwMode="auto">
          <a:xfrm>
            <a:off x="1001713" y="268288"/>
            <a:ext cx="3602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五、课堂小结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3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6084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30713" y="904875"/>
            <a:ext cx="11382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弧</a:t>
            </a: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AB</a:t>
            </a:r>
            <a:endParaRPr lang="en-US" altLang="zh-CN" sz="28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1087438" y="1138238"/>
            <a:ext cx="3017837" cy="3017837"/>
            <a:chOff x="569912" y="1138023"/>
            <a:chExt cx="3017397" cy="3017397"/>
          </a:xfrm>
        </p:grpSpPr>
        <p:sp>
          <p:nvSpPr>
            <p:cNvPr id="46107" name="椭圆 2"/>
            <p:cNvSpPr>
              <a:spLocks noChangeArrowheads="1"/>
            </p:cNvSpPr>
            <p:nvPr/>
          </p:nvSpPr>
          <p:spPr bwMode="auto">
            <a:xfrm>
              <a:off x="569912" y="1138023"/>
              <a:ext cx="3017397" cy="3017397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46108" name="椭圆 14"/>
            <p:cNvSpPr>
              <a:spLocks noChangeArrowheads="1"/>
            </p:cNvSpPr>
            <p:nvPr/>
          </p:nvSpPr>
          <p:spPr bwMode="auto">
            <a:xfrm>
              <a:off x="2055750" y="262386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46109" name="文本框 20"/>
            <p:cNvSpPr txBox="1">
              <a:spLocks noChangeArrowheads="1"/>
            </p:cNvSpPr>
            <p:nvPr/>
          </p:nvSpPr>
          <p:spPr bwMode="auto">
            <a:xfrm>
              <a:off x="1866852" y="2162196"/>
              <a:ext cx="4235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3219450" y="1398588"/>
            <a:ext cx="488950" cy="461962"/>
            <a:chOff x="2708326" y="1398974"/>
            <a:chExt cx="489683" cy="461368"/>
          </a:xfrm>
        </p:grpSpPr>
        <p:sp>
          <p:nvSpPr>
            <p:cNvPr id="46105" name="椭圆 26"/>
            <p:cNvSpPr>
              <a:spLocks noChangeArrowheads="1"/>
            </p:cNvSpPr>
            <p:nvPr/>
          </p:nvSpPr>
          <p:spPr bwMode="auto">
            <a:xfrm>
              <a:off x="3131840" y="1563638"/>
              <a:ext cx="66169" cy="66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46106" name="文本框 29"/>
            <p:cNvSpPr txBox="1">
              <a:spLocks noChangeArrowheads="1"/>
            </p:cNvSpPr>
            <p:nvPr/>
          </p:nvSpPr>
          <p:spPr bwMode="auto">
            <a:xfrm>
              <a:off x="2708326" y="1398974"/>
              <a:ext cx="390434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3467100" y="3092450"/>
            <a:ext cx="547688" cy="461963"/>
            <a:chOff x="2950167" y="3092221"/>
            <a:chExt cx="546890" cy="461665"/>
          </a:xfrm>
        </p:grpSpPr>
        <p:sp>
          <p:nvSpPr>
            <p:cNvPr id="46103" name="椭圆 27"/>
            <p:cNvSpPr>
              <a:spLocks noChangeArrowheads="1"/>
            </p:cNvSpPr>
            <p:nvPr/>
          </p:nvSpPr>
          <p:spPr bwMode="auto">
            <a:xfrm>
              <a:off x="3430888" y="3217034"/>
              <a:ext cx="66169" cy="66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46104" name="文本框 30"/>
            <p:cNvSpPr txBox="1">
              <a:spLocks noChangeArrowheads="1"/>
            </p:cNvSpPr>
            <p:nvPr/>
          </p:nvSpPr>
          <p:spPr bwMode="auto">
            <a:xfrm>
              <a:off x="2950167" y="3092221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312" name="直接连接符 13311"/>
          <p:cNvCxnSpPr/>
          <p:nvPr/>
        </p:nvCxnSpPr>
        <p:spPr>
          <a:xfrm flipV="1">
            <a:off x="2613025" y="1587500"/>
            <a:ext cx="1079500" cy="1042988"/>
          </a:xfrm>
          <a:prstGeom prst="line">
            <a:avLst/>
          </a:prstGeom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直接连接符 39"/>
          <p:cNvCxnSpPr/>
          <p:nvPr/>
        </p:nvCxnSpPr>
        <p:spPr>
          <a:xfrm>
            <a:off x="2595563" y="2624138"/>
            <a:ext cx="1362075" cy="603250"/>
          </a:xfrm>
          <a:prstGeom prst="line">
            <a:avLst/>
          </a:prstGeom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" name="直接箭头连接符 1"/>
          <p:cNvCxnSpPr>
            <a:cxnSpLocks noChangeShapeType="1"/>
          </p:cNvCxnSpPr>
          <p:nvPr/>
        </p:nvCxnSpPr>
        <p:spPr bwMode="auto">
          <a:xfrm flipH="1">
            <a:off x="4014788" y="1489075"/>
            <a:ext cx="360362" cy="215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2384425" y="1704975"/>
            <a:ext cx="900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半径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2446338" y="2809875"/>
            <a:ext cx="9001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半径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3" name="弧形 42"/>
          <p:cNvSpPr/>
          <p:nvPr/>
        </p:nvSpPr>
        <p:spPr bwMode="auto">
          <a:xfrm rot="2754735">
            <a:off x="1134269" y="1139032"/>
            <a:ext cx="2990850" cy="2989262"/>
          </a:xfrm>
          <a:prstGeom prst="arc">
            <a:avLst>
              <a:gd name="adj1" fmla="val 16213854"/>
              <a:gd name="adj2" fmla="val 20271641"/>
            </a:avLst>
          </a:prstGeom>
          <a:solidFill>
            <a:schemeClr val="accent1">
              <a:alpha val="7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0" name="弧形 9"/>
          <p:cNvSpPr/>
          <p:nvPr/>
        </p:nvSpPr>
        <p:spPr bwMode="auto">
          <a:xfrm rot="2751986">
            <a:off x="2173288" y="2179638"/>
            <a:ext cx="914400" cy="914400"/>
          </a:xfrm>
          <a:prstGeom prst="arc">
            <a:avLst>
              <a:gd name="adj1" fmla="val 16200000"/>
              <a:gd name="adj2" fmla="val 20438667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3433763" y="2157413"/>
            <a:ext cx="14620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圆心角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4" name="弧形 23"/>
          <p:cNvSpPr/>
          <p:nvPr/>
        </p:nvSpPr>
        <p:spPr bwMode="auto">
          <a:xfrm rot="2754735">
            <a:off x="1027113" y="1108075"/>
            <a:ext cx="3086100" cy="3086100"/>
          </a:xfrm>
          <a:prstGeom prst="arc">
            <a:avLst>
              <a:gd name="adj1" fmla="val 16200000"/>
              <a:gd name="adj2" fmla="val 2019295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172075" y="2284413"/>
            <a:ext cx="2517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S</a:t>
            </a:r>
            <a:r>
              <a:rPr lang="zh-CN" altLang="en-US" sz="2800" b="1" baseline="-25000">
                <a:latin typeface="Times New Roman" panose="02020603050405020304" pitchFamily="18" charset="0"/>
                <a:ea typeface="楷体" panose="02010609060101010101" pitchFamily="49" charset="-122"/>
              </a:rPr>
              <a:t>扇</a:t>
            </a:r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=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</a:t>
            </a:r>
            <a:r>
              <a:rPr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圆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×</a:t>
            </a:r>
            <a:endParaRPr lang="zh-CN" altLang="en-US" sz="2800" b="1" i="1">
              <a:latin typeface="Times New Roman" panose="02020603050405020304" pitchFamily="18" charset="0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49" name="组合 48"/>
          <p:cNvGrpSpPr/>
          <p:nvPr/>
        </p:nvGrpSpPr>
        <p:grpSpPr bwMode="auto">
          <a:xfrm>
            <a:off x="6732588" y="2132013"/>
            <a:ext cx="1712912" cy="804862"/>
            <a:chOff x="1200" y="4590"/>
            <a:chExt cx="757" cy="1450"/>
          </a:xfrm>
        </p:grpSpPr>
        <p:sp>
          <p:nvSpPr>
            <p:cNvPr id="50" name="文本框 19"/>
            <p:cNvSpPr txBox="1"/>
            <p:nvPr/>
          </p:nvSpPr>
          <p:spPr>
            <a:xfrm>
              <a:off x="1200" y="4590"/>
              <a:ext cx="595" cy="8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圆心角</a:t>
              </a:r>
              <a:endParaRPr lang="zh-CN" altLang="en-US" sz="24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文本框 20"/>
            <p:cNvSpPr txBox="1"/>
            <p:nvPr/>
          </p:nvSpPr>
          <p:spPr>
            <a:xfrm>
              <a:off x="1298" y="5211"/>
              <a:ext cx="659" cy="8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360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46102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13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4" grpId="0"/>
      <p:bldP spid="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27"/>
          <p:cNvSpPr>
            <a:spLocks noChangeArrowheads="1"/>
          </p:cNvSpPr>
          <p:nvPr/>
        </p:nvSpPr>
        <p:spPr bwMode="auto">
          <a:xfrm>
            <a:off x="3952875" y="858838"/>
            <a:ext cx="3462338" cy="582612"/>
          </a:xfrm>
          <a:prstGeom prst="wedgeRoundRectCallout">
            <a:avLst>
              <a:gd name="adj1" fmla="val 60907"/>
              <a:gd name="adj2" fmla="val 3300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它们是什么形状呢？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6" name="Picture 3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/>
          <a:stretch>
            <a:fillRect/>
          </a:stretch>
        </p:blipFill>
        <p:spPr bwMode="auto">
          <a:xfrm flipH="1">
            <a:off x="7794624" y="1098157"/>
            <a:ext cx="1097856" cy="17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681163"/>
            <a:ext cx="2432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" descr="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2750"/>
            <a:ext cx="2095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 descr="7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682750"/>
            <a:ext cx="19939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72" name="图片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26"/>
          <p:cNvSpPr>
            <a:spLocks noChangeArrowheads="1"/>
          </p:cNvSpPr>
          <p:nvPr/>
        </p:nvSpPr>
        <p:spPr bwMode="auto">
          <a:xfrm>
            <a:off x="1042988" y="303213"/>
            <a:ext cx="396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一、激趣引入，揭示课题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986213" y="4149725"/>
            <a:ext cx="1644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扇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弧形 1"/>
          <p:cNvSpPr>
            <a:spLocks noChangeArrowheads="1"/>
          </p:cNvSpPr>
          <p:nvPr/>
        </p:nvSpPr>
        <p:spPr bwMode="auto">
          <a:xfrm rot="1920000">
            <a:off x="1155700" y="2417763"/>
            <a:ext cx="1506538" cy="2011362"/>
          </a:xfrm>
          <a:custGeom>
            <a:avLst/>
            <a:gdLst>
              <a:gd name="T0" fmla="*/ 44341 w 1506220"/>
              <a:gd name="T1" fmla="*/ 665582 h 2011680"/>
              <a:gd name="T2" fmla="*/ 753586 w 1506220"/>
              <a:gd name="T3" fmla="*/ -1 h 2011680"/>
              <a:gd name="T4" fmla="*/ 1462652 w 1506220"/>
              <a:gd name="T5" fmla="*/ 664107 h 2011680"/>
              <a:gd name="T6" fmla="*/ 753587 w 1506220"/>
              <a:gd name="T7" fmla="*/ 1005363 h 2011680"/>
              <a:gd name="T8" fmla="*/ 44341 w 1506220"/>
              <a:gd name="T9" fmla="*/ 665582 h 2011680"/>
              <a:gd name="T10" fmla="*/ 753586 w 1506220"/>
              <a:gd name="T11" fmla="*/ -1 h 2011680"/>
              <a:gd name="T12" fmla="*/ 1462652 w 1506220"/>
              <a:gd name="T13" fmla="*/ 664107 h 20116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06220" h="2011680" stroke="0">
                <a:moveTo>
                  <a:pt x="44314" y="665897"/>
                </a:moveTo>
                <a:cubicBezTo>
                  <a:pt x="148659" y="277471"/>
                  <a:pt x="426622" y="-1"/>
                  <a:pt x="753109" y="-1"/>
                </a:cubicBezTo>
                <a:cubicBezTo>
                  <a:pt x="1079349" y="-1"/>
                  <a:pt x="1357138" y="277051"/>
                  <a:pt x="1461725" y="664422"/>
                </a:cubicBezTo>
                <a:lnTo>
                  <a:pt x="753110" y="1005840"/>
                </a:lnTo>
                <a:lnTo>
                  <a:pt x="44314" y="665897"/>
                </a:lnTo>
                <a:close/>
              </a:path>
              <a:path w="1506220" h="2011680" fill="none">
                <a:moveTo>
                  <a:pt x="44314" y="665897"/>
                </a:moveTo>
                <a:cubicBezTo>
                  <a:pt x="148659" y="277471"/>
                  <a:pt x="426622" y="-1"/>
                  <a:pt x="753109" y="-1"/>
                </a:cubicBezTo>
                <a:cubicBezTo>
                  <a:pt x="1079349" y="-1"/>
                  <a:pt x="1357138" y="277051"/>
                  <a:pt x="1461725" y="664422"/>
                </a:cubicBezTo>
              </a:path>
            </a:pathLst>
          </a:custGeom>
          <a:solidFill>
            <a:srgbClr val="A3A3E0">
              <a:alpha val="59999"/>
            </a:srgbClr>
          </a:solidFill>
          <a:ln w="25400">
            <a:solidFill>
              <a:srgbClr val="7030A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弧形 3"/>
          <p:cNvSpPr>
            <a:spLocks noChangeArrowheads="1"/>
          </p:cNvSpPr>
          <p:nvPr/>
        </p:nvSpPr>
        <p:spPr bwMode="auto">
          <a:xfrm rot="1920000">
            <a:off x="2998788" y="2005013"/>
            <a:ext cx="1947862" cy="2032000"/>
          </a:xfrm>
          <a:custGeom>
            <a:avLst/>
            <a:gdLst>
              <a:gd name="T0" fmla="*/ 19070 w 1946910"/>
              <a:gd name="T1" fmla="*/ 815506 h 2032635"/>
              <a:gd name="T2" fmla="*/ 974882 w 1946910"/>
              <a:gd name="T3" fmla="*/ 0 h 2032635"/>
              <a:gd name="T4" fmla="*/ 1923231 w 1946910"/>
              <a:gd name="T5" fmla="*/ 779079 h 2032635"/>
              <a:gd name="T6" fmla="*/ 974883 w 1946910"/>
              <a:gd name="T7" fmla="*/ 1015366 h 2032635"/>
              <a:gd name="T8" fmla="*/ 19070 w 1946910"/>
              <a:gd name="T9" fmla="*/ 815506 h 2032635"/>
              <a:gd name="T10" fmla="*/ 974882 w 1946910"/>
              <a:gd name="T11" fmla="*/ 0 h 2032635"/>
              <a:gd name="T12" fmla="*/ 1923231 w 1946910"/>
              <a:gd name="T13" fmla="*/ 779079 h 20326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46910" h="2032635" stroke="0">
                <a:moveTo>
                  <a:pt x="19043" y="816271"/>
                </a:moveTo>
                <a:cubicBezTo>
                  <a:pt x="108135" y="350520"/>
                  <a:pt x="501587" y="0"/>
                  <a:pt x="973454" y="0"/>
                </a:cubicBezTo>
                <a:cubicBezTo>
                  <a:pt x="1433182" y="0"/>
                  <a:pt x="1818477" y="332717"/>
                  <a:pt x="1920412" y="779810"/>
                </a:cubicBezTo>
                <a:lnTo>
                  <a:pt x="973455" y="1016317"/>
                </a:lnTo>
                <a:lnTo>
                  <a:pt x="19043" y="816271"/>
                </a:lnTo>
                <a:close/>
              </a:path>
              <a:path w="1946910" h="2032635" fill="none">
                <a:moveTo>
                  <a:pt x="19043" y="816271"/>
                </a:moveTo>
                <a:cubicBezTo>
                  <a:pt x="108135" y="350520"/>
                  <a:pt x="501587" y="0"/>
                  <a:pt x="973454" y="0"/>
                </a:cubicBezTo>
                <a:cubicBezTo>
                  <a:pt x="1433182" y="0"/>
                  <a:pt x="1818477" y="332717"/>
                  <a:pt x="1920412" y="779810"/>
                </a:cubicBezTo>
              </a:path>
            </a:pathLst>
          </a:custGeom>
          <a:solidFill>
            <a:srgbClr val="FF00FF">
              <a:alpha val="59999"/>
            </a:srgbClr>
          </a:solidFill>
          <a:ln w="25400">
            <a:solidFill>
              <a:srgbClr val="7030A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弧形 9"/>
          <p:cNvSpPr>
            <a:spLocks noChangeArrowheads="1"/>
          </p:cNvSpPr>
          <p:nvPr/>
        </p:nvSpPr>
        <p:spPr bwMode="auto">
          <a:xfrm rot="-360000">
            <a:off x="5372100" y="1851025"/>
            <a:ext cx="2432050" cy="2620963"/>
          </a:xfrm>
          <a:custGeom>
            <a:avLst/>
            <a:gdLst>
              <a:gd name="T0" fmla="*/ 5972 w 2433320"/>
              <a:gd name="T1" fmla="*/ 1180408 h 2621280"/>
              <a:gd name="T2" fmla="*/ 1214756 w 2433320"/>
              <a:gd name="T3" fmla="*/ -1 h 2621280"/>
              <a:gd name="T4" fmla="*/ 2400753 w 2433320"/>
              <a:gd name="T5" fmla="*/ 1025471 h 2621280"/>
              <a:gd name="T6" fmla="*/ 1214756 w 2433320"/>
              <a:gd name="T7" fmla="*/ 1310166 h 2621280"/>
              <a:gd name="T8" fmla="*/ 5972 w 2433320"/>
              <a:gd name="T9" fmla="*/ 1180408 h 2621280"/>
              <a:gd name="T10" fmla="*/ 1214756 w 2433320"/>
              <a:gd name="T11" fmla="*/ -1 h 2621280"/>
              <a:gd name="T12" fmla="*/ 2400753 w 2433320"/>
              <a:gd name="T13" fmla="*/ 1025471 h 262128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320" h="2621280" stroke="0">
                <a:moveTo>
                  <a:pt x="5981" y="1180837"/>
                </a:moveTo>
                <a:cubicBezTo>
                  <a:pt x="66648" y="517667"/>
                  <a:pt x="585535" y="-1"/>
                  <a:pt x="1216660" y="-1"/>
                </a:cubicBezTo>
                <a:cubicBezTo>
                  <a:pt x="1797937" y="-1"/>
                  <a:pt x="2284006" y="439123"/>
                  <a:pt x="2404516" y="1025843"/>
                </a:cubicBezTo>
                <a:lnTo>
                  <a:pt x="1216660" y="1310640"/>
                </a:lnTo>
                <a:lnTo>
                  <a:pt x="5981" y="1180837"/>
                </a:lnTo>
                <a:close/>
              </a:path>
              <a:path w="2433320" h="2621280" fill="none">
                <a:moveTo>
                  <a:pt x="5981" y="1180837"/>
                </a:moveTo>
                <a:cubicBezTo>
                  <a:pt x="66648" y="517667"/>
                  <a:pt x="585535" y="-1"/>
                  <a:pt x="1216660" y="-1"/>
                </a:cubicBezTo>
                <a:cubicBezTo>
                  <a:pt x="1797937" y="-1"/>
                  <a:pt x="2284006" y="439123"/>
                  <a:pt x="2404516" y="1025843"/>
                </a:cubicBezTo>
              </a:path>
            </a:pathLst>
          </a:custGeom>
          <a:solidFill>
            <a:srgbClr val="FFFF00">
              <a:alpha val="41960"/>
            </a:srgbClr>
          </a:solidFill>
          <a:ln w="25400">
            <a:solidFill>
              <a:srgbClr val="7030A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8131" name="图片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16"/>
          <p:cNvSpPr>
            <a:spLocks noChangeArrowheads="1"/>
          </p:cNvSpPr>
          <p:nvPr/>
        </p:nvSpPr>
        <p:spPr bwMode="auto">
          <a:xfrm>
            <a:off x="1074738" y="384175"/>
            <a:ext cx="4433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六、课后作业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7"/>
          <p:cNvSpPr>
            <a:spLocks noChangeArrowheads="1"/>
          </p:cNvSpPr>
          <p:nvPr/>
        </p:nvSpPr>
        <p:spPr bwMode="auto">
          <a:xfrm>
            <a:off x="3986213" y="869950"/>
            <a:ext cx="3462337" cy="582613"/>
          </a:xfrm>
          <a:prstGeom prst="wedgeRoundRectCallout">
            <a:avLst>
              <a:gd name="adj1" fmla="val 60907"/>
              <a:gd name="adj2" fmla="val 3300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它们是什么形状呢？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6" name="Picture 19" descr="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681163"/>
            <a:ext cx="24320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0" descr="7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2750"/>
            <a:ext cx="20955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1" descr="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1682750"/>
            <a:ext cx="19939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文本框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20" name="图片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26"/>
          <p:cNvSpPr>
            <a:spLocks noChangeArrowheads="1"/>
          </p:cNvSpPr>
          <p:nvPr/>
        </p:nvSpPr>
        <p:spPr bwMode="auto">
          <a:xfrm>
            <a:off x="1042988" y="303213"/>
            <a:ext cx="396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一、激趣引入，揭示课题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22" name="矩形 2"/>
          <p:cNvSpPr>
            <a:spLocks noChangeArrowheads="1"/>
          </p:cNvSpPr>
          <p:nvPr/>
        </p:nvSpPr>
        <p:spPr bwMode="auto">
          <a:xfrm>
            <a:off x="3986213" y="4162425"/>
            <a:ext cx="16446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扇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>
            <a:cxnSpLocks noChangeShapeType="1"/>
            <a:stCxn id="11" idx="1"/>
          </p:cNvCxnSpPr>
          <p:nvPr/>
        </p:nvCxnSpPr>
        <p:spPr bwMode="auto">
          <a:xfrm flipH="1" flipV="1">
            <a:off x="1476375" y="2714625"/>
            <a:ext cx="442913" cy="666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  <a:stCxn id="11" idx="1"/>
          </p:cNvCxnSpPr>
          <p:nvPr/>
        </p:nvCxnSpPr>
        <p:spPr bwMode="auto">
          <a:xfrm>
            <a:off x="1943100" y="3405188"/>
            <a:ext cx="871538" cy="492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弧形 17"/>
          <p:cNvSpPr>
            <a:spLocks noChangeArrowheads="1"/>
          </p:cNvSpPr>
          <p:nvPr/>
        </p:nvSpPr>
        <p:spPr bwMode="auto">
          <a:xfrm rot="180000">
            <a:off x="1206500" y="2473325"/>
            <a:ext cx="1597025" cy="1874838"/>
          </a:xfrm>
          <a:custGeom>
            <a:avLst/>
            <a:gdLst>
              <a:gd name="T0" fmla="*/ 233258 w 1597660"/>
              <a:gd name="T1" fmla="*/ 274980 h 1875155"/>
              <a:gd name="T2" fmla="*/ 797878 w 1597660"/>
              <a:gd name="T3" fmla="*/ 0 h 1875155"/>
              <a:gd name="T4" fmla="*/ 1595755 w 1597660"/>
              <a:gd name="T5" fmla="*/ 937103 h 1875155"/>
              <a:gd name="T6" fmla="*/ 1595754 w 1597660"/>
              <a:gd name="T7" fmla="*/ 938877 h 1875155"/>
              <a:gd name="T8" fmla="*/ 797879 w 1597660"/>
              <a:gd name="T9" fmla="*/ 937103 h 1875155"/>
              <a:gd name="T10" fmla="*/ 233258 w 1597660"/>
              <a:gd name="T11" fmla="*/ 274980 h 1875155"/>
              <a:gd name="T12" fmla="*/ 797878 w 1597660"/>
              <a:gd name="T13" fmla="*/ 0 h 1875155"/>
              <a:gd name="T14" fmla="*/ 1595755 w 1597660"/>
              <a:gd name="T15" fmla="*/ 937103 h 1875155"/>
              <a:gd name="T16" fmla="*/ 1595754 w 1597660"/>
              <a:gd name="T17" fmla="*/ 938877 h 18751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97660" h="1875155" stroke="0">
                <a:moveTo>
                  <a:pt x="233537" y="275120"/>
                </a:moveTo>
                <a:cubicBezTo>
                  <a:pt x="378131" y="105152"/>
                  <a:pt x="578017" y="0"/>
                  <a:pt x="798829" y="0"/>
                </a:cubicBezTo>
                <a:cubicBezTo>
                  <a:pt x="1240011" y="0"/>
                  <a:pt x="1597659" y="419768"/>
                  <a:pt x="1597659" y="937577"/>
                </a:cubicBezTo>
                <a:cubicBezTo>
                  <a:pt x="1597659" y="938172"/>
                  <a:pt x="1597659" y="938768"/>
                  <a:pt x="1597658" y="939354"/>
                </a:cubicBezTo>
                <a:lnTo>
                  <a:pt x="798830" y="937577"/>
                </a:lnTo>
                <a:lnTo>
                  <a:pt x="233537" y="275120"/>
                </a:lnTo>
                <a:close/>
              </a:path>
              <a:path w="1597660" h="1875155" fill="none">
                <a:moveTo>
                  <a:pt x="233537" y="275120"/>
                </a:moveTo>
                <a:cubicBezTo>
                  <a:pt x="378131" y="105152"/>
                  <a:pt x="578017" y="0"/>
                  <a:pt x="798829" y="0"/>
                </a:cubicBezTo>
                <a:cubicBezTo>
                  <a:pt x="1240011" y="0"/>
                  <a:pt x="1597659" y="419768"/>
                  <a:pt x="1597659" y="937577"/>
                </a:cubicBezTo>
                <a:cubicBezTo>
                  <a:pt x="1597659" y="938172"/>
                  <a:pt x="1597659" y="938768"/>
                  <a:pt x="1597658" y="93935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1908175" y="3371850"/>
            <a:ext cx="76200" cy="746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19" name="直接连接符 18"/>
          <p:cNvCxnSpPr>
            <a:cxnSpLocks noChangeShapeType="1"/>
            <a:stCxn id="11" idx="1"/>
          </p:cNvCxnSpPr>
          <p:nvPr/>
        </p:nvCxnSpPr>
        <p:spPr bwMode="auto">
          <a:xfrm flipH="1" flipV="1">
            <a:off x="3322638" y="2274888"/>
            <a:ext cx="690562" cy="673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19"/>
          <p:cNvCxnSpPr>
            <a:cxnSpLocks noChangeShapeType="1"/>
            <a:stCxn id="22" idx="2"/>
            <a:endCxn id="21" idx="2"/>
          </p:cNvCxnSpPr>
          <p:nvPr/>
        </p:nvCxnSpPr>
        <p:spPr bwMode="auto">
          <a:xfrm>
            <a:off x="3986213" y="2944813"/>
            <a:ext cx="914400" cy="411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弧形 20"/>
          <p:cNvSpPr>
            <a:spLocks noChangeArrowheads="1"/>
          </p:cNvSpPr>
          <p:nvPr/>
        </p:nvSpPr>
        <p:spPr bwMode="auto">
          <a:xfrm rot="180000">
            <a:off x="3013075" y="2028825"/>
            <a:ext cx="1944688" cy="1989138"/>
          </a:xfrm>
          <a:custGeom>
            <a:avLst/>
            <a:gdLst>
              <a:gd name="T0" fmla="*/ 283452 w 1945005"/>
              <a:gd name="T1" fmla="*/ 292488 h 1989455"/>
              <a:gd name="T2" fmla="*/ 972028 w 1945005"/>
              <a:gd name="T3" fmla="*/ 0 h 1989455"/>
              <a:gd name="T4" fmla="*/ 1944053 w 1945005"/>
              <a:gd name="T5" fmla="*/ 994253 h 1989455"/>
              <a:gd name="T6" fmla="*/ 1903528 w 1945005"/>
              <a:gd name="T7" fmla="*/ 1279260 h 1989455"/>
              <a:gd name="T8" fmla="*/ 972028 w 1945005"/>
              <a:gd name="T9" fmla="*/ 994253 h 1989455"/>
              <a:gd name="T10" fmla="*/ 283452 w 1945005"/>
              <a:gd name="T11" fmla="*/ 292488 h 1989455"/>
              <a:gd name="T12" fmla="*/ 972028 w 1945005"/>
              <a:gd name="T13" fmla="*/ 0 h 1989455"/>
              <a:gd name="T14" fmla="*/ 1944053 w 1945005"/>
              <a:gd name="T15" fmla="*/ 994253 h 1989455"/>
              <a:gd name="T16" fmla="*/ 1903528 w 1945005"/>
              <a:gd name="T17" fmla="*/ 1279260 h 19894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945005" h="1989455" stroke="0">
                <a:moveTo>
                  <a:pt x="283590" y="292629"/>
                </a:moveTo>
                <a:cubicBezTo>
                  <a:pt x="459676" y="111867"/>
                  <a:pt x="703317" y="0"/>
                  <a:pt x="972502" y="0"/>
                </a:cubicBezTo>
                <a:cubicBezTo>
                  <a:pt x="1509600" y="0"/>
                  <a:pt x="1945004" y="445354"/>
                  <a:pt x="1945004" y="994727"/>
                </a:cubicBezTo>
                <a:cubicBezTo>
                  <a:pt x="1945004" y="1093911"/>
                  <a:pt x="1930812" y="1189705"/>
                  <a:pt x="1904458" y="1279872"/>
                </a:cubicBezTo>
                <a:lnTo>
                  <a:pt x="972502" y="994727"/>
                </a:lnTo>
                <a:lnTo>
                  <a:pt x="283590" y="292629"/>
                </a:lnTo>
                <a:close/>
              </a:path>
              <a:path w="1945005" h="1989455" fill="none">
                <a:moveTo>
                  <a:pt x="283590" y="292629"/>
                </a:moveTo>
                <a:cubicBezTo>
                  <a:pt x="459676" y="111867"/>
                  <a:pt x="703317" y="0"/>
                  <a:pt x="972502" y="0"/>
                </a:cubicBezTo>
                <a:cubicBezTo>
                  <a:pt x="1509600" y="0"/>
                  <a:pt x="1945004" y="445354"/>
                  <a:pt x="1945004" y="994727"/>
                </a:cubicBezTo>
                <a:cubicBezTo>
                  <a:pt x="1945004" y="1093911"/>
                  <a:pt x="1930812" y="1189705"/>
                  <a:pt x="1904458" y="127987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3986213" y="2906713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cxnSp>
        <p:nvCxnSpPr>
          <p:cNvPr id="24" name="直接连接符 23"/>
          <p:cNvCxnSpPr>
            <a:cxnSpLocks noChangeShapeType="1"/>
            <a:stCxn id="22" idx="2"/>
            <a:endCxn id="21" idx="2"/>
          </p:cNvCxnSpPr>
          <p:nvPr/>
        </p:nvCxnSpPr>
        <p:spPr bwMode="auto">
          <a:xfrm flipH="1" flipV="1">
            <a:off x="5413375" y="3148013"/>
            <a:ext cx="11938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连接符 24"/>
          <p:cNvCxnSpPr>
            <a:cxnSpLocks noChangeShapeType="1"/>
            <a:stCxn id="22" idx="2"/>
            <a:endCxn id="21" idx="2"/>
          </p:cNvCxnSpPr>
          <p:nvPr/>
        </p:nvCxnSpPr>
        <p:spPr bwMode="auto">
          <a:xfrm flipV="1">
            <a:off x="6581775" y="2776538"/>
            <a:ext cx="1098550" cy="374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弧形 25"/>
          <p:cNvSpPr>
            <a:spLocks noChangeArrowheads="1"/>
          </p:cNvSpPr>
          <p:nvPr/>
        </p:nvSpPr>
        <p:spPr bwMode="auto">
          <a:xfrm rot="-300000">
            <a:off x="5416550" y="1868488"/>
            <a:ext cx="2271713" cy="2152650"/>
          </a:xfrm>
          <a:custGeom>
            <a:avLst/>
            <a:gdLst>
              <a:gd name="T0" fmla="*/ 4966 w 2272030"/>
              <a:gd name="T1" fmla="*/ 1177582 h 2152015"/>
              <a:gd name="T2" fmla="*/ 0 w 2272030"/>
              <a:gd name="T3" fmla="*/ 1076959 h 2152015"/>
              <a:gd name="T4" fmla="*/ 1135541 w 2272030"/>
              <a:gd name="T5" fmla="*/ -1 h 2152015"/>
              <a:gd name="T6" fmla="*/ 2269723 w 2272030"/>
              <a:gd name="T7" fmla="*/ 1023868 h 2152015"/>
              <a:gd name="T8" fmla="*/ 1135541 w 2272030"/>
              <a:gd name="T9" fmla="*/ 1076960 h 2152015"/>
              <a:gd name="T10" fmla="*/ 4966 w 2272030"/>
              <a:gd name="T11" fmla="*/ 1177582 h 2152015"/>
              <a:gd name="T12" fmla="*/ 0 w 2272030"/>
              <a:gd name="T13" fmla="*/ 1076959 h 2152015"/>
              <a:gd name="T14" fmla="*/ 1135541 w 2272030"/>
              <a:gd name="T15" fmla="*/ -1 h 2152015"/>
              <a:gd name="T16" fmla="*/ 2269723 w 2272030"/>
              <a:gd name="T17" fmla="*/ 1023868 h 21520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72030" h="2152015" stroke="0">
                <a:moveTo>
                  <a:pt x="4969" y="1176541"/>
                </a:moveTo>
                <a:cubicBezTo>
                  <a:pt x="1658" y="1143497"/>
                  <a:pt x="0" y="1109935"/>
                  <a:pt x="0" y="1076006"/>
                </a:cubicBezTo>
                <a:cubicBezTo>
                  <a:pt x="0" y="481744"/>
                  <a:pt x="508611" y="-1"/>
                  <a:pt x="1136015" y="-1"/>
                </a:cubicBezTo>
                <a:cubicBezTo>
                  <a:pt x="1744717" y="-1"/>
                  <a:pt x="2241603" y="453452"/>
                  <a:pt x="2270674" y="1022962"/>
                </a:cubicBezTo>
                <a:lnTo>
                  <a:pt x="1136015" y="1076007"/>
                </a:lnTo>
                <a:lnTo>
                  <a:pt x="4969" y="1176541"/>
                </a:lnTo>
                <a:close/>
              </a:path>
              <a:path w="2272030" h="2152015" fill="none">
                <a:moveTo>
                  <a:pt x="4969" y="1176541"/>
                </a:moveTo>
                <a:cubicBezTo>
                  <a:pt x="1658" y="1143497"/>
                  <a:pt x="0" y="1109935"/>
                  <a:pt x="0" y="1076006"/>
                </a:cubicBezTo>
                <a:cubicBezTo>
                  <a:pt x="0" y="481744"/>
                  <a:pt x="508611" y="-1"/>
                  <a:pt x="1136015" y="-1"/>
                </a:cubicBezTo>
                <a:cubicBezTo>
                  <a:pt x="1744717" y="-1"/>
                  <a:pt x="2241603" y="453452"/>
                  <a:pt x="2270674" y="1022962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6569075" y="3101975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28" name="弧形 27"/>
          <p:cNvSpPr>
            <a:spLocks noChangeArrowheads="1"/>
          </p:cNvSpPr>
          <p:nvPr/>
        </p:nvSpPr>
        <p:spPr bwMode="auto">
          <a:xfrm rot="-6360000">
            <a:off x="6405562" y="2865438"/>
            <a:ext cx="339725" cy="431800"/>
          </a:xfrm>
          <a:custGeom>
            <a:avLst/>
            <a:gdLst>
              <a:gd name="T0" fmla="*/ 177894 w 340360"/>
              <a:gd name="T1" fmla="*/ 283 h 431800"/>
              <a:gd name="T2" fmla="*/ 338457 w 340360"/>
              <a:gd name="T3" fmla="*/ 215900 h 431800"/>
              <a:gd name="T4" fmla="*/ 169229 w 340360"/>
              <a:gd name="T5" fmla="*/ 431800 h 431800"/>
              <a:gd name="T6" fmla="*/ 138192 w 340360"/>
              <a:gd name="T7" fmla="*/ 428177 h 431800"/>
              <a:gd name="T8" fmla="*/ 169230 w 340360"/>
              <a:gd name="T9" fmla="*/ 215900 h 431800"/>
              <a:gd name="T10" fmla="*/ 177894 w 340360"/>
              <a:gd name="T11" fmla="*/ 283 h 431800"/>
              <a:gd name="T12" fmla="*/ 338457 w 340360"/>
              <a:gd name="T13" fmla="*/ 215900 h 431800"/>
              <a:gd name="T14" fmla="*/ 169229 w 340360"/>
              <a:gd name="T15" fmla="*/ 431800 h 431800"/>
              <a:gd name="T16" fmla="*/ 138192 w 340360"/>
              <a:gd name="T17" fmla="*/ 428177 h 431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40360" h="431800" stroke="0">
                <a:moveTo>
                  <a:pt x="178894" y="283"/>
                </a:moveTo>
                <a:cubicBezTo>
                  <a:pt x="268853" y="6061"/>
                  <a:pt x="340359" y="100386"/>
                  <a:pt x="340359" y="215900"/>
                </a:cubicBezTo>
                <a:cubicBezTo>
                  <a:pt x="340359" y="335138"/>
                  <a:pt x="264167" y="431800"/>
                  <a:pt x="170179" y="431800"/>
                </a:cubicBezTo>
                <a:cubicBezTo>
                  <a:pt x="159499" y="431800"/>
                  <a:pt x="149050" y="430552"/>
                  <a:pt x="138968" y="428177"/>
                </a:cubicBezTo>
                <a:lnTo>
                  <a:pt x="170180" y="215900"/>
                </a:lnTo>
                <a:lnTo>
                  <a:pt x="178894" y="283"/>
                </a:lnTo>
                <a:close/>
              </a:path>
              <a:path w="340360" h="431800" fill="none">
                <a:moveTo>
                  <a:pt x="178894" y="283"/>
                </a:moveTo>
                <a:cubicBezTo>
                  <a:pt x="268853" y="6061"/>
                  <a:pt x="340359" y="100386"/>
                  <a:pt x="340359" y="215900"/>
                </a:cubicBezTo>
                <a:cubicBezTo>
                  <a:pt x="340359" y="335138"/>
                  <a:pt x="264167" y="431800"/>
                  <a:pt x="170179" y="431800"/>
                </a:cubicBezTo>
                <a:cubicBezTo>
                  <a:pt x="159499" y="431800"/>
                  <a:pt x="149050" y="430552"/>
                  <a:pt x="138968" y="428177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弧形 28"/>
          <p:cNvSpPr>
            <a:spLocks noChangeArrowheads="1"/>
          </p:cNvSpPr>
          <p:nvPr/>
        </p:nvSpPr>
        <p:spPr bwMode="auto">
          <a:xfrm rot="-3240000">
            <a:off x="1773237" y="3140076"/>
            <a:ext cx="339725" cy="431800"/>
          </a:xfrm>
          <a:custGeom>
            <a:avLst/>
            <a:gdLst>
              <a:gd name="T0" fmla="*/ 226594 w 340360"/>
              <a:gd name="T1" fmla="*/ 12782 h 431800"/>
              <a:gd name="T2" fmla="*/ 338458 w 340360"/>
              <a:gd name="T3" fmla="*/ 215899 h 431800"/>
              <a:gd name="T4" fmla="*/ 248660 w 340360"/>
              <a:gd name="T5" fmla="*/ 406587 h 431800"/>
              <a:gd name="T6" fmla="*/ 169230 w 340360"/>
              <a:gd name="T7" fmla="*/ 215900 h 431800"/>
              <a:gd name="T8" fmla="*/ 226594 w 340360"/>
              <a:gd name="T9" fmla="*/ 12782 h 431800"/>
              <a:gd name="T10" fmla="*/ 338458 w 340360"/>
              <a:gd name="T11" fmla="*/ 215899 h 431800"/>
              <a:gd name="T12" fmla="*/ 248660 w 340360"/>
              <a:gd name="T13" fmla="*/ 406587 h 431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40360" h="431800" stroke="0">
                <a:moveTo>
                  <a:pt x="227867" y="12782"/>
                </a:moveTo>
                <a:cubicBezTo>
                  <a:pt x="293496" y="42756"/>
                  <a:pt x="340360" y="122384"/>
                  <a:pt x="340360" y="215899"/>
                </a:cubicBezTo>
                <a:cubicBezTo>
                  <a:pt x="340360" y="298519"/>
                  <a:pt x="303780" y="370299"/>
                  <a:pt x="250058" y="406587"/>
                </a:cubicBezTo>
                <a:lnTo>
                  <a:pt x="170180" y="215900"/>
                </a:lnTo>
                <a:lnTo>
                  <a:pt x="227867" y="12782"/>
                </a:lnTo>
                <a:close/>
              </a:path>
              <a:path w="340360" h="431800" fill="none">
                <a:moveTo>
                  <a:pt x="227867" y="12782"/>
                </a:moveTo>
                <a:cubicBezTo>
                  <a:pt x="293496" y="42756"/>
                  <a:pt x="340360" y="122384"/>
                  <a:pt x="340360" y="215899"/>
                </a:cubicBezTo>
                <a:cubicBezTo>
                  <a:pt x="340360" y="298519"/>
                  <a:pt x="303780" y="370299"/>
                  <a:pt x="250058" y="406587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弧形 29"/>
          <p:cNvSpPr>
            <a:spLocks noChangeArrowheads="1"/>
          </p:cNvSpPr>
          <p:nvPr/>
        </p:nvSpPr>
        <p:spPr bwMode="auto">
          <a:xfrm rot="-3600000">
            <a:off x="3890963" y="2727325"/>
            <a:ext cx="300037" cy="360363"/>
          </a:xfrm>
          <a:custGeom>
            <a:avLst/>
            <a:gdLst>
              <a:gd name="T0" fmla="*/ 158324 w 299085"/>
              <a:gd name="T1" fmla="*/ 213 h 360680"/>
              <a:gd name="T2" fmla="*/ 301949 w 299085"/>
              <a:gd name="T3" fmla="*/ 179865 h 360680"/>
              <a:gd name="T4" fmla="*/ 150975 w 299085"/>
              <a:gd name="T5" fmla="*/ 359729 h 360680"/>
              <a:gd name="T6" fmla="*/ 123064 w 299085"/>
              <a:gd name="T7" fmla="*/ 356662 h 360680"/>
              <a:gd name="T8" fmla="*/ 150975 w 299085"/>
              <a:gd name="T9" fmla="*/ 179866 h 360680"/>
              <a:gd name="T10" fmla="*/ 158324 w 299085"/>
              <a:gd name="T11" fmla="*/ 213 h 360680"/>
              <a:gd name="T12" fmla="*/ 301949 w 299085"/>
              <a:gd name="T13" fmla="*/ 179865 h 360680"/>
              <a:gd name="T14" fmla="*/ 150975 w 299085"/>
              <a:gd name="T15" fmla="*/ 359729 h 360680"/>
              <a:gd name="T16" fmla="*/ 123064 w 299085"/>
              <a:gd name="T17" fmla="*/ 356662 h 3606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9085" h="360680" stroke="0">
                <a:moveTo>
                  <a:pt x="156822" y="213"/>
                </a:moveTo>
                <a:cubicBezTo>
                  <a:pt x="236048" y="4810"/>
                  <a:pt x="299084" y="83697"/>
                  <a:pt x="299084" y="180339"/>
                </a:cubicBezTo>
                <a:cubicBezTo>
                  <a:pt x="299084" y="279938"/>
                  <a:pt x="232132" y="360679"/>
                  <a:pt x="149542" y="360679"/>
                </a:cubicBezTo>
                <a:cubicBezTo>
                  <a:pt x="140081" y="360679"/>
                  <a:pt x="130825" y="359619"/>
                  <a:pt x="121897" y="357604"/>
                </a:cubicBezTo>
                <a:lnTo>
                  <a:pt x="149542" y="180340"/>
                </a:lnTo>
                <a:lnTo>
                  <a:pt x="156822" y="213"/>
                </a:lnTo>
                <a:close/>
              </a:path>
              <a:path w="299085" h="360680" fill="none">
                <a:moveTo>
                  <a:pt x="156822" y="213"/>
                </a:moveTo>
                <a:cubicBezTo>
                  <a:pt x="236048" y="4810"/>
                  <a:pt x="299084" y="83697"/>
                  <a:pt x="299084" y="180339"/>
                </a:cubicBezTo>
                <a:cubicBezTo>
                  <a:pt x="299084" y="279938"/>
                  <a:pt x="232132" y="360679"/>
                  <a:pt x="149542" y="360679"/>
                </a:cubicBezTo>
                <a:cubicBezTo>
                  <a:pt x="140081" y="360679"/>
                  <a:pt x="130825" y="359619"/>
                  <a:pt x="121897" y="357604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1" name="Picture 3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5"/>
          <a:stretch>
            <a:fillRect/>
          </a:stretch>
        </p:blipFill>
        <p:spPr bwMode="auto">
          <a:xfrm flipH="1">
            <a:off x="7794624" y="1098157"/>
            <a:ext cx="1097856" cy="17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2" grpId="0" bldLvl="0" animBg="1"/>
      <p:bldP spid="2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430713" y="904875"/>
            <a:ext cx="12938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latin typeface="Times New Roman" panose="02020603050405020304" pitchFamily="18" charset="0"/>
                <a:ea typeface="楷体" panose="02010609060101010101" pitchFamily="49" charset="-122"/>
              </a:rPr>
              <a:t>弧</a:t>
            </a:r>
            <a:r>
              <a:rPr lang="en-US" altLang="zh-CN" sz="3200" b="1" i="1">
                <a:latin typeface="Times New Roman" panose="02020603050405020304" pitchFamily="18" charset="0"/>
                <a:ea typeface="楷体" panose="02010609060101010101" pitchFamily="49" charset="-122"/>
              </a:rPr>
              <a:t>AB</a:t>
            </a:r>
            <a:endParaRPr lang="en-US" altLang="zh-CN" sz="32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5150" y="1992313"/>
            <a:ext cx="4267200" cy="1716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一条弧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</a:rPr>
              <a:t>和经过这条弧两端的</a:t>
            </a:r>
            <a:r>
              <a:rPr lang="zh-CN" altLang="en-US" sz="2800" b="1" noProof="1">
                <a:solidFill>
                  <a:schemeClr val="accent6">
                    <a:lumMod val="60000"/>
                    <a:lumOff val="4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两条半径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</a:rPr>
              <a:t>所围成的图形叫做</a:t>
            </a:r>
            <a:r>
              <a:rPr lang="zh-CN" altLang="en-US" sz="32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扇形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4" name="文本框 2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5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 bwMode="auto">
          <a:xfrm>
            <a:off x="1087438" y="1138238"/>
            <a:ext cx="3017837" cy="3017837"/>
            <a:chOff x="569912" y="1138023"/>
            <a:chExt cx="3017397" cy="3017397"/>
          </a:xfrm>
        </p:grpSpPr>
        <p:sp>
          <p:nvSpPr>
            <p:cNvPr id="15381" name="椭圆 2"/>
            <p:cNvSpPr>
              <a:spLocks noChangeArrowheads="1"/>
            </p:cNvSpPr>
            <p:nvPr/>
          </p:nvSpPr>
          <p:spPr bwMode="auto">
            <a:xfrm>
              <a:off x="569912" y="1138023"/>
              <a:ext cx="3017397" cy="3017397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15382" name="椭圆 14"/>
            <p:cNvSpPr>
              <a:spLocks noChangeArrowheads="1"/>
            </p:cNvSpPr>
            <p:nvPr/>
          </p:nvSpPr>
          <p:spPr bwMode="auto">
            <a:xfrm>
              <a:off x="2055750" y="262386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15383" name="文本框 20"/>
            <p:cNvSpPr txBox="1">
              <a:spLocks noChangeArrowheads="1"/>
            </p:cNvSpPr>
            <p:nvPr/>
          </p:nvSpPr>
          <p:spPr bwMode="auto">
            <a:xfrm>
              <a:off x="1866852" y="2162196"/>
              <a:ext cx="4235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弧形 23"/>
          <p:cNvSpPr/>
          <p:nvPr/>
        </p:nvSpPr>
        <p:spPr bwMode="auto">
          <a:xfrm rot="2754735">
            <a:off x="1012825" y="1123950"/>
            <a:ext cx="3086100" cy="3086100"/>
          </a:xfrm>
          <a:prstGeom prst="arc">
            <a:avLst>
              <a:gd name="adj1" fmla="val 16200000"/>
              <a:gd name="adj2" fmla="val 2019295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 bwMode="auto">
          <a:xfrm>
            <a:off x="3219450" y="1398588"/>
            <a:ext cx="488950" cy="461962"/>
            <a:chOff x="2708326" y="1398974"/>
            <a:chExt cx="489683" cy="461368"/>
          </a:xfrm>
        </p:grpSpPr>
        <p:sp>
          <p:nvSpPr>
            <p:cNvPr id="15379" name="椭圆 26"/>
            <p:cNvSpPr>
              <a:spLocks noChangeArrowheads="1"/>
            </p:cNvSpPr>
            <p:nvPr/>
          </p:nvSpPr>
          <p:spPr bwMode="auto">
            <a:xfrm>
              <a:off x="3131840" y="1563638"/>
              <a:ext cx="66169" cy="66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 i="1"/>
            </a:p>
          </p:txBody>
        </p:sp>
        <p:sp>
          <p:nvSpPr>
            <p:cNvPr id="15380" name="文本框 29"/>
            <p:cNvSpPr txBox="1">
              <a:spLocks noChangeArrowheads="1"/>
            </p:cNvSpPr>
            <p:nvPr/>
          </p:nvSpPr>
          <p:spPr bwMode="auto">
            <a:xfrm>
              <a:off x="2708326" y="1398974"/>
              <a:ext cx="390434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3467100" y="3092450"/>
            <a:ext cx="547688" cy="461963"/>
            <a:chOff x="2950167" y="3092221"/>
            <a:chExt cx="546890" cy="461665"/>
          </a:xfrm>
        </p:grpSpPr>
        <p:sp>
          <p:nvSpPr>
            <p:cNvPr id="15377" name="椭圆 27"/>
            <p:cNvSpPr>
              <a:spLocks noChangeArrowheads="1"/>
            </p:cNvSpPr>
            <p:nvPr/>
          </p:nvSpPr>
          <p:spPr bwMode="auto">
            <a:xfrm>
              <a:off x="3430888" y="3217034"/>
              <a:ext cx="66169" cy="66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15378" name="文本框 30"/>
            <p:cNvSpPr txBox="1">
              <a:spLocks noChangeArrowheads="1"/>
            </p:cNvSpPr>
            <p:nvPr/>
          </p:nvSpPr>
          <p:spPr bwMode="auto">
            <a:xfrm>
              <a:off x="2950167" y="3092221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312" name="直接连接符 13311"/>
          <p:cNvCxnSpPr/>
          <p:nvPr/>
        </p:nvCxnSpPr>
        <p:spPr>
          <a:xfrm flipV="1">
            <a:off x="2613025" y="1587500"/>
            <a:ext cx="1079500" cy="1042988"/>
          </a:xfrm>
          <a:prstGeom prst="line">
            <a:avLst/>
          </a:prstGeom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直接连接符 39"/>
          <p:cNvCxnSpPr/>
          <p:nvPr/>
        </p:nvCxnSpPr>
        <p:spPr>
          <a:xfrm>
            <a:off x="2595563" y="2624138"/>
            <a:ext cx="1362075" cy="603250"/>
          </a:xfrm>
          <a:prstGeom prst="line">
            <a:avLst/>
          </a:prstGeom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弧形 42"/>
          <p:cNvSpPr/>
          <p:nvPr/>
        </p:nvSpPr>
        <p:spPr bwMode="auto">
          <a:xfrm rot="2754735">
            <a:off x="1134269" y="1139032"/>
            <a:ext cx="2990850" cy="2989262"/>
          </a:xfrm>
          <a:prstGeom prst="arc">
            <a:avLst>
              <a:gd name="adj1" fmla="val 16213854"/>
              <a:gd name="adj2" fmla="val 20271641"/>
            </a:avLst>
          </a:prstGeom>
          <a:solidFill>
            <a:schemeClr val="accent1">
              <a:alpha val="7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5373" name="Rectangle 26"/>
          <p:cNvSpPr>
            <a:spLocks noChangeArrowheads="1"/>
          </p:cNvSpPr>
          <p:nvPr/>
        </p:nvSpPr>
        <p:spPr bwMode="auto">
          <a:xfrm>
            <a:off x="1042988" y="303213"/>
            <a:ext cx="3811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二、观察分析，认识扇形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2" name="直接箭头连接符 1"/>
          <p:cNvCxnSpPr>
            <a:cxnSpLocks noChangeShapeType="1"/>
          </p:cNvCxnSpPr>
          <p:nvPr/>
        </p:nvCxnSpPr>
        <p:spPr bwMode="auto">
          <a:xfrm flipH="1">
            <a:off x="4014788" y="1489075"/>
            <a:ext cx="360362" cy="215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18"/>
          <p:cNvSpPr txBox="1">
            <a:spLocks noChangeArrowheads="1"/>
          </p:cNvSpPr>
          <p:nvPr/>
        </p:nvSpPr>
        <p:spPr bwMode="auto">
          <a:xfrm>
            <a:off x="2384425" y="1704975"/>
            <a:ext cx="9001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半径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TextBox 18"/>
          <p:cNvSpPr txBox="1">
            <a:spLocks noChangeArrowheads="1"/>
          </p:cNvSpPr>
          <p:nvPr/>
        </p:nvSpPr>
        <p:spPr bwMode="auto">
          <a:xfrm>
            <a:off x="2446338" y="2809875"/>
            <a:ext cx="9001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</a:rPr>
              <a:t>半径</a:t>
            </a:r>
            <a:endParaRPr lang="zh-CN" altLang="en-US" sz="2400" b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29163" y="3019425"/>
            <a:ext cx="3509962" cy="55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zh-CN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AOB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411" name="文本框 2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2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组合 22"/>
          <p:cNvGrpSpPr/>
          <p:nvPr/>
        </p:nvGrpSpPr>
        <p:grpSpPr bwMode="auto">
          <a:xfrm>
            <a:off x="569913" y="1138238"/>
            <a:ext cx="3017837" cy="3017837"/>
            <a:chOff x="569912" y="1138023"/>
            <a:chExt cx="3017397" cy="3017397"/>
          </a:xfrm>
        </p:grpSpPr>
        <p:sp>
          <p:nvSpPr>
            <p:cNvPr id="17430" name="椭圆 2"/>
            <p:cNvSpPr>
              <a:spLocks noChangeArrowheads="1"/>
            </p:cNvSpPr>
            <p:nvPr/>
          </p:nvSpPr>
          <p:spPr bwMode="auto">
            <a:xfrm>
              <a:off x="569912" y="1138023"/>
              <a:ext cx="3017397" cy="3017397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17431" name="椭圆 14"/>
            <p:cNvSpPr>
              <a:spLocks noChangeArrowheads="1"/>
            </p:cNvSpPr>
            <p:nvPr/>
          </p:nvSpPr>
          <p:spPr bwMode="auto">
            <a:xfrm>
              <a:off x="2055750" y="262386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17432" name="文本框 20"/>
            <p:cNvSpPr txBox="1">
              <a:spLocks noChangeArrowheads="1"/>
            </p:cNvSpPr>
            <p:nvPr/>
          </p:nvSpPr>
          <p:spPr bwMode="auto">
            <a:xfrm>
              <a:off x="1866852" y="2170447"/>
              <a:ext cx="4235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4" name="弧形 23"/>
          <p:cNvSpPr/>
          <p:nvPr/>
        </p:nvSpPr>
        <p:spPr bwMode="auto">
          <a:xfrm rot="2754735">
            <a:off x="509588" y="1123950"/>
            <a:ext cx="3086100" cy="3086100"/>
          </a:xfrm>
          <a:prstGeom prst="arc">
            <a:avLst>
              <a:gd name="adj1" fmla="val 16200000"/>
              <a:gd name="adj2" fmla="val 2019295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grpSp>
        <p:nvGrpSpPr>
          <p:cNvPr id="17415" name="组合 24"/>
          <p:cNvGrpSpPr/>
          <p:nvPr/>
        </p:nvGrpSpPr>
        <p:grpSpPr bwMode="auto">
          <a:xfrm>
            <a:off x="2708275" y="1398588"/>
            <a:ext cx="488950" cy="461962"/>
            <a:chOff x="2708326" y="1398974"/>
            <a:chExt cx="489683" cy="461368"/>
          </a:xfrm>
        </p:grpSpPr>
        <p:sp>
          <p:nvSpPr>
            <p:cNvPr id="17428" name="椭圆 26"/>
            <p:cNvSpPr>
              <a:spLocks noChangeArrowheads="1"/>
            </p:cNvSpPr>
            <p:nvPr/>
          </p:nvSpPr>
          <p:spPr bwMode="auto">
            <a:xfrm>
              <a:off x="3131840" y="1563638"/>
              <a:ext cx="66169" cy="66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17429" name="文本框 29"/>
            <p:cNvSpPr txBox="1">
              <a:spLocks noChangeArrowheads="1"/>
            </p:cNvSpPr>
            <p:nvPr/>
          </p:nvSpPr>
          <p:spPr bwMode="auto">
            <a:xfrm>
              <a:off x="2708326" y="1398974"/>
              <a:ext cx="390434" cy="46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416" name="组合 25"/>
          <p:cNvGrpSpPr/>
          <p:nvPr/>
        </p:nvGrpSpPr>
        <p:grpSpPr bwMode="auto">
          <a:xfrm>
            <a:off x="2949575" y="3092450"/>
            <a:ext cx="547688" cy="461963"/>
            <a:chOff x="2950167" y="3092221"/>
            <a:chExt cx="546890" cy="461665"/>
          </a:xfrm>
        </p:grpSpPr>
        <p:sp>
          <p:nvSpPr>
            <p:cNvPr id="17426" name="椭圆 27"/>
            <p:cNvSpPr>
              <a:spLocks noChangeArrowheads="1"/>
            </p:cNvSpPr>
            <p:nvPr/>
          </p:nvSpPr>
          <p:spPr bwMode="auto">
            <a:xfrm>
              <a:off x="3430888" y="3217034"/>
              <a:ext cx="66169" cy="661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17427" name="文本框 30"/>
            <p:cNvSpPr txBox="1">
              <a:spLocks noChangeArrowheads="1"/>
            </p:cNvSpPr>
            <p:nvPr/>
          </p:nvSpPr>
          <p:spPr bwMode="auto">
            <a:xfrm>
              <a:off x="2950167" y="3092221"/>
              <a:ext cx="3898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zh-C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4727575" y="1831975"/>
            <a:ext cx="35115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顶点在圆心的角叫做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圆心角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弧形 42"/>
          <p:cNvSpPr/>
          <p:nvPr/>
        </p:nvSpPr>
        <p:spPr bwMode="auto">
          <a:xfrm rot="2754735">
            <a:off x="616744" y="1139032"/>
            <a:ext cx="2990850" cy="2989262"/>
          </a:xfrm>
          <a:prstGeom prst="arc">
            <a:avLst>
              <a:gd name="adj1" fmla="val 16213854"/>
              <a:gd name="adj2" fmla="val 20271641"/>
            </a:avLst>
          </a:prstGeom>
          <a:solidFill>
            <a:schemeClr val="accent1">
              <a:alpha val="7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cxnSp>
        <p:nvCxnSpPr>
          <p:cNvPr id="4" name="直接连接符 3" hidden="1"/>
          <p:cNvCxnSpPr>
            <a:cxnSpLocks noChangeShapeType="1"/>
          </p:cNvCxnSpPr>
          <p:nvPr/>
        </p:nvCxnSpPr>
        <p:spPr bwMode="auto">
          <a:xfrm flipH="1">
            <a:off x="2068513" y="873125"/>
            <a:ext cx="1855787" cy="1770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 hidden="1"/>
          <p:cNvCxnSpPr>
            <a:cxnSpLocks noChangeShapeType="1"/>
          </p:cNvCxnSpPr>
          <p:nvPr/>
        </p:nvCxnSpPr>
        <p:spPr bwMode="auto">
          <a:xfrm flipH="1" flipV="1">
            <a:off x="2055813" y="2617788"/>
            <a:ext cx="2505075" cy="1092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弧形 9"/>
          <p:cNvSpPr/>
          <p:nvPr/>
        </p:nvSpPr>
        <p:spPr bwMode="auto">
          <a:xfrm rot="2751986">
            <a:off x="1646238" y="2152650"/>
            <a:ext cx="914400" cy="914400"/>
          </a:xfrm>
          <a:prstGeom prst="arc">
            <a:avLst>
              <a:gd name="adj1" fmla="val 16200000"/>
              <a:gd name="adj2" fmla="val 20438667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cxnSp>
        <p:nvCxnSpPr>
          <p:cNvPr id="12304" name="直接连接符 39"/>
          <p:cNvCxnSpPr>
            <a:cxnSpLocks noChangeShapeType="1"/>
            <a:stCxn id="17432" idx="2"/>
            <a:endCxn id="17426" idx="1"/>
          </p:cNvCxnSpPr>
          <p:nvPr/>
        </p:nvCxnSpPr>
        <p:spPr bwMode="auto">
          <a:xfrm>
            <a:off x="2078038" y="2632075"/>
            <a:ext cx="1362075" cy="5953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直接连接符 13311"/>
          <p:cNvCxnSpPr>
            <a:cxnSpLocks noChangeShapeType="1"/>
            <a:stCxn id="17431" idx="7"/>
            <a:endCxn id="17426" idx="1"/>
          </p:cNvCxnSpPr>
          <p:nvPr/>
        </p:nvCxnSpPr>
        <p:spPr bwMode="auto">
          <a:xfrm flipV="1">
            <a:off x="2095500" y="1587500"/>
            <a:ext cx="1079500" cy="10429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4"/>
          <p:cNvSpPr txBox="1"/>
          <p:nvPr/>
        </p:nvSpPr>
        <p:spPr>
          <a:xfrm>
            <a:off x="2714625" y="2524125"/>
            <a:ext cx="4857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endParaRPr lang="en-US" altLang="zh-CN" sz="2800" b="1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46363" y="1895475"/>
            <a:ext cx="484187" cy="520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</a:t>
            </a:r>
            <a:endParaRPr lang="en-US" altLang="zh-CN" sz="2800" b="1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2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59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弧形 42"/>
          <p:cNvSpPr/>
          <p:nvPr/>
        </p:nvSpPr>
        <p:spPr bwMode="auto">
          <a:xfrm rot="2754735">
            <a:off x="2883694" y="558007"/>
            <a:ext cx="2990850" cy="2989262"/>
          </a:xfrm>
          <a:prstGeom prst="arc">
            <a:avLst>
              <a:gd name="adj1" fmla="val 16213854"/>
              <a:gd name="adj2" fmla="val 20271641"/>
            </a:avLst>
          </a:prstGeom>
          <a:solidFill>
            <a:schemeClr val="accent1">
              <a:alpha val="7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0" name="饼形 9"/>
          <p:cNvSpPr>
            <a:spLocks noChangeArrowheads="1"/>
          </p:cNvSpPr>
          <p:nvPr/>
        </p:nvSpPr>
        <p:spPr bwMode="auto">
          <a:xfrm rot="2760000">
            <a:off x="2867025" y="546100"/>
            <a:ext cx="3025775" cy="3013075"/>
          </a:xfrm>
          <a:custGeom>
            <a:avLst/>
            <a:gdLst>
              <a:gd name="T0" fmla="*/ 767769 w 3026410"/>
              <a:gd name="T1" fmla="*/ 195209 h 3013075"/>
              <a:gd name="T2" fmla="*/ 1512253 w 3026410"/>
              <a:gd name="T3" fmla="*/ 0 h 3013075"/>
              <a:gd name="T4" fmla="*/ 2904109 w 3026410"/>
              <a:gd name="T5" fmla="*/ 916476 h 3013075"/>
              <a:gd name="T6" fmla="*/ 1512254 w 3026410"/>
              <a:gd name="T7" fmla="*/ 1506537 h 30130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026410" h="3013075">
                <a:moveTo>
                  <a:pt x="768252" y="195209"/>
                </a:moveTo>
                <a:cubicBezTo>
                  <a:pt x="988022" y="70875"/>
                  <a:pt x="1242300" y="0"/>
                  <a:pt x="1513204" y="0"/>
                </a:cubicBezTo>
                <a:cubicBezTo>
                  <a:pt x="2138660" y="0"/>
                  <a:pt x="2675487" y="377793"/>
                  <a:pt x="2905938" y="916476"/>
                </a:cubicBezTo>
                <a:lnTo>
                  <a:pt x="1513205" y="1506537"/>
                </a:lnTo>
                <a:lnTo>
                  <a:pt x="768252" y="1952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饼形 8"/>
          <p:cNvSpPr>
            <a:spLocks noChangeArrowheads="1"/>
          </p:cNvSpPr>
          <p:nvPr/>
        </p:nvSpPr>
        <p:spPr bwMode="auto">
          <a:xfrm rot="6780000">
            <a:off x="2847975" y="530225"/>
            <a:ext cx="3025775" cy="3032125"/>
          </a:xfrm>
          <a:custGeom>
            <a:avLst/>
            <a:gdLst>
              <a:gd name="T0" fmla="*/ 625466 w 3026410"/>
              <a:gd name="T1" fmla="*/ 287900 h 3032760"/>
              <a:gd name="T2" fmla="*/ 1508800 w 3026410"/>
              <a:gd name="T3" fmla="*/ 3 h 3032760"/>
              <a:gd name="T4" fmla="*/ 1512254 w 3026410"/>
              <a:gd name="T5" fmla="*/ 1515429 h 30327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26410" h="3032760">
                <a:moveTo>
                  <a:pt x="625859" y="288080"/>
                </a:moveTo>
                <a:cubicBezTo>
                  <a:pt x="874226" y="107451"/>
                  <a:pt x="1179578" y="738"/>
                  <a:pt x="1509751" y="3"/>
                </a:cubicBezTo>
                <a:lnTo>
                  <a:pt x="1513205" y="1516380"/>
                </a:lnTo>
                <a:lnTo>
                  <a:pt x="625859" y="2880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Box 19"/>
          <p:cNvSpPr txBox="1"/>
          <p:nvPr/>
        </p:nvSpPr>
        <p:spPr>
          <a:xfrm>
            <a:off x="1222375" y="3776663"/>
            <a:ext cx="6883400" cy="533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圆心角</a:t>
            </a:r>
            <a:r>
              <a:rPr lang="zh-CN" altLang="en-US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越大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，扇形</a:t>
            </a:r>
            <a:r>
              <a:rPr lang="zh-CN" altLang="en-US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越大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；圆心角</a:t>
            </a:r>
            <a:r>
              <a:rPr lang="zh-CN" altLang="en-US" sz="2400" b="1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越小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，扇形</a:t>
            </a:r>
            <a:r>
              <a:rPr lang="zh-CN" altLang="en-US" sz="2400" b="1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越小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2871788" y="544513"/>
            <a:ext cx="3017837" cy="3017837"/>
            <a:chOff x="6918" y="2461"/>
            <a:chExt cx="4752" cy="4752"/>
          </a:xfrm>
        </p:grpSpPr>
        <p:grpSp>
          <p:nvGrpSpPr>
            <p:cNvPr id="19476" name="组合 2"/>
            <p:cNvGrpSpPr/>
            <p:nvPr/>
          </p:nvGrpSpPr>
          <p:grpSpPr bwMode="auto">
            <a:xfrm>
              <a:off x="6917" y="2460"/>
              <a:ext cx="4752" cy="4752"/>
              <a:chOff x="569912" y="1138023"/>
              <a:chExt cx="3017397" cy="3017397"/>
            </a:xfrm>
          </p:grpSpPr>
          <p:sp>
            <p:nvSpPr>
              <p:cNvPr id="19478" name="椭圆 2"/>
              <p:cNvSpPr>
                <a:spLocks noChangeArrowheads="1"/>
              </p:cNvSpPr>
              <p:nvPr/>
            </p:nvSpPr>
            <p:spPr bwMode="auto">
              <a:xfrm>
                <a:off x="569912" y="1138023"/>
                <a:ext cx="3017397" cy="3017397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endParaRPr lang="zh-CN" altLang="en-US"/>
              </a:p>
            </p:txBody>
          </p:sp>
          <p:sp>
            <p:nvSpPr>
              <p:cNvPr id="19479" name="椭圆 14"/>
              <p:cNvSpPr>
                <a:spLocks noChangeArrowheads="1"/>
              </p:cNvSpPr>
              <p:nvPr/>
            </p:nvSpPr>
            <p:spPr bwMode="auto">
              <a:xfrm>
                <a:off x="2055750" y="2623861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endParaRPr lang="zh-CN" altLang="en-US"/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 flipV="1">
              <a:off x="9320" y="3168"/>
              <a:ext cx="1700" cy="1642"/>
            </a:xfrm>
            <a:prstGeom prst="line">
              <a:avLst/>
            </a:prstGeom>
            <a:ln w="2857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" name="组合 11"/>
          <p:cNvGrpSpPr/>
          <p:nvPr/>
        </p:nvGrpSpPr>
        <p:grpSpPr bwMode="auto">
          <a:xfrm>
            <a:off x="2871788" y="544513"/>
            <a:ext cx="3017837" cy="3017837"/>
            <a:chOff x="6918" y="2461"/>
            <a:chExt cx="4752" cy="4752"/>
          </a:xfrm>
        </p:grpSpPr>
        <p:grpSp>
          <p:nvGrpSpPr>
            <p:cNvPr id="19472" name="组合 12"/>
            <p:cNvGrpSpPr/>
            <p:nvPr/>
          </p:nvGrpSpPr>
          <p:grpSpPr bwMode="auto">
            <a:xfrm>
              <a:off x="6918" y="2461"/>
              <a:ext cx="4752" cy="4752"/>
              <a:chOff x="569912" y="1138023"/>
              <a:chExt cx="3017397" cy="3017397"/>
            </a:xfrm>
          </p:grpSpPr>
          <p:sp>
            <p:nvSpPr>
              <p:cNvPr id="19474" name="椭圆 2"/>
              <p:cNvSpPr>
                <a:spLocks noChangeArrowheads="1"/>
              </p:cNvSpPr>
              <p:nvPr/>
            </p:nvSpPr>
            <p:spPr bwMode="auto">
              <a:xfrm>
                <a:off x="569912" y="1138023"/>
                <a:ext cx="3017397" cy="3017397"/>
              </a:xfrm>
              <a:prstGeom prst="ellipse">
                <a:avLst/>
              </a:prstGeom>
              <a:noFill/>
              <a:ln w="19050">
                <a:solidFill>
                  <a:srgbClr val="0000FF"/>
                </a:solidFill>
                <a:prstDash val="lg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endParaRPr lang="zh-CN" altLang="en-US"/>
              </a:p>
            </p:txBody>
          </p:sp>
          <p:sp>
            <p:nvSpPr>
              <p:cNvPr id="19475" name="椭圆 14"/>
              <p:cNvSpPr>
                <a:spLocks noChangeArrowheads="1"/>
              </p:cNvSpPr>
              <p:nvPr/>
            </p:nvSpPr>
            <p:spPr bwMode="auto">
              <a:xfrm>
                <a:off x="2055750" y="2623861"/>
                <a:ext cx="45719" cy="45719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ulim" panose="020B0600000101010101" pitchFamily="34" charset="-127"/>
                    <a:ea typeface="Gulim" panose="020B0600000101010101" pitchFamily="34" charset="-127"/>
                  </a:defRPr>
                </a:lvl9pPr>
              </a:lstStyle>
              <a:p>
                <a:pPr eaLnBrk="1" latinLnBrk="1" hangingPunct="1"/>
                <a:endParaRPr lang="zh-CN" altLang="en-US"/>
              </a:p>
            </p:txBody>
          </p:sp>
        </p:grpSp>
        <p:cxnSp>
          <p:nvCxnSpPr>
            <p:cNvPr id="16" name="直接连接符 15"/>
            <p:cNvCxnSpPr/>
            <p:nvPr/>
          </p:nvCxnSpPr>
          <p:spPr>
            <a:xfrm flipV="1">
              <a:off x="9320" y="3168"/>
              <a:ext cx="1700" cy="1642"/>
            </a:xfrm>
            <a:prstGeom prst="line">
              <a:avLst/>
            </a:prstGeom>
            <a:ln w="28575" cap="flat" cmpd="sng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3312" name="直接连接符 13311"/>
          <p:cNvCxnSpPr/>
          <p:nvPr/>
        </p:nvCxnSpPr>
        <p:spPr>
          <a:xfrm flipV="1">
            <a:off x="4397375" y="993775"/>
            <a:ext cx="1079500" cy="1042988"/>
          </a:xfrm>
          <a:prstGeom prst="line">
            <a:avLst/>
          </a:prstGeom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直接连接符 39"/>
          <p:cNvCxnSpPr/>
          <p:nvPr/>
        </p:nvCxnSpPr>
        <p:spPr>
          <a:xfrm>
            <a:off x="4394200" y="2060575"/>
            <a:ext cx="1362075" cy="603250"/>
          </a:xfrm>
          <a:prstGeom prst="line">
            <a:avLst/>
          </a:prstGeom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468" name="组合 22"/>
          <p:cNvGrpSpPr/>
          <p:nvPr/>
        </p:nvGrpSpPr>
        <p:grpSpPr bwMode="auto">
          <a:xfrm>
            <a:off x="2871788" y="544513"/>
            <a:ext cx="3017837" cy="3017837"/>
            <a:chOff x="569912" y="1138023"/>
            <a:chExt cx="3017397" cy="3017397"/>
          </a:xfrm>
        </p:grpSpPr>
        <p:sp>
          <p:nvSpPr>
            <p:cNvPr id="19469" name="椭圆 2"/>
            <p:cNvSpPr>
              <a:spLocks noChangeArrowheads="1"/>
            </p:cNvSpPr>
            <p:nvPr/>
          </p:nvSpPr>
          <p:spPr bwMode="auto">
            <a:xfrm>
              <a:off x="569912" y="1138023"/>
              <a:ext cx="3017397" cy="3017397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19470" name="椭圆 14"/>
            <p:cNvSpPr>
              <a:spLocks noChangeArrowheads="1"/>
            </p:cNvSpPr>
            <p:nvPr/>
          </p:nvSpPr>
          <p:spPr bwMode="auto">
            <a:xfrm>
              <a:off x="2055750" y="262386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19471" name="文本框 20"/>
            <p:cNvSpPr txBox="1">
              <a:spLocks noChangeArrowheads="1"/>
            </p:cNvSpPr>
            <p:nvPr/>
          </p:nvSpPr>
          <p:spPr bwMode="auto">
            <a:xfrm>
              <a:off x="1866852" y="2162196"/>
              <a:ext cx="4235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18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8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91038" y="-23813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07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组合 22"/>
          <p:cNvGrpSpPr/>
          <p:nvPr/>
        </p:nvGrpSpPr>
        <p:grpSpPr bwMode="auto">
          <a:xfrm>
            <a:off x="1601788" y="1084263"/>
            <a:ext cx="3017837" cy="3017837"/>
            <a:chOff x="569912" y="1138023"/>
            <a:chExt cx="3017397" cy="3017397"/>
          </a:xfrm>
        </p:grpSpPr>
        <p:sp>
          <p:nvSpPr>
            <p:cNvPr id="21522" name="椭圆 2"/>
            <p:cNvSpPr>
              <a:spLocks noChangeArrowheads="1"/>
            </p:cNvSpPr>
            <p:nvPr/>
          </p:nvSpPr>
          <p:spPr bwMode="auto">
            <a:xfrm>
              <a:off x="569912" y="1138023"/>
              <a:ext cx="3017397" cy="3017397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prstDash val="lg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 i="1"/>
            </a:p>
          </p:txBody>
        </p:sp>
        <p:sp>
          <p:nvSpPr>
            <p:cNvPr id="21523" name="椭圆 14"/>
            <p:cNvSpPr>
              <a:spLocks noChangeArrowheads="1"/>
            </p:cNvSpPr>
            <p:nvPr/>
          </p:nvSpPr>
          <p:spPr bwMode="auto">
            <a:xfrm>
              <a:off x="2055750" y="2623861"/>
              <a:ext cx="45719" cy="4571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 i="1"/>
            </a:p>
          </p:txBody>
        </p:sp>
        <p:sp>
          <p:nvSpPr>
            <p:cNvPr id="21524" name="文本框 20"/>
            <p:cNvSpPr txBox="1">
              <a:spLocks noChangeArrowheads="1"/>
            </p:cNvSpPr>
            <p:nvPr/>
          </p:nvSpPr>
          <p:spPr bwMode="auto">
            <a:xfrm>
              <a:off x="1866852" y="2162196"/>
              <a:ext cx="4235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solidFill>
                    <a:srgbClr val="0000FF"/>
                  </a:solidFill>
                  <a:latin typeface="Times New Roman" panose="02020603050405020304" pitchFamily="18" charset="0"/>
                </a:rPr>
                <a:t>O</a:t>
              </a:r>
              <a:endParaRPr lang="zh-CN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弧形 42"/>
          <p:cNvSpPr/>
          <p:nvPr/>
        </p:nvSpPr>
        <p:spPr bwMode="auto">
          <a:xfrm rot="2754735">
            <a:off x="1615282" y="1096168"/>
            <a:ext cx="2990850" cy="2989263"/>
          </a:xfrm>
          <a:prstGeom prst="arc">
            <a:avLst>
              <a:gd name="adj1" fmla="val 16213854"/>
              <a:gd name="adj2" fmla="val 20271641"/>
            </a:avLst>
          </a:prstGeom>
          <a:solidFill>
            <a:schemeClr val="accent1">
              <a:alpha val="7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0" name="弧形 9"/>
          <p:cNvSpPr/>
          <p:nvPr/>
        </p:nvSpPr>
        <p:spPr bwMode="auto">
          <a:xfrm rot="2751986">
            <a:off x="2678113" y="2098675"/>
            <a:ext cx="914400" cy="914400"/>
          </a:xfrm>
          <a:prstGeom prst="arc">
            <a:avLst>
              <a:gd name="adj1" fmla="val 16200000"/>
              <a:gd name="adj2" fmla="val 20438667"/>
            </a:avLst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 i="1"/>
          </a:p>
        </p:txBody>
      </p:sp>
      <p:cxnSp>
        <p:nvCxnSpPr>
          <p:cNvPr id="21511" name="直接连接符 39"/>
          <p:cNvCxnSpPr>
            <a:cxnSpLocks noChangeShapeType="1"/>
          </p:cNvCxnSpPr>
          <p:nvPr/>
        </p:nvCxnSpPr>
        <p:spPr bwMode="auto">
          <a:xfrm>
            <a:off x="3133725" y="2598738"/>
            <a:ext cx="1362075" cy="60325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12" name="直接连接符 13311"/>
          <p:cNvCxnSpPr>
            <a:cxnSpLocks noChangeShapeType="1"/>
          </p:cNvCxnSpPr>
          <p:nvPr/>
        </p:nvCxnSpPr>
        <p:spPr bwMode="auto">
          <a:xfrm flipV="1">
            <a:off x="3122613" y="1538288"/>
            <a:ext cx="1079500" cy="1042987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 flipH="1" flipV="1">
            <a:off x="3133725" y="2598738"/>
            <a:ext cx="1749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连接符 3"/>
          <p:cNvCxnSpPr>
            <a:cxnSpLocks noChangeShapeType="1"/>
          </p:cNvCxnSpPr>
          <p:nvPr/>
        </p:nvCxnSpPr>
        <p:spPr bwMode="auto">
          <a:xfrm flipH="1">
            <a:off x="3089275" y="1230313"/>
            <a:ext cx="1433513" cy="1368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椭圆 2"/>
          <p:cNvSpPr>
            <a:spLocks noChangeArrowheads="1"/>
          </p:cNvSpPr>
          <p:nvPr/>
        </p:nvSpPr>
        <p:spPr bwMode="auto">
          <a:xfrm>
            <a:off x="1185863" y="630238"/>
            <a:ext cx="3849687" cy="3849687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19" name="椭圆 2"/>
          <p:cNvSpPr>
            <a:spLocks noChangeArrowheads="1"/>
          </p:cNvSpPr>
          <p:nvPr/>
        </p:nvSpPr>
        <p:spPr bwMode="auto">
          <a:xfrm>
            <a:off x="927100" y="381000"/>
            <a:ext cx="4354513" cy="4356100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lg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21" name="弧形 20"/>
          <p:cNvSpPr/>
          <p:nvPr/>
        </p:nvSpPr>
        <p:spPr bwMode="auto">
          <a:xfrm rot="2754735">
            <a:off x="1312863" y="693738"/>
            <a:ext cx="3706812" cy="3738562"/>
          </a:xfrm>
          <a:prstGeom prst="arc">
            <a:avLst>
              <a:gd name="adj1" fmla="val 16213854"/>
              <a:gd name="adj2" fmla="val 20354658"/>
            </a:avLst>
          </a:prstGeom>
          <a:solidFill>
            <a:schemeClr val="accent1">
              <a:alpha val="7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23" name="弧形 22"/>
          <p:cNvSpPr/>
          <p:nvPr/>
        </p:nvSpPr>
        <p:spPr bwMode="auto">
          <a:xfrm rot="2754735">
            <a:off x="973932" y="399256"/>
            <a:ext cx="4267200" cy="4354513"/>
          </a:xfrm>
          <a:prstGeom prst="arc">
            <a:avLst>
              <a:gd name="adj1" fmla="val 16228891"/>
              <a:gd name="adj2" fmla="val 20260153"/>
            </a:avLst>
          </a:prstGeom>
          <a:solidFill>
            <a:schemeClr val="accent1">
              <a:alpha val="7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cxnSp>
        <p:nvCxnSpPr>
          <p:cNvPr id="27" name="直接连接符 26"/>
          <p:cNvCxnSpPr>
            <a:cxnSpLocks noChangeShapeType="1"/>
          </p:cNvCxnSpPr>
          <p:nvPr/>
        </p:nvCxnSpPr>
        <p:spPr bwMode="auto">
          <a:xfrm flipH="1" flipV="1">
            <a:off x="3074988" y="2581275"/>
            <a:ext cx="2024062" cy="88265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直接连接符 27"/>
          <p:cNvCxnSpPr>
            <a:cxnSpLocks noChangeShapeType="1"/>
          </p:cNvCxnSpPr>
          <p:nvPr/>
        </p:nvCxnSpPr>
        <p:spPr bwMode="auto">
          <a:xfrm flipH="1">
            <a:off x="3089275" y="1044575"/>
            <a:ext cx="1616075" cy="1554163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19"/>
          <p:cNvSpPr txBox="1"/>
          <p:nvPr/>
        </p:nvSpPr>
        <p:spPr>
          <a:xfrm>
            <a:off x="5391150" y="1935163"/>
            <a:ext cx="3508375" cy="977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半径</a:t>
            </a:r>
            <a:r>
              <a:rPr lang="zh-CN" altLang="en-US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越长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，扇形</a:t>
            </a:r>
            <a:r>
              <a:rPr lang="zh-CN" altLang="en-US" sz="24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越大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；半径</a:t>
            </a:r>
            <a:r>
              <a:rPr lang="zh-CN" altLang="en-US" sz="2400" b="1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越短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，扇形</a:t>
            </a:r>
            <a:r>
              <a:rPr lang="zh-CN" altLang="en-US" sz="2400" b="1" noProof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越小</a:t>
            </a:r>
            <a:r>
              <a:rPr lang="zh-CN" altLang="en-US" sz="2400" b="1" noProof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noProof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9" grpId="0" bldLvl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5" name="图片 2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27"/>
          <p:cNvSpPr>
            <a:spLocks noChangeArrowheads="1"/>
          </p:cNvSpPr>
          <p:nvPr/>
        </p:nvSpPr>
        <p:spPr bwMode="auto">
          <a:xfrm>
            <a:off x="1898650" y="471488"/>
            <a:ext cx="5492750" cy="730250"/>
          </a:xfrm>
          <a:prstGeom prst="wedgeRoundRectCallout">
            <a:avLst>
              <a:gd name="adj1" fmla="val -53181"/>
              <a:gd name="adj2" fmla="val 3669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半圆为弧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的扇形的圆心角是多少度？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5" y="509587"/>
            <a:ext cx="96878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1560513" y="2100263"/>
            <a:ext cx="2232025" cy="22320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 flipV="1">
            <a:off x="2644775" y="3190875"/>
            <a:ext cx="1147763" cy="142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椭圆 29"/>
          <p:cNvSpPr>
            <a:spLocks noChangeArrowheads="1"/>
          </p:cNvSpPr>
          <p:nvPr/>
        </p:nvSpPr>
        <p:spPr bwMode="auto">
          <a:xfrm flipV="1">
            <a:off x="2633663" y="316865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3895725" y="2951163"/>
            <a:ext cx="49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660650" y="3235325"/>
            <a:ext cx="46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弧形 9"/>
          <p:cNvSpPr/>
          <p:nvPr/>
        </p:nvSpPr>
        <p:spPr bwMode="auto">
          <a:xfrm>
            <a:off x="2466975" y="3006725"/>
            <a:ext cx="396875" cy="396875"/>
          </a:xfrm>
          <a:prstGeom prst="arc">
            <a:avLst>
              <a:gd name="adj1" fmla="val 267132"/>
              <a:gd name="adj2" fmla="val 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 flipH="1">
            <a:off x="2466975" y="2560638"/>
            <a:ext cx="1112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360°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" name="直接连接符 1"/>
          <p:cNvCxnSpPr>
            <a:cxnSpLocks noChangeShapeType="1"/>
          </p:cNvCxnSpPr>
          <p:nvPr/>
        </p:nvCxnSpPr>
        <p:spPr bwMode="auto">
          <a:xfrm>
            <a:off x="1560513" y="3201988"/>
            <a:ext cx="22320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54100" y="2946400"/>
            <a:ext cx="493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876675" y="2946400"/>
            <a:ext cx="461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弧形 7"/>
          <p:cNvSpPr/>
          <p:nvPr/>
        </p:nvSpPr>
        <p:spPr bwMode="auto">
          <a:xfrm>
            <a:off x="2463800" y="3006725"/>
            <a:ext cx="396875" cy="396875"/>
          </a:xfrm>
          <a:prstGeom prst="arc">
            <a:avLst>
              <a:gd name="adj1" fmla="val 10800000"/>
              <a:gd name="adj2" fmla="val 0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1" latinLnBrk="1" hangingPunct="1">
              <a:defRPr/>
            </a:pPr>
            <a:endParaRPr lang="zh-CN" altLang="en-US"/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 flipH="1">
            <a:off x="2324100" y="2500313"/>
            <a:ext cx="901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>
                <a:solidFill>
                  <a:srgbClr val="FFFF00"/>
                </a:solidFill>
                <a:latin typeface="Times New Roman" panose="02020603050405020304" pitchFamily="18" charset="0"/>
              </a:rPr>
              <a:t>180°</a:t>
            </a:r>
            <a:endParaRPr lang="en-US" altLang="zh-CN" sz="28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3286125" y="1358900"/>
            <a:ext cx="5492749" cy="730250"/>
          </a:xfrm>
          <a:prstGeom prst="wedgeRoundRectCallout">
            <a:avLst>
              <a:gd name="adj1" fmla="val 32801"/>
              <a:gd name="adj2" fmla="val 4765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以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圆为弧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的扇形的圆心角是多少度？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4997450" y="2420938"/>
            <a:ext cx="2232025" cy="2230437"/>
            <a:chOff x="7870" y="3812"/>
            <a:chExt cx="3514" cy="3514"/>
          </a:xfrm>
        </p:grpSpPr>
        <p:sp>
          <p:nvSpPr>
            <p:cNvPr id="23586" name="椭圆 35"/>
            <p:cNvSpPr>
              <a:spLocks noChangeArrowheads="1"/>
            </p:cNvSpPr>
            <p:nvPr/>
          </p:nvSpPr>
          <p:spPr bwMode="auto">
            <a:xfrm>
              <a:off x="7870" y="3812"/>
              <a:ext cx="3515" cy="351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23587" name="椭圆 38"/>
            <p:cNvSpPr>
              <a:spLocks noChangeArrowheads="1"/>
            </p:cNvSpPr>
            <p:nvPr/>
          </p:nvSpPr>
          <p:spPr bwMode="auto">
            <a:xfrm flipV="1">
              <a:off x="9561" y="5494"/>
              <a:ext cx="113" cy="1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  <p:sp>
          <p:nvSpPr>
            <p:cNvPr id="23588" name="文本框 41"/>
            <p:cNvSpPr txBox="1">
              <a:spLocks noChangeArrowheads="1"/>
            </p:cNvSpPr>
            <p:nvPr/>
          </p:nvSpPr>
          <p:spPr bwMode="auto">
            <a:xfrm>
              <a:off x="8955" y="5759"/>
              <a:ext cx="1440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O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</p:grpSp>
      <p:cxnSp>
        <p:nvCxnSpPr>
          <p:cNvPr id="19" name="直接连接符 36"/>
          <p:cNvCxnSpPr>
            <a:cxnSpLocks noChangeShapeType="1"/>
          </p:cNvCxnSpPr>
          <p:nvPr/>
        </p:nvCxnSpPr>
        <p:spPr bwMode="auto">
          <a:xfrm>
            <a:off x="4992688" y="3517900"/>
            <a:ext cx="2232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5942013" y="2039938"/>
            <a:ext cx="536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A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 flipH="1">
            <a:off x="6097588" y="2435225"/>
            <a:ext cx="1587" cy="2241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246938" y="3268663"/>
            <a:ext cx="536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B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 bwMode="auto">
          <a:xfrm>
            <a:off x="6111875" y="3348038"/>
            <a:ext cx="195263" cy="166687"/>
            <a:chOff x="5918151" y="4193851"/>
            <a:chExt cx="195530" cy="167115"/>
          </a:xfrm>
        </p:grpSpPr>
        <p:cxnSp>
          <p:nvCxnSpPr>
            <p:cNvPr id="23584" name="直接连接符 18"/>
            <p:cNvCxnSpPr>
              <a:cxnSpLocks noChangeShapeType="1"/>
              <a:endCxn id="23586" idx="4"/>
            </p:cNvCxnSpPr>
            <p:nvPr/>
          </p:nvCxnSpPr>
          <p:spPr bwMode="auto">
            <a:xfrm>
              <a:off x="5918151" y="4193851"/>
              <a:ext cx="1955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85" name="直接连接符 54"/>
            <p:cNvCxnSpPr>
              <a:cxnSpLocks noChangeShapeType="1"/>
              <a:endCxn id="23586" idx="4"/>
            </p:cNvCxnSpPr>
            <p:nvPr/>
          </p:nvCxnSpPr>
          <p:spPr bwMode="auto">
            <a:xfrm flipV="1">
              <a:off x="6113043" y="4194048"/>
              <a:ext cx="420" cy="1669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2" name="文本框 31"/>
          <p:cNvSpPr txBox="1">
            <a:spLocks noChangeArrowheads="1"/>
          </p:cNvSpPr>
          <p:nvPr/>
        </p:nvSpPr>
        <p:spPr bwMode="auto">
          <a:xfrm flipH="1">
            <a:off x="6119813" y="2924175"/>
            <a:ext cx="768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</a:rPr>
              <a:t>90°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弧形 35"/>
          <p:cNvSpPr>
            <a:spLocks noChangeArrowheads="1"/>
          </p:cNvSpPr>
          <p:nvPr/>
        </p:nvSpPr>
        <p:spPr bwMode="auto">
          <a:xfrm>
            <a:off x="4992688" y="2424113"/>
            <a:ext cx="2224087" cy="2228850"/>
          </a:xfrm>
          <a:custGeom>
            <a:avLst/>
            <a:gdLst>
              <a:gd name="T0" fmla="*/ 1111091 w 2225040"/>
              <a:gd name="T1" fmla="*/ 0 h 2228850"/>
              <a:gd name="T2" fmla="*/ 2222181 w 2225040"/>
              <a:gd name="T3" fmla="*/ 1113467 h 2228850"/>
              <a:gd name="T4" fmla="*/ 1111092 w 2225040"/>
              <a:gd name="T5" fmla="*/ 1114425 h 2228850"/>
              <a:gd name="T6" fmla="*/ 1111091 w 2225040"/>
              <a:gd name="T7" fmla="*/ 0 h 2228850"/>
              <a:gd name="T8" fmla="*/ 2222181 w 2225040"/>
              <a:gd name="T9" fmla="*/ 1113467 h 22288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5040" h="2228850" stroke="0">
                <a:moveTo>
                  <a:pt x="1112519" y="0"/>
                </a:moveTo>
                <a:cubicBezTo>
                  <a:pt x="1726630" y="0"/>
                  <a:pt x="2224525" y="498430"/>
                  <a:pt x="2225039" y="1113467"/>
                </a:cubicBezTo>
                <a:lnTo>
                  <a:pt x="1112520" y="1114425"/>
                </a:lnTo>
                <a:lnTo>
                  <a:pt x="1112519" y="0"/>
                </a:lnTo>
                <a:close/>
              </a:path>
              <a:path w="2225040" h="2228850" fill="none">
                <a:moveTo>
                  <a:pt x="1112519" y="0"/>
                </a:moveTo>
                <a:cubicBezTo>
                  <a:pt x="1726630" y="0"/>
                  <a:pt x="2224525" y="498430"/>
                  <a:pt x="2225039" y="1113467"/>
                </a:cubicBezTo>
              </a:path>
            </a:pathLst>
          </a:custGeom>
          <a:solidFill>
            <a:srgbClr val="FF99CC">
              <a:alpha val="39999"/>
            </a:srgbClr>
          </a:solid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弧形 36"/>
          <p:cNvSpPr>
            <a:spLocks noChangeArrowheads="1"/>
          </p:cNvSpPr>
          <p:nvPr/>
        </p:nvSpPr>
        <p:spPr bwMode="auto">
          <a:xfrm>
            <a:off x="1555750" y="2103438"/>
            <a:ext cx="2225675" cy="2228850"/>
          </a:xfrm>
          <a:custGeom>
            <a:avLst/>
            <a:gdLst>
              <a:gd name="T0" fmla="*/ 83 w 2225040"/>
              <a:gd name="T1" fmla="*/ 1128109 h 2228850"/>
              <a:gd name="T2" fmla="*/ 83 w 2225040"/>
              <a:gd name="T3" fmla="*/ 1128109 h 2228850"/>
              <a:gd name="T4" fmla="*/ 1113557 w 2225040"/>
              <a:gd name="T5" fmla="*/ 13684 h 2228850"/>
              <a:gd name="T6" fmla="*/ 2227028 w 2225040"/>
              <a:gd name="T7" fmla="*/ 1127150 h 2228850"/>
              <a:gd name="T8" fmla="*/ 1113474 w 2225040"/>
              <a:gd name="T9" fmla="*/ 1114425 h 2228850"/>
              <a:gd name="T10" fmla="*/ 83 w 2225040"/>
              <a:gd name="T11" fmla="*/ 1128109 h 2228850"/>
              <a:gd name="T12" fmla="*/ 83 w 2225040"/>
              <a:gd name="T13" fmla="*/ 1128109 h 2228850"/>
              <a:gd name="T14" fmla="*/ 1113557 w 2225040"/>
              <a:gd name="T15" fmla="*/ 13684 h 2228850"/>
              <a:gd name="T16" fmla="*/ 2227028 w 2225040"/>
              <a:gd name="T17" fmla="*/ 1127150 h 22288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25040" h="2228850" stroke="0">
                <a:moveTo>
                  <a:pt x="83" y="1128109"/>
                </a:moveTo>
                <a:cubicBezTo>
                  <a:pt x="110" y="1137240"/>
                  <a:pt x="83" y="1132678"/>
                  <a:pt x="83" y="1128109"/>
                </a:cubicBezTo>
                <a:cubicBezTo>
                  <a:pt x="83" y="512629"/>
                  <a:pt x="498175" y="13684"/>
                  <a:pt x="1112603" y="13684"/>
                </a:cubicBezTo>
                <a:cubicBezTo>
                  <a:pt x="1726714" y="13684"/>
                  <a:pt x="2224609" y="512114"/>
                  <a:pt x="2225123" y="1127150"/>
                </a:cubicBezTo>
                <a:lnTo>
                  <a:pt x="1112520" y="1114425"/>
                </a:lnTo>
                <a:lnTo>
                  <a:pt x="83" y="1128109"/>
                </a:lnTo>
                <a:close/>
              </a:path>
              <a:path w="2225040" h="2228850" fill="none">
                <a:moveTo>
                  <a:pt x="83" y="1128109"/>
                </a:moveTo>
                <a:cubicBezTo>
                  <a:pt x="110" y="1137240"/>
                  <a:pt x="83" y="1132678"/>
                  <a:pt x="83" y="1128109"/>
                </a:cubicBezTo>
                <a:cubicBezTo>
                  <a:pt x="83" y="512629"/>
                  <a:pt x="498175" y="13684"/>
                  <a:pt x="1112603" y="13684"/>
                </a:cubicBezTo>
                <a:cubicBezTo>
                  <a:pt x="1726714" y="13684"/>
                  <a:pt x="2224609" y="512114"/>
                  <a:pt x="2225123" y="1127150"/>
                </a:cubicBezTo>
              </a:path>
            </a:pathLst>
          </a:custGeom>
          <a:solidFill>
            <a:srgbClr val="FF99CC">
              <a:alpha val="39999"/>
            </a:srgbClr>
          </a:solidFill>
          <a:ln w="254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3786188" y="1322388"/>
            <a:ext cx="538162" cy="781050"/>
            <a:chOff x="1220" y="4590"/>
            <a:chExt cx="682" cy="1408"/>
          </a:xfrm>
        </p:grpSpPr>
        <p:sp>
          <p:nvSpPr>
            <p:cNvPr id="42" name="文本框 19"/>
            <p:cNvSpPr txBox="1"/>
            <p:nvPr/>
          </p:nvSpPr>
          <p:spPr>
            <a:xfrm>
              <a:off x="1242" y="4590"/>
              <a:ext cx="505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本框 20"/>
            <p:cNvSpPr txBox="1"/>
            <p:nvPr/>
          </p:nvSpPr>
          <p:spPr>
            <a:xfrm>
              <a:off x="1242" y="5168"/>
              <a:ext cx="660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endPara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3583" name="直接连接符 22"/>
            <p:cNvCxnSpPr>
              <a:cxnSpLocks noChangeShapeType="1"/>
              <a:endCxn id="23586" idx="4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2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5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750"/>
                            </p:stCondLst>
                            <p:childTnLst>
                              <p:par>
                                <p:cTn id="94" presetID="2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5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0" grpId="0" bldLvl="0" animBg="1"/>
      <p:bldP spid="9" grpId="0"/>
      <p:bldP spid="9" grpId="1"/>
      <p:bldP spid="33" grpId="0"/>
      <p:bldP spid="25" grpId="0"/>
      <p:bldP spid="25" grpId="1"/>
      <p:bldP spid="5" grpId="0"/>
      <p:bldP spid="7" grpId="0"/>
      <p:bldP spid="11" grpId="0"/>
      <p:bldP spid="13" grpId="0" bldLvl="0" animBg="1"/>
      <p:bldP spid="22" grpId="0"/>
      <p:bldP spid="27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45"/>
          <p:cNvGrpSpPr/>
          <p:nvPr/>
        </p:nvGrpSpPr>
        <p:grpSpPr bwMode="auto">
          <a:xfrm>
            <a:off x="117475" y="2041525"/>
            <a:ext cx="2917825" cy="2774950"/>
            <a:chOff x="185" y="3215"/>
            <a:chExt cx="4596" cy="4371"/>
          </a:xfrm>
        </p:grpSpPr>
        <p:sp>
          <p:nvSpPr>
            <p:cNvPr id="25631" name="文本框 8"/>
            <p:cNvSpPr txBox="1">
              <a:spLocks noChangeArrowheads="1"/>
            </p:cNvSpPr>
            <p:nvPr/>
          </p:nvSpPr>
          <p:spPr bwMode="auto">
            <a:xfrm>
              <a:off x="1469" y="3215"/>
              <a:ext cx="77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A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632" name="文本框 33"/>
            <p:cNvSpPr txBox="1">
              <a:spLocks noChangeArrowheads="1"/>
            </p:cNvSpPr>
            <p:nvPr/>
          </p:nvSpPr>
          <p:spPr bwMode="auto">
            <a:xfrm>
              <a:off x="4055" y="5408"/>
              <a:ext cx="72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B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633" name="弧形 4"/>
            <p:cNvSpPr>
              <a:spLocks noChangeArrowheads="1"/>
            </p:cNvSpPr>
            <p:nvPr/>
          </p:nvSpPr>
          <p:spPr bwMode="auto">
            <a:xfrm>
              <a:off x="185" y="3732"/>
              <a:ext cx="3855" cy="3855"/>
            </a:xfrm>
            <a:custGeom>
              <a:avLst/>
              <a:gdLst>
                <a:gd name="T0" fmla="*/ 1927 w 3855"/>
                <a:gd name="T1" fmla="*/ 0 h 3855"/>
                <a:gd name="T2" fmla="*/ 3854 w 3855"/>
                <a:gd name="T3" fmla="*/ 1927 h 3855"/>
                <a:gd name="T4" fmla="*/ 1927 w 3855"/>
                <a:gd name="T5" fmla="*/ 1927 h 3855"/>
                <a:gd name="T6" fmla="*/ 1927 w 3855"/>
                <a:gd name="T7" fmla="*/ 0 h 3855"/>
                <a:gd name="T8" fmla="*/ 3854 w 3855"/>
                <a:gd name="T9" fmla="*/ 1927 h 38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5" h="3855" stroke="0">
                  <a:moveTo>
                    <a:pt x="1927" y="0"/>
                  </a:moveTo>
                  <a:cubicBezTo>
                    <a:pt x="2991" y="0"/>
                    <a:pt x="3854" y="863"/>
                    <a:pt x="3854" y="1927"/>
                  </a:cubicBezTo>
                  <a:lnTo>
                    <a:pt x="1927" y="1927"/>
                  </a:lnTo>
                  <a:lnTo>
                    <a:pt x="1927" y="0"/>
                  </a:lnTo>
                  <a:close/>
                </a:path>
                <a:path w="3855" h="3855" fill="none">
                  <a:moveTo>
                    <a:pt x="1927" y="0"/>
                  </a:moveTo>
                  <a:cubicBezTo>
                    <a:pt x="2991" y="0"/>
                    <a:pt x="3854" y="863"/>
                    <a:pt x="3854" y="192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5634" name="直接连接符 42"/>
            <p:cNvCxnSpPr>
              <a:cxnSpLocks noChangeShapeType="1"/>
            </p:cNvCxnSpPr>
            <p:nvPr/>
          </p:nvCxnSpPr>
          <p:spPr bwMode="auto">
            <a:xfrm>
              <a:off x="2113" y="3727"/>
              <a:ext cx="0" cy="19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35" name="直接连接符 43"/>
            <p:cNvCxnSpPr>
              <a:cxnSpLocks noChangeShapeType="1"/>
            </p:cNvCxnSpPr>
            <p:nvPr/>
          </p:nvCxnSpPr>
          <p:spPr bwMode="auto">
            <a:xfrm>
              <a:off x="2113" y="5654"/>
              <a:ext cx="19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36" name="椭圆 44"/>
            <p:cNvSpPr>
              <a:spLocks noChangeArrowheads="1"/>
            </p:cNvSpPr>
            <p:nvPr/>
          </p:nvSpPr>
          <p:spPr bwMode="auto">
            <a:xfrm flipV="1">
              <a:off x="2074" y="5597"/>
              <a:ext cx="115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</p:grpSp>
      <p:sp>
        <p:nvSpPr>
          <p:cNvPr id="25603" name="文本框 2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4" name="图片 2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AutoShape 27"/>
          <p:cNvSpPr>
            <a:spLocks noChangeArrowheads="1"/>
          </p:cNvSpPr>
          <p:nvPr/>
        </p:nvSpPr>
        <p:spPr bwMode="auto">
          <a:xfrm>
            <a:off x="1311275" y="628650"/>
            <a:ext cx="5805488" cy="730250"/>
          </a:xfrm>
          <a:prstGeom prst="wedgeRoundRectCallout">
            <a:avLst>
              <a:gd name="adj1" fmla="val 54340"/>
              <a:gd name="adj2" fmla="val 2800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4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扇形是轴对称图形吗？它有几条对称轴？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6" name="图片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1" y="897341"/>
            <a:ext cx="1357024" cy="12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文本框 32"/>
          <p:cNvSpPr txBox="1">
            <a:spLocks noChangeArrowheads="1"/>
          </p:cNvSpPr>
          <p:nvPr/>
        </p:nvSpPr>
        <p:spPr bwMode="auto">
          <a:xfrm>
            <a:off x="1381125" y="3544888"/>
            <a:ext cx="476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楷体" panose="02010609060101010101" pitchFamily="49" charset="-122"/>
              </a:rPr>
              <a:t>O</a:t>
            </a:r>
            <a:endParaRPr lang="zh-CN" altLang="en-US" sz="24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cxnSp>
        <p:nvCxnSpPr>
          <p:cNvPr id="25608" name="直接连接符 6"/>
          <p:cNvCxnSpPr>
            <a:cxnSpLocks noChangeShapeType="1"/>
            <a:stCxn id="25633" idx="0"/>
            <a:endCxn id="25633" idx="1"/>
          </p:cNvCxnSpPr>
          <p:nvPr/>
        </p:nvCxnSpPr>
        <p:spPr bwMode="auto">
          <a:xfrm>
            <a:off x="1341438" y="2370138"/>
            <a:ext cx="0" cy="1223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直接连接符 7"/>
          <p:cNvCxnSpPr>
            <a:cxnSpLocks noChangeShapeType="1"/>
            <a:stCxn id="25633" idx="0"/>
            <a:endCxn id="25633" idx="1"/>
          </p:cNvCxnSpPr>
          <p:nvPr/>
        </p:nvCxnSpPr>
        <p:spPr bwMode="auto">
          <a:xfrm>
            <a:off x="1341438" y="3594100"/>
            <a:ext cx="1223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椭圆 29"/>
          <p:cNvSpPr>
            <a:spLocks noChangeArrowheads="1"/>
          </p:cNvSpPr>
          <p:nvPr/>
        </p:nvSpPr>
        <p:spPr bwMode="auto">
          <a:xfrm flipV="1">
            <a:off x="1317625" y="3557588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zh-CN" altLang="en-US"/>
          </a:p>
        </p:txBody>
      </p:sp>
      <p:grpSp>
        <p:nvGrpSpPr>
          <p:cNvPr id="25611" name="组合 46"/>
          <p:cNvGrpSpPr/>
          <p:nvPr/>
        </p:nvGrpSpPr>
        <p:grpSpPr bwMode="auto">
          <a:xfrm>
            <a:off x="2641600" y="2035175"/>
            <a:ext cx="2952750" cy="2446338"/>
            <a:chOff x="4704" y="3730"/>
            <a:chExt cx="4650" cy="3854"/>
          </a:xfrm>
        </p:grpSpPr>
        <p:sp>
          <p:nvSpPr>
            <p:cNvPr id="25624" name="文本框 12"/>
            <p:cNvSpPr txBox="1">
              <a:spLocks noChangeArrowheads="1"/>
            </p:cNvSpPr>
            <p:nvPr/>
          </p:nvSpPr>
          <p:spPr bwMode="auto">
            <a:xfrm rot="-1560000">
              <a:off x="4704" y="4238"/>
              <a:ext cx="77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A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625" name="文本框 13"/>
            <p:cNvSpPr txBox="1">
              <a:spLocks noChangeArrowheads="1"/>
            </p:cNvSpPr>
            <p:nvPr/>
          </p:nvSpPr>
          <p:spPr bwMode="auto">
            <a:xfrm rot="-1560000">
              <a:off x="7076" y="5361"/>
              <a:ext cx="75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O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626" name="文本框 14"/>
            <p:cNvSpPr txBox="1">
              <a:spLocks noChangeArrowheads="1"/>
            </p:cNvSpPr>
            <p:nvPr/>
          </p:nvSpPr>
          <p:spPr bwMode="auto">
            <a:xfrm>
              <a:off x="8628" y="4434"/>
              <a:ext cx="72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B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627" name="弧形 15"/>
            <p:cNvSpPr>
              <a:spLocks noChangeArrowheads="1"/>
            </p:cNvSpPr>
            <p:nvPr/>
          </p:nvSpPr>
          <p:spPr bwMode="auto">
            <a:xfrm rot="-1560000">
              <a:off x="5006" y="3730"/>
              <a:ext cx="3855" cy="3855"/>
            </a:xfrm>
            <a:custGeom>
              <a:avLst/>
              <a:gdLst>
                <a:gd name="T0" fmla="*/ 933 w 3855"/>
                <a:gd name="T1" fmla="*/ 276 h 3855"/>
                <a:gd name="T2" fmla="*/ 1927 w 3855"/>
                <a:gd name="T3" fmla="*/ 0 h 3855"/>
                <a:gd name="T4" fmla="*/ 3854 w 3855"/>
                <a:gd name="T5" fmla="*/ 1927 h 3855"/>
                <a:gd name="T6" fmla="*/ 1927 w 3855"/>
                <a:gd name="T7" fmla="*/ 1927 h 3855"/>
                <a:gd name="T8" fmla="*/ 933 w 3855"/>
                <a:gd name="T9" fmla="*/ 276 h 3855"/>
                <a:gd name="T10" fmla="*/ 1927 w 3855"/>
                <a:gd name="T11" fmla="*/ 0 h 3855"/>
                <a:gd name="T12" fmla="*/ 3854 w 3855"/>
                <a:gd name="T13" fmla="*/ 1927 h 38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55" h="3855" stroke="0">
                  <a:moveTo>
                    <a:pt x="933" y="276"/>
                  </a:moveTo>
                  <a:cubicBezTo>
                    <a:pt x="1223" y="101"/>
                    <a:pt x="1563" y="0"/>
                    <a:pt x="1927" y="0"/>
                  </a:cubicBezTo>
                  <a:cubicBezTo>
                    <a:pt x="2991" y="0"/>
                    <a:pt x="3854" y="863"/>
                    <a:pt x="3854" y="1927"/>
                  </a:cubicBezTo>
                  <a:lnTo>
                    <a:pt x="1927" y="1927"/>
                  </a:lnTo>
                  <a:lnTo>
                    <a:pt x="933" y="276"/>
                  </a:lnTo>
                  <a:close/>
                </a:path>
                <a:path w="3855" h="3855" fill="none">
                  <a:moveTo>
                    <a:pt x="933" y="276"/>
                  </a:moveTo>
                  <a:cubicBezTo>
                    <a:pt x="1223" y="101"/>
                    <a:pt x="1563" y="0"/>
                    <a:pt x="1927" y="0"/>
                  </a:cubicBezTo>
                  <a:cubicBezTo>
                    <a:pt x="2991" y="0"/>
                    <a:pt x="3854" y="863"/>
                    <a:pt x="3854" y="192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5628" name="直接连接符 16"/>
            <p:cNvCxnSpPr>
              <a:cxnSpLocks noChangeShapeType="1"/>
              <a:stCxn id="25627" idx="0"/>
              <a:endCxn id="25633" idx="1"/>
            </p:cNvCxnSpPr>
            <p:nvPr/>
          </p:nvCxnSpPr>
          <p:spPr bwMode="auto">
            <a:xfrm rot="-1560000">
              <a:off x="5624" y="4313"/>
              <a:ext cx="974" cy="163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9" name="直接连接符 17"/>
            <p:cNvCxnSpPr>
              <a:cxnSpLocks noChangeShapeType="1"/>
              <a:stCxn id="25627" idx="0"/>
              <a:endCxn id="25633" idx="1"/>
            </p:cNvCxnSpPr>
            <p:nvPr/>
          </p:nvCxnSpPr>
          <p:spPr bwMode="auto">
            <a:xfrm rot="-1560000">
              <a:off x="6836" y="5235"/>
              <a:ext cx="19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30" name="椭圆 18"/>
            <p:cNvSpPr>
              <a:spLocks noChangeArrowheads="1"/>
            </p:cNvSpPr>
            <p:nvPr/>
          </p:nvSpPr>
          <p:spPr bwMode="auto">
            <a:xfrm rot="20040000" flipV="1">
              <a:off x="6893" y="5592"/>
              <a:ext cx="115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</p:grpSp>
      <p:grpSp>
        <p:nvGrpSpPr>
          <p:cNvPr id="25612" name="组合 38"/>
          <p:cNvGrpSpPr/>
          <p:nvPr/>
        </p:nvGrpSpPr>
        <p:grpSpPr bwMode="auto">
          <a:xfrm rot="4140000">
            <a:off x="5449888" y="2190750"/>
            <a:ext cx="2814637" cy="2703513"/>
            <a:chOff x="7482" y="2932"/>
            <a:chExt cx="4432" cy="4258"/>
          </a:xfrm>
        </p:grpSpPr>
        <p:sp>
          <p:nvSpPr>
            <p:cNvPr id="25617" name="文本框 28"/>
            <p:cNvSpPr txBox="1">
              <a:spLocks noChangeArrowheads="1"/>
            </p:cNvSpPr>
            <p:nvPr/>
          </p:nvSpPr>
          <p:spPr bwMode="auto">
            <a:xfrm rot="-5400000">
              <a:off x="8181" y="6437"/>
              <a:ext cx="77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A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618" name="文本框 30"/>
            <p:cNvSpPr txBox="1">
              <a:spLocks noChangeArrowheads="1"/>
            </p:cNvSpPr>
            <p:nvPr/>
          </p:nvSpPr>
          <p:spPr bwMode="auto">
            <a:xfrm rot="-1560000">
              <a:off x="9552" y="4563"/>
              <a:ext cx="751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O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619" name="文本框 31"/>
            <p:cNvSpPr txBox="1">
              <a:spLocks noChangeArrowheads="1"/>
            </p:cNvSpPr>
            <p:nvPr/>
          </p:nvSpPr>
          <p:spPr bwMode="auto">
            <a:xfrm rot="-1800000">
              <a:off x="11188" y="3482"/>
              <a:ext cx="726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i="1">
                  <a:latin typeface="Times New Roman" panose="02020603050405020304" pitchFamily="18" charset="0"/>
                  <a:ea typeface="楷体" panose="02010609060101010101" pitchFamily="49" charset="-122"/>
                </a:rPr>
                <a:t>B</a:t>
              </a:r>
              <a:endParaRPr lang="zh-CN" altLang="en-US" sz="2400" b="1" i="1">
                <a:latin typeface="Times New Roman" panose="02020603050405020304" pitchFamily="18" charset="0"/>
                <a:ea typeface="楷体" panose="02010609060101010101" pitchFamily="49" charset="-122"/>
              </a:endParaRPr>
            </a:p>
          </p:txBody>
        </p:sp>
        <p:sp>
          <p:nvSpPr>
            <p:cNvPr id="25620" name="弧形 34"/>
            <p:cNvSpPr>
              <a:spLocks noChangeArrowheads="1"/>
            </p:cNvSpPr>
            <p:nvPr/>
          </p:nvSpPr>
          <p:spPr bwMode="auto">
            <a:xfrm rot="-1560000">
              <a:off x="7482" y="2932"/>
              <a:ext cx="3855" cy="3855"/>
            </a:xfrm>
            <a:custGeom>
              <a:avLst/>
              <a:gdLst>
                <a:gd name="T0" fmla="*/ 383 w 3855"/>
                <a:gd name="T1" fmla="*/ 3080 h 3855"/>
                <a:gd name="T2" fmla="*/ 0 w 3855"/>
                <a:gd name="T3" fmla="*/ 1927 h 3855"/>
                <a:gd name="T4" fmla="*/ 1927 w 3855"/>
                <a:gd name="T5" fmla="*/ 0 h 3855"/>
                <a:gd name="T6" fmla="*/ 3854 w 3855"/>
                <a:gd name="T7" fmla="*/ 1927 h 3855"/>
                <a:gd name="T8" fmla="*/ 1927 w 3855"/>
                <a:gd name="T9" fmla="*/ 1927 h 3855"/>
                <a:gd name="T10" fmla="*/ 383 w 3855"/>
                <a:gd name="T11" fmla="*/ 3080 h 3855"/>
                <a:gd name="T12" fmla="*/ 0 w 3855"/>
                <a:gd name="T13" fmla="*/ 1927 h 3855"/>
                <a:gd name="T14" fmla="*/ 1927 w 3855"/>
                <a:gd name="T15" fmla="*/ 0 h 3855"/>
                <a:gd name="T16" fmla="*/ 3854 w 3855"/>
                <a:gd name="T17" fmla="*/ 1927 h 3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55" h="3855" stroke="0">
                  <a:moveTo>
                    <a:pt x="383" y="3080"/>
                  </a:moveTo>
                  <a:cubicBezTo>
                    <a:pt x="142" y="2758"/>
                    <a:pt x="0" y="2359"/>
                    <a:pt x="0" y="1927"/>
                  </a:cubicBezTo>
                  <a:cubicBezTo>
                    <a:pt x="0" y="863"/>
                    <a:pt x="863" y="0"/>
                    <a:pt x="1927" y="0"/>
                  </a:cubicBezTo>
                  <a:cubicBezTo>
                    <a:pt x="2991" y="0"/>
                    <a:pt x="3854" y="863"/>
                    <a:pt x="3854" y="1927"/>
                  </a:cubicBezTo>
                  <a:lnTo>
                    <a:pt x="1927" y="1927"/>
                  </a:lnTo>
                  <a:lnTo>
                    <a:pt x="383" y="3080"/>
                  </a:lnTo>
                  <a:close/>
                </a:path>
                <a:path w="3855" h="3855" fill="none">
                  <a:moveTo>
                    <a:pt x="383" y="3080"/>
                  </a:moveTo>
                  <a:cubicBezTo>
                    <a:pt x="142" y="2758"/>
                    <a:pt x="0" y="2359"/>
                    <a:pt x="0" y="1927"/>
                  </a:cubicBezTo>
                  <a:cubicBezTo>
                    <a:pt x="0" y="863"/>
                    <a:pt x="863" y="0"/>
                    <a:pt x="1927" y="0"/>
                  </a:cubicBezTo>
                  <a:cubicBezTo>
                    <a:pt x="2991" y="0"/>
                    <a:pt x="3854" y="863"/>
                    <a:pt x="3854" y="1927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cxnSp>
          <p:nvCxnSpPr>
            <p:cNvPr id="25621" name="直接连接符 35"/>
            <p:cNvCxnSpPr>
              <a:cxnSpLocks noChangeShapeType="1"/>
              <a:stCxn id="25620" idx="0"/>
              <a:endCxn id="25633" idx="1"/>
            </p:cNvCxnSpPr>
            <p:nvPr/>
          </p:nvCxnSpPr>
          <p:spPr bwMode="auto">
            <a:xfrm flipV="1">
              <a:off x="8527" y="4860"/>
              <a:ext cx="883" cy="1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22" name="直接连接符 36"/>
            <p:cNvCxnSpPr>
              <a:cxnSpLocks noChangeShapeType="1"/>
              <a:stCxn id="25620" idx="0"/>
              <a:endCxn id="25633" idx="1"/>
            </p:cNvCxnSpPr>
            <p:nvPr/>
          </p:nvCxnSpPr>
          <p:spPr bwMode="auto">
            <a:xfrm rot="-1560000">
              <a:off x="9312" y="4437"/>
              <a:ext cx="19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23" name="椭圆 37"/>
            <p:cNvSpPr>
              <a:spLocks noChangeArrowheads="1"/>
            </p:cNvSpPr>
            <p:nvPr/>
          </p:nvSpPr>
          <p:spPr bwMode="auto">
            <a:xfrm rot="20040000" flipV="1">
              <a:off x="9369" y="4794"/>
              <a:ext cx="115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eaLnBrk="1" latinLnBrk="1" hangingPunct="1"/>
              <a:endParaRPr lang="zh-CN" altLang="en-US"/>
            </a:p>
          </p:txBody>
        </p:sp>
      </p:grpSp>
      <p:cxnSp>
        <p:nvCxnSpPr>
          <p:cNvPr id="40" name="直接连接符 39"/>
          <p:cNvCxnSpPr>
            <a:cxnSpLocks noChangeShapeType="1"/>
            <a:stCxn id="25620" idx="0"/>
            <a:endCxn id="25633" idx="1"/>
          </p:cNvCxnSpPr>
          <p:nvPr/>
        </p:nvCxnSpPr>
        <p:spPr bwMode="auto">
          <a:xfrm flipV="1">
            <a:off x="1141413" y="2406650"/>
            <a:ext cx="1433512" cy="1384300"/>
          </a:xfrm>
          <a:prstGeom prst="line">
            <a:avLst/>
          </a:prstGeom>
          <a:noFill/>
          <a:ln w="34925">
            <a:solidFill>
              <a:srgbClr val="FFC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直接连接符 40"/>
          <p:cNvCxnSpPr>
            <a:cxnSpLocks noChangeShapeType="1"/>
            <a:stCxn id="25620" idx="0"/>
            <a:endCxn id="25633" idx="1"/>
          </p:cNvCxnSpPr>
          <p:nvPr/>
        </p:nvCxnSpPr>
        <p:spPr bwMode="auto">
          <a:xfrm flipV="1">
            <a:off x="4062413" y="1641475"/>
            <a:ext cx="9525" cy="2149475"/>
          </a:xfrm>
          <a:prstGeom prst="line">
            <a:avLst/>
          </a:prstGeom>
          <a:noFill/>
          <a:ln w="34925">
            <a:solidFill>
              <a:srgbClr val="FFC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直接连接符 41"/>
          <p:cNvCxnSpPr>
            <a:cxnSpLocks noChangeShapeType="1"/>
            <a:stCxn id="25620" idx="0"/>
            <a:endCxn id="25633" idx="1"/>
          </p:cNvCxnSpPr>
          <p:nvPr/>
        </p:nvCxnSpPr>
        <p:spPr bwMode="auto">
          <a:xfrm flipV="1">
            <a:off x="6791325" y="1820863"/>
            <a:ext cx="687388" cy="1849437"/>
          </a:xfrm>
          <a:prstGeom prst="line">
            <a:avLst/>
          </a:prstGeom>
          <a:noFill/>
          <a:ln w="34925">
            <a:solidFill>
              <a:srgbClr val="FFC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文本框 47"/>
          <p:cNvSpPr txBox="1"/>
          <p:nvPr/>
        </p:nvSpPr>
        <p:spPr>
          <a:xfrm>
            <a:off x="5641975" y="3918585"/>
            <a:ext cx="1750060" cy="39878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ADDREMOVEWATERMARK" val="ossTZ2rTqg"/>
</p:tagLst>
</file>

<file path=ppt/tags/tag10.xml><?xml version="1.0" encoding="utf-8"?>
<p:tagLst xmlns:p="http://schemas.openxmlformats.org/presentationml/2006/main">
  <p:tag name="ISLIDE.ADDREMOVEWATERMARK" val="AWk3qsIHxM"/>
</p:tagLst>
</file>

<file path=ppt/tags/tag11.xml><?xml version="1.0" encoding="utf-8"?>
<p:tagLst xmlns:p="http://schemas.openxmlformats.org/presentationml/2006/main">
  <p:tag name="ISLIDE.ADDREMOVEWATERMARK" val="ossTZ2rTqg"/>
</p:tagLst>
</file>

<file path=ppt/tags/tag12.xml><?xml version="1.0" encoding="utf-8"?>
<p:tagLst xmlns:p="http://schemas.openxmlformats.org/presentationml/2006/main">
  <p:tag name="ISLIDE.ADDREMOVEWATERMARK" val="AWk3qsIHxM"/>
</p:tagLst>
</file>

<file path=ppt/tags/tag13.xml><?xml version="1.0" encoding="utf-8"?>
<p:tagLst xmlns:p="http://schemas.openxmlformats.org/presentationml/2006/main">
  <p:tag name="ISLIDE.ADDREMOVEWATERMARK" val="ossTZ2rTqg"/>
</p:tagLst>
</file>

<file path=ppt/tags/tag14.xml><?xml version="1.0" encoding="utf-8"?>
<p:tagLst xmlns:p="http://schemas.openxmlformats.org/presentationml/2006/main">
  <p:tag name="ISLIDE.ADDREMOVEWATERMARK" val="AWk3qsIHxM"/>
</p:tagLst>
</file>

<file path=ppt/tags/tag15.xml><?xml version="1.0" encoding="utf-8"?>
<p:tagLst xmlns:p="http://schemas.openxmlformats.org/presentationml/2006/main">
  <p:tag name="ISLIDE.ADDREMOVEWATERMARK" val="ossTZ2rTqg"/>
</p:tagLst>
</file>

<file path=ppt/tags/tag16.xml><?xml version="1.0" encoding="utf-8"?>
<p:tagLst xmlns:p="http://schemas.openxmlformats.org/presentationml/2006/main">
  <p:tag name="ISLIDE.ADDREMOVEWATERMARK" val="AWk3qsIHxM"/>
</p:tagLst>
</file>

<file path=ppt/tags/tag17.xml><?xml version="1.0" encoding="utf-8"?>
<p:tagLst xmlns:p="http://schemas.openxmlformats.org/presentationml/2006/main">
  <p:tag name="ISLIDE.ADDREMOVEWATERMARK" val="ossTZ2rTqg"/>
</p:tagLst>
</file>

<file path=ppt/tags/tag18.xml><?xml version="1.0" encoding="utf-8"?>
<p:tagLst xmlns:p="http://schemas.openxmlformats.org/presentationml/2006/main">
  <p:tag name="ISLIDE.ADDREMOVEWATERMARK" val="AWk3qsIHxM"/>
</p:tagLst>
</file>

<file path=ppt/tags/tag19.xml><?xml version="1.0" encoding="utf-8"?>
<p:tagLst xmlns:p="http://schemas.openxmlformats.org/presentationml/2006/main">
  <p:tag name="ISLIDE.ADDREMOVEWATERMARK" val="ossTZ2rTqg"/>
</p:tagLst>
</file>

<file path=ppt/tags/tag2.xml><?xml version="1.0" encoding="utf-8"?>
<p:tagLst xmlns:p="http://schemas.openxmlformats.org/presentationml/2006/main">
  <p:tag name="ISLIDE.ADDREMOVEWATERMARK" val="AWk3qsIHxM"/>
</p:tagLst>
</file>

<file path=ppt/tags/tag20.xml><?xml version="1.0" encoding="utf-8"?>
<p:tagLst xmlns:p="http://schemas.openxmlformats.org/presentationml/2006/main">
  <p:tag name="ISLIDE.ADDREMOVEWATERMARK" val="AWk3qsIHxM"/>
</p:tagLst>
</file>

<file path=ppt/tags/tag21.xml><?xml version="1.0" encoding="utf-8"?>
<p:tagLst xmlns:p="http://schemas.openxmlformats.org/presentationml/2006/main">
  <p:tag name="ISLIDE.ADDREMOVEWATERMARK" val="ossTZ2rTqg"/>
</p:tagLst>
</file>

<file path=ppt/tags/tag22.xml><?xml version="1.0" encoding="utf-8"?>
<p:tagLst xmlns:p="http://schemas.openxmlformats.org/presentationml/2006/main">
  <p:tag name="ISLIDE.ADDREMOVEWATERMARK" val="AWk3qsIHxM"/>
</p:tagLst>
</file>

<file path=ppt/tags/tag23.xml><?xml version="1.0" encoding="utf-8"?>
<p:tagLst xmlns:p="http://schemas.openxmlformats.org/presentationml/2006/main">
  <p:tag name="ISLIDE.ADDREMOVEWATERMARK" val="ossTZ2rTqg"/>
</p:tagLst>
</file>

<file path=ppt/tags/tag24.xml><?xml version="1.0" encoding="utf-8"?>
<p:tagLst xmlns:p="http://schemas.openxmlformats.org/presentationml/2006/main">
  <p:tag name="ISLIDE.ADDREMOVEWATERMARK" val="AWk3qsIHxM"/>
</p:tagLst>
</file>

<file path=ppt/tags/tag25.xml><?xml version="1.0" encoding="utf-8"?>
<p:tagLst xmlns:p="http://schemas.openxmlformats.org/presentationml/2006/main">
  <p:tag name="ISLIDE.ADDREMOVEWATERMARK" val="ossTZ2rTqg"/>
</p:tagLst>
</file>

<file path=ppt/tags/tag26.xml><?xml version="1.0" encoding="utf-8"?>
<p:tagLst xmlns:p="http://schemas.openxmlformats.org/presentationml/2006/main">
  <p:tag name="ISLIDE.ADDREMOVEWATERMARK" val="AWk3qsIHxM"/>
</p:tagLst>
</file>

<file path=ppt/tags/tag27.xml><?xml version="1.0" encoding="utf-8"?>
<p:tagLst xmlns:p="http://schemas.openxmlformats.org/presentationml/2006/main">
  <p:tag name="ISLIDE.ADDREMOVEWATERMARK" val="ossTZ2rTqg"/>
</p:tagLst>
</file>

<file path=ppt/tags/tag28.xml><?xml version="1.0" encoding="utf-8"?>
<p:tagLst xmlns:p="http://schemas.openxmlformats.org/presentationml/2006/main">
  <p:tag name="ISLIDE.ADDREMOVEWATERMARK" val="AWk3qsIHxM"/>
</p:tagLst>
</file>

<file path=ppt/tags/tag29.xml><?xml version="1.0" encoding="utf-8"?>
<p:tagLst xmlns:p="http://schemas.openxmlformats.org/presentationml/2006/main">
  <p:tag name="ISLIDE.ADDREMOVEWATERMARK" val="ossTZ2rTqg"/>
</p:tagLst>
</file>

<file path=ppt/tags/tag3.xml><?xml version="1.0" encoding="utf-8"?>
<p:tagLst xmlns:p="http://schemas.openxmlformats.org/presentationml/2006/main">
  <p:tag name="ISLIDE.ADDREMOVEWATERMARK" val="ossTZ2rTqg"/>
</p:tagLst>
</file>

<file path=ppt/tags/tag30.xml><?xml version="1.0" encoding="utf-8"?>
<p:tagLst xmlns:p="http://schemas.openxmlformats.org/presentationml/2006/main">
  <p:tag name="ISLIDE.ADDREMOVEWATERMARK" val="AWk3qsIHxM"/>
</p:tagLst>
</file>

<file path=ppt/tags/tag31.xml><?xml version="1.0" encoding="utf-8"?>
<p:tagLst xmlns:p="http://schemas.openxmlformats.org/presentationml/2006/main">
  <p:tag name="ISLIDE.ADDREMOVEWATERMARK" val="p0gX0pwmFm"/>
</p:tagLst>
</file>

<file path=ppt/tags/tag32.xml><?xml version="1.0" encoding="utf-8"?>
<p:tagLst xmlns:p="http://schemas.openxmlformats.org/presentationml/2006/main">
  <p:tag name="ISLIDE.ADDREMOVEWATERMARK" val="3671hqmmtl"/>
</p:tagLst>
</file>

<file path=ppt/tags/tag33.xml><?xml version="1.0" encoding="utf-8"?>
<p:tagLst xmlns:p="http://schemas.openxmlformats.org/presentationml/2006/main">
  <p:tag name="COMMONDATA" val="eyJoZGlkIjoiYzJmYmM0OTc5ZTFiNzBkNzQzODgwOGQyYTI1NDgyMGUifQ=="/>
</p:tagLst>
</file>

<file path=ppt/tags/tag4.xml><?xml version="1.0" encoding="utf-8"?>
<p:tagLst xmlns:p="http://schemas.openxmlformats.org/presentationml/2006/main">
  <p:tag name="ISLIDE.ADDREMOVEWATERMARK" val="AWk3qsIHxM"/>
</p:tagLst>
</file>

<file path=ppt/tags/tag5.xml><?xml version="1.0" encoding="utf-8"?>
<p:tagLst xmlns:p="http://schemas.openxmlformats.org/presentationml/2006/main">
  <p:tag name="ISLIDE.ADDREMOVEWATERMARK" val="ossTZ2rTqg"/>
</p:tagLst>
</file>

<file path=ppt/tags/tag6.xml><?xml version="1.0" encoding="utf-8"?>
<p:tagLst xmlns:p="http://schemas.openxmlformats.org/presentationml/2006/main">
  <p:tag name="ISLIDE.ADDREMOVEWATERMARK" val="AWk3qsIHxM"/>
</p:tagLst>
</file>

<file path=ppt/tags/tag7.xml><?xml version="1.0" encoding="utf-8"?>
<p:tagLst xmlns:p="http://schemas.openxmlformats.org/presentationml/2006/main">
  <p:tag name="ISLIDE.ADDREMOVEWATERMARK" val="ossTZ2rTqg"/>
</p:tagLst>
</file>

<file path=ppt/tags/tag8.xml><?xml version="1.0" encoding="utf-8"?>
<p:tagLst xmlns:p="http://schemas.openxmlformats.org/presentationml/2006/main">
  <p:tag name="ISLIDE.ADDREMOVEWATERMARK" val="AWk3qsIHxM"/>
</p:tagLst>
</file>

<file path=ppt/tags/tag9.xml><?xml version="1.0" encoding="utf-8"?>
<p:tagLst xmlns:p="http://schemas.openxmlformats.org/presentationml/2006/main">
  <p:tag name="ISLIDE.ADDREMOVEWATERMARK" val="ossTZ2rTqg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1181</Words>
  <Application>WPS 演示</Application>
  <PresentationFormat>全屏显示(16:9)</PresentationFormat>
  <Paragraphs>316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Times New Roman</vt:lpstr>
      <vt:lpstr>黑体</vt:lpstr>
      <vt:lpstr>幼圆</vt:lpstr>
      <vt:lpstr>微软雅黑</vt:lpstr>
      <vt:lpstr>Arial Unicode MS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697</cp:revision>
  <dcterms:created xsi:type="dcterms:W3CDTF">2008-03-19T06:41:00Z</dcterms:created>
  <dcterms:modified xsi:type="dcterms:W3CDTF">2023-09-06T13:06:31Z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2EA51CC46AE14E55A1C80C596FCC63F7_12</vt:lpwstr>
  </property>
</Properties>
</file>