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5" r:id="rId1"/>
  </p:sldMasterIdLst>
  <p:notesMasterIdLst>
    <p:notesMasterId r:id="rId20"/>
  </p:notesMasterIdLst>
  <p:sldIdLst>
    <p:sldId id="256" r:id="rId2"/>
    <p:sldId id="351" r:id="rId3"/>
    <p:sldId id="352" r:id="rId4"/>
    <p:sldId id="344" r:id="rId5"/>
    <p:sldId id="353" r:id="rId6"/>
    <p:sldId id="354" r:id="rId7"/>
    <p:sldId id="350" r:id="rId8"/>
    <p:sldId id="355" r:id="rId9"/>
    <p:sldId id="323" r:id="rId10"/>
    <p:sldId id="326" r:id="rId11"/>
    <p:sldId id="356" r:id="rId12"/>
    <p:sldId id="357" r:id="rId13"/>
    <p:sldId id="328" r:id="rId14"/>
    <p:sldId id="365" r:id="rId15"/>
    <p:sldId id="361" r:id="rId16"/>
    <p:sldId id="362" r:id="rId17"/>
    <p:sldId id="363" r:id="rId18"/>
    <p:sldId id="364" r:id="rId19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黑体" panose="02010609060101010101" pitchFamily="49" charset="-122"/>
      <p:regular r:id="rId23"/>
    </p:embeddedFont>
    <p:embeddedFont>
      <p:font typeface="楷体" panose="02010609060101010101" pitchFamily="49" charset="-122"/>
      <p:regular r:id="rId24"/>
    </p:embeddedFont>
    <p:embeddedFont>
      <p:font typeface="微软雅黑" panose="020B0503020204020204" pitchFamily="34" charset="-122"/>
      <p:regular r:id="rId25"/>
      <p:bold r:id="rId26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B6E0"/>
    <a:srgbClr val="ECFBFE"/>
    <a:srgbClr val="0066FF"/>
    <a:srgbClr val="E84235"/>
    <a:srgbClr val="3399FF"/>
    <a:srgbClr val="E7F8FF"/>
    <a:srgbClr val="01A0E9"/>
    <a:srgbClr val="6AD0FE"/>
    <a:srgbClr val="3FC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730" y="72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2EF864A-1D13-4F17-9E4D-E27EFAC993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17C2A9F-A06F-4E29-BF6E-9BBC4B6F745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5B6C532C-AF50-46BD-9232-D6B918A5986B}" type="datetimeFigureOut">
              <a:rPr lang="zh-CN" altLang="en-US"/>
              <a:pPr>
                <a:defRPr/>
              </a:pPr>
              <a:t>2023/2/12</a:t>
            </a:fld>
            <a:endParaRPr lang="zh-CN" altLang="en-US" dirty="0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645B79B3-2D93-4F21-9EDD-5A281A3D11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9D1E698-911E-4227-8A70-B79A963AE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205D68-B135-452A-AC30-92874E0EEA0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3CED0B-9257-461D-B4B9-41EC1010B4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197FC5A9-4C0E-48F8-A418-C54B108956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30D740A7-06BC-42F6-B7F9-A73AC0521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D7A8349F-50F7-4532-8ED5-9809A7D76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D26851C2-AD3E-4F08-8156-8071B6B815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A8B26D5-7242-4D7D-BAC6-F9C88E39E3DF}" type="slidenum">
              <a:rPr lang="zh-CN" altLang="en-US" smtClean="0">
                <a:ea typeface="黑体" panose="02010609060101010101" pitchFamily="49" charset="-122"/>
              </a:rPr>
              <a:pPr/>
              <a:t>3</a:t>
            </a:fld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341550F6-E06F-4596-80A9-0D065A1129A2}"/>
              </a:ext>
            </a:extLst>
          </p:cNvPr>
          <p:cNvSpPr/>
          <p:nvPr userDrawn="1"/>
        </p:nvSpPr>
        <p:spPr>
          <a:xfrm>
            <a:off x="514350" y="187325"/>
            <a:ext cx="8166100" cy="4784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1A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1C33957E-4A47-42AD-AF02-70FF745D3D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0163"/>
            <a:ext cx="1354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33AFEDD-7E19-4C90-B166-C91916C356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86"/>
          <a:stretch>
            <a:fillRect/>
          </a:stretch>
        </p:blipFill>
        <p:spPr bwMode="auto">
          <a:xfrm>
            <a:off x="444500" y="-82550"/>
            <a:ext cx="741363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63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>
            <a:extLst>
              <a:ext uri="{FF2B5EF4-FFF2-40B4-BE49-F238E27FC236}">
                <a16:creationId xmlns:a16="http://schemas.microsoft.com/office/drawing/2014/main" id="{14C233EB-A901-4448-8B49-5E80E31CF556}"/>
              </a:ext>
            </a:extLst>
          </p:cNvPr>
          <p:cNvSpPr/>
          <p:nvPr userDrawn="1"/>
        </p:nvSpPr>
        <p:spPr>
          <a:xfrm>
            <a:off x="514350" y="187325"/>
            <a:ext cx="8166100" cy="4784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1A0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3929478E-DD54-42B5-997C-A525301E1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0163"/>
            <a:ext cx="1354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41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53BD2B2-F860-4490-8B66-3C38D64819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113" y="138113"/>
            <a:ext cx="8863012" cy="4876800"/>
          </a:xfrm>
          <a:prstGeom prst="rect">
            <a:avLst/>
          </a:prstGeom>
          <a:solidFill>
            <a:srgbClr val="FFFFFF"/>
          </a:solidFill>
          <a:ln w="57150">
            <a:solidFill>
              <a:srgbClr val="01A0E9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E013DE74-AB6C-4422-BF70-F87F40AD7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138113"/>
            <a:ext cx="13541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2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9C9C413-8B72-476E-83FC-A99D2D0DE1F6}"/>
              </a:ext>
            </a:extLst>
          </p:cNvPr>
          <p:cNvSpPr/>
          <p:nvPr userDrawn="1"/>
        </p:nvSpPr>
        <p:spPr>
          <a:xfrm>
            <a:off x="-26988" y="-26988"/>
            <a:ext cx="9197976" cy="5197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135" rIns="1080135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 noProof="1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5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声  明</a:t>
            </a: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 noProof="1">
              <a:solidFill>
                <a:srgbClr val="FF0000"/>
              </a:solidFill>
              <a:latin typeface="+mj-ea"/>
              <a:ea typeface="+mj-ea"/>
            </a:endParaRP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本文件仅用于个人学习、研究或欣赏，以及其他非商业性或非盈利性用途，但同时应遵守著作权法及其他相关法律的规定，不得侵犯本司及相关权利人的合法权利。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除此以外，将本文件任何内容用于其他用途时，应获得授权，如发现未经授权用于商业或盈利用途将追究侵权者的法律责任。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200" noProof="1">
              <a:solidFill>
                <a:srgbClr val="FF0000"/>
              </a:solidFill>
              <a:latin typeface="+mj-ea"/>
              <a:ea typeface="+mj-ea"/>
            </a:endParaRPr>
          </a:p>
          <a:p>
            <a:pPr indent="4572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武汉天成贵龙文化传播有限公司</a:t>
            </a:r>
          </a:p>
          <a:p>
            <a:pPr indent="457200"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noProof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湖北山河律师事务所</a:t>
            </a:r>
            <a:endParaRPr lang="zh-CN" altLang="en-US" sz="2200" noProof="1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defRPr/>
            </a:pPr>
            <a:endParaRPr lang="zh-CN" altLang="en-US" sz="2500" noProof="1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8778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19FB99C0-906A-4FB9-9A32-6632D2CE8A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1837909D-9F14-43EE-9BB4-48F24D7C6EB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H="1">
              <a:off x="0" y="0"/>
              <a:ext cx="5340824" cy="6858000"/>
              <a:chOff x="6851176" y="0"/>
              <a:chExt cx="5340824" cy="685800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5AD76BC1-7CFB-450D-A83D-C4B074FBCA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5" t="12537"/>
              <a:stretch>
                <a:fillRect/>
              </a:stretch>
            </p:blipFill>
            <p:spPr>
              <a:xfrm>
                <a:off x="6851176" y="2099455"/>
                <a:ext cx="5340824" cy="4758545"/>
              </a:xfrm>
              <a:custGeom>
                <a:avLst/>
                <a:gdLst>
                  <a:gd name="connsiteX0" fmla="*/ 5245691 w 6732160"/>
                  <a:gd name="connsiteY0" fmla="*/ 163773 h 5998191"/>
                  <a:gd name="connsiteX1" fmla="*/ 5194622 w 6732160"/>
                  <a:gd name="connsiteY1" fmla="*/ 244435 h 5998191"/>
                  <a:gd name="connsiteX2" fmla="*/ 5191100 w 6732160"/>
                  <a:gd name="connsiteY2" fmla="*/ 245660 h 5998191"/>
                  <a:gd name="connsiteX3" fmla="*/ 6542229 w 6732160"/>
                  <a:gd name="connsiteY3" fmla="*/ 0 h 5998191"/>
                  <a:gd name="connsiteX4" fmla="*/ 6723189 w 6732160"/>
                  <a:gd name="connsiteY4" fmla="*/ 39090 h 5998191"/>
                  <a:gd name="connsiteX5" fmla="*/ 6732160 w 6732160"/>
                  <a:gd name="connsiteY5" fmla="*/ 41337 h 5998191"/>
                  <a:gd name="connsiteX6" fmla="*/ 6732160 w 6732160"/>
                  <a:gd name="connsiteY6" fmla="*/ 5998191 h 5998191"/>
                  <a:gd name="connsiteX7" fmla="*/ 1712 w 6732160"/>
                  <a:gd name="connsiteY7" fmla="*/ 5998191 h 5998191"/>
                  <a:gd name="connsiteX8" fmla="*/ 312 w 6732160"/>
                  <a:gd name="connsiteY8" fmla="*/ 5986565 h 5998191"/>
                  <a:gd name="connsiteX9" fmla="*/ 4951 w 6732160"/>
                  <a:gd name="connsiteY9" fmla="*/ 5868537 h 5998191"/>
                  <a:gd name="connsiteX10" fmla="*/ 59542 w 6732160"/>
                  <a:gd name="connsiteY10" fmla="*/ 5786651 h 5998191"/>
                  <a:gd name="connsiteX11" fmla="*/ 100485 w 6732160"/>
                  <a:gd name="connsiteY11" fmla="*/ 5745707 h 5998191"/>
                  <a:gd name="connsiteX12" fmla="*/ 141429 w 6732160"/>
                  <a:gd name="connsiteY12" fmla="*/ 5718412 h 5998191"/>
                  <a:gd name="connsiteX13" fmla="*/ 223315 w 6732160"/>
                  <a:gd name="connsiteY13" fmla="*/ 5663821 h 5998191"/>
                  <a:gd name="connsiteX14" fmla="*/ 264259 w 6732160"/>
                  <a:gd name="connsiteY14" fmla="*/ 5622878 h 5998191"/>
                  <a:gd name="connsiteX15" fmla="*/ 305202 w 6732160"/>
                  <a:gd name="connsiteY15" fmla="*/ 5595582 h 5998191"/>
                  <a:gd name="connsiteX16" fmla="*/ 387088 w 6732160"/>
                  <a:gd name="connsiteY16" fmla="*/ 5540991 h 5998191"/>
                  <a:gd name="connsiteX17" fmla="*/ 428032 w 6732160"/>
                  <a:gd name="connsiteY17" fmla="*/ 5527343 h 5998191"/>
                  <a:gd name="connsiteX18" fmla="*/ 564509 w 6732160"/>
                  <a:gd name="connsiteY18" fmla="*/ 5418161 h 5998191"/>
                  <a:gd name="connsiteX19" fmla="*/ 591805 w 6732160"/>
                  <a:gd name="connsiteY19" fmla="*/ 5377218 h 5998191"/>
                  <a:gd name="connsiteX20" fmla="*/ 660044 w 6732160"/>
                  <a:gd name="connsiteY20" fmla="*/ 5254388 h 5998191"/>
                  <a:gd name="connsiteX21" fmla="*/ 700987 w 6732160"/>
                  <a:gd name="connsiteY21" fmla="*/ 5213445 h 5998191"/>
                  <a:gd name="connsiteX22" fmla="*/ 796521 w 6732160"/>
                  <a:gd name="connsiteY22" fmla="*/ 5145206 h 5998191"/>
                  <a:gd name="connsiteX23" fmla="*/ 919351 w 6732160"/>
                  <a:gd name="connsiteY23" fmla="*/ 5063319 h 5998191"/>
                  <a:gd name="connsiteX24" fmla="*/ 960294 w 6732160"/>
                  <a:gd name="connsiteY24" fmla="*/ 5049672 h 5998191"/>
                  <a:gd name="connsiteX25" fmla="*/ 1096772 w 6732160"/>
                  <a:gd name="connsiteY25" fmla="*/ 5008728 h 5998191"/>
                  <a:gd name="connsiteX26" fmla="*/ 1137715 w 6732160"/>
                  <a:gd name="connsiteY26" fmla="*/ 4995081 h 5998191"/>
                  <a:gd name="connsiteX27" fmla="*/ 1219602 w 6732160"/>
                  <a:gd name="connsiteY27" fmla="*/ 4967785 h 5998191"/>
                  <a:gd name="connsiteX28" fmla="*/ 1301488 w 6732160"/>
                  <a:gd name="connsiteY28" fmla="*/ 4940490 h 5998191"/>
                  <a:gd name="connsiteX29" fmla="*/ 1356079 w 6732160"/>
                  <a:gd name="connsiteY29" fmla="*/ 4926842 h 5998191"/>
                  <a:gd name="connsiteX30" fmla="*/ 1397023 w 6732160"/>
                  <a:gd name="connsiteY30" fmla="*/ 4899546 h 5998191"/>
                  <a:gd name="connsiteX31" fmla="*/ 1506205 w 6732160"/>
                  <a:gd name="connsiteY31" fmla="*/ 4872251 h 5998191"/>
                  <a:gd name="connsiteX32" fmla="*/ 1601739 w 6732160"/>
                  <a:gd name="connsiteY32" fmla="*/ 4858603 h 5998191"/>
                  <a:gd name="connsiteX33" fmla="*/ 1642682 w 6732160"/>
                  <a:gd name="connsiteY33" fmla="*/ 4844955 h 5998191"/>
                  <a:gd name="connsiteX34" fmla="*/ 1683626 w 6732160"/>
                  <a:gd name="connsiteY34" fmla="*/ 4831307 h 5998191"/>
                  <a:gd name="connsiteX35" fmla="*/ 1806456 w 6732160"/>
                  <a:gd name="connsiteY35" fmla="*/ 4776716 h 5998191"/>
                  <a:gd name="connsiteX36" fmla="*/ 1847399 w 6732160"/>
                  <a:gd name="connsiteY36" fmla="*/ 4763069 h 5998191"/>
                  <a:gd name="connsiteX37" fmla="*/ 1901990 w 6732160"/>
                  <a:gd name="connsiteY37" fmla="*/ 4749421 h 5998191"/>
                  <a:gd name="connsiteX38" fmla="*/ 1970229 w 6732160"/>
                  <a:gd name="connsiteY38" fmla="*/ 4708478 h 5998191"/>
                  <a:gd name="connsiteX39" fmla="*/ 2011172 w 6732160"/>
                  <a:gd name="connsiteY39" fmla="*/ 4694830 h 5998191"/>
                  <a:gd name="connsiteX40" fmla="*/ 2052115 w 6732160"/>
                  <a:gd name="connsiteY40" fmla="*/ 4681182 h 5998191"/>
                  <a:gd name="connsiteX41" fmla="*/ 2229536 w 6732160"/>
                  <a:gd name="connsiteY41" fmla="*/ 4626591 h 5998191"/>
                  <a:gd name="connsiteX42" fmla="*/ 2270479 w 6732160"/>
                  <a:gd name="connsiteY42" fmla="*/ 4599295 h 5998191"/>
                  <a:gd name="connsiteX43" fmla="*/ 2352366 w 6732160"/>
                  <a:gd name="connsiteY43" fmla="*/ 4544704 h 5998191"/>
                  <a:gd name="connsiteX44" fmla="*/ 2434253 w 6732160"/>
                  <a:gd name="connsiteY44" fmla="*/ 4490113 h 5998191"/>
                  <a:gd name="connsiteX45" fmla="*/ 2488844 w 6732160"/>
                  <a:gd name="connsiteY45" fmla="*/ 4435522 h 5998191"/>
                  <a:gd name="connsiteX46" fmla="*/ 2570730 w 6732160"/>
                  <a:gd name="connsiteY46" fmla="*/ 4353636 h 5998191"/>
                  <a:gd name="connsiteX47" fmla="*/ 2611673 w 6732160"/>
                  <a:gd name="connsiteY47" fmla="*/ 4299045 h 5998191"/>
                  <a:gd name="connsiteX48" fmla="*/ 2666264 w 6732160"/>
                  <a:gd name="connsiteY48" fmla="*/ 4244454 h 5998191"/>
                  <a:gd name="connsiteX49" fmla="*/ 2693560 w 6732160"/>
                  <a:gd name="connsiteY49" fmla="*/ 4189863 h 5998191"/>
                  <a:gd name="connsiteX50" fmla="*/ 2734503 w 6732160"/>
                  <a:gd name="connsiteY50" fmla="*/ 4148919 h 5998191"/>
                  <a:gd name="connsiteX51" fmla="*/ 2761799 w 6732160"/>
                  <a:gd name="connsiteY51" fmla="*/ 4107976 h 5998191"/>
                  <a:gd name="connsiteX52" fmla="*/ 2830038 w 6732160"/>
                  <a:gd name="connsiteY52" fmla="*/ 3998794 h 5998191"/>
                  <a:gd name="connsiteX53" fmla="*/ 2911924 w 6732160"/>
                  <a:gd name="connsiteY53" fmla="*/ 3916907 h 5998191"/>
                  <a:gd name="connsiteX54" fmla="*/ 2952867 w 6732160"/>
                  <a:gd name="connsiteY54" fmla="*/ 3835021 h 5998191"/>
                  <a:gd name="connsiteX55" fmla="*/ 3034754 w 6732160"/>
                  <a:gd name="connsiteY55" fmla="*/ 3712191 h 5998191"/>
                  <a:gd name="connsiteX56" fmla="*/ 3116641 w 6732160"/>
                  <a:gd name="connsiteY56" fmla="*/ 3603009 h 5998191"/>
                  <a:gd name="connsiteX57" fmla="*/ 3143936 w 6732160"/>
                  <a:gd name="connsiteY57" fmla="*/ 3562066 h 5998191"/>
                  <a:gd name="connsiteX58" fmla="*/ 3212175 w 6732160"/>
                  <a:gd name="connsiteY58" fmla="*/ 3480179 h 5998191"/>
                  <a:gd name="connsiteX59" fmla="*/ 3266766 w 6732160"/>
                  <a:gd name="connsiteY59" fmla="*/ 3384645 h 5998191"/>
                  <a:gd name="connsiteX60" fmla="*/ 3403244 w 6732160"/>
                  <a:gd name="connsiteY60" fmla="*/ 3207224 h 5998191"/>
                  <a:gd name="connsiteX61" fmla="*/ 3457835 w 6732160"/>
                  <a:gd name="connsiteY61" fmla="*/ 3152633 h 5998191"/>
                  <a:gd name="connsiteX62" fmla="*/ 3539721 w 6732160"/>
                  <a:gd name="connsiteY62" fmla="*/ 3070746 h 5998191"/>
                  <a:gd name="connsiteX63" fmla="*/ 3607960 w 6732160"/>
                  <a:gd name="connsiteY63" fmla="*/ 2975212 h 5998191"/>
                  <a:gd name="connsiteX64" fmla="*/ 3662551 w 6732160"/>
                  <a:gd name="connsiteY64" fmla="*/ 2934269 h 5998191"/>
                  <a:gd name="connsiteX65" fmla="*/ 3717142 w 6732160"/>
                  <a:gd name="connsiteY65" fmla="*/ 2852382 h 5998191"/>
                  <a:gd name="connsiteX66" fmla="*/ 3758085 w 6732160"/>
                  <a:gd name="connsiteY66" fmla="*/ 2797791 h 5998191"/>
                  <a:gd name="connsiteX67" fmla="*/ 3839972 w 6732160"/>
                  <a:gd name="connsiteY67" fmla="*/ 2647666 h 5998191"/>
                  <a:gd name="connsiteX68" fmla="*/ 3853620 w 6732160"/>
                  <a:gd name="connsiteY68" fmla="*/ 2593075 h 5998191"/>
                  <a:gd name="connsiteX69" fmla="*/ 3880915 w 6732160"/>
                  <a:gd name="connsiteY69" fmla="*/ 2538484 h 5998191"/>
                  <a:gd name="connsiteX70" fmla="*/ 3894563 w 6732160"/>
                  <a:gd name="connsiteY70" fmla="*/ 2497540 h 5998191"/>
                  <a:gd name="connsiteX71" fmla="*/ 3962802 w 6732160"/>
                  <a:gd name="connsiteY71" fmla="*/ 2320119 h 5998191"/>
                  <a:gd name="connsiteX72" fmla="*/ 3990097 w 6732160"/>
                  <a:gd name="connsiteY72" fmla="*/ 2210937 h 5998191"/>
                  <a:gd name="connsiteX73" fmla="*/ 4031041 w 6732160"/>
                  <a:gd name="connsiteY73" fmla="*/ 2142698 h 5998191"/>
                  <a:gd name="connsiteX74" fmla="*/ 4044688 w 6732160"/>
                  <a:gd name="connsiteY74" fmla="*/ 2101755 h 5998191"/>
                  <a:gd name="connsiteX75" fmla="*/ 4058336 w 6732160"/>
                  <a:gd name="connsiteY75" fmla="*/ 2047164 h 5998191"/>
                  <a:gd name="connsiteX76" fmla="*/ 4650195 w 6732160"/>
                  <a:gd name="connsiteY76" fmla="*/ 1104332 h 5998191"/>
                  <a:gd name="connsiteX77" fmla="*/ 5194622 w 6732160"/>
                  <a:gd name="connsiteY77" fmla="*/ 244435 h 5998191"/>
                  <a:gd name="connsiteX78" fmla="*/ 5200020 w 6732160"/>
                  <a:gd name="connsiteY78" fmla="*/ 242558 h 5998191"/>
                  <a:gd name="connsiteX79" fmla="*/ 5272987 w 6732160"/>
                  <a:gd name="connsiteY79" fmla="*/ 218364 h 5998191"/>
                  <a:gd name="connsiteX80" fmla="*/ 5409464 w 6732160"/>
                  <a:gd name="connsiteY80" fmla="*/ 177421 h 5998191"/>
                  <a:gd name="connsiteX81" fmla="*/ 5491351 w 6732160"/>
                  <a:gd name="connsiteY81" fmla="*/ 136478 h 5998191"/>
                  <a:gd name="connsiteX82" fmla="*/ 5559590 w 6732160"/>
                  <a:gd name="connsiteY82" fmla="*/ 122830 h 5998191"/>
                  <a:gd name="connsiteX83" fmla="*/ 5641476 w 6732160"/>
                  <a:gd name="connsiteY83" fmla="*/ 109182 h 5998191"/>
                  <a:gd name="connsiteX84" fmla="*/ 5682420 w 6732160"/>
                  <a:gd name="connsiteY84" fmla="*/ 81887 h 5998191"/>
                  <a:gd name="connsiteX85" fmla="*/ 5750659 w 6732160"/>
                  <a:gd name="connsiteY85" fmla="*/ 68239 h 5998191"/>
                  <a:gd name="connsiteX86" fmla="*/ 5805250 w 6732160"/>
                  <a:gd name="connsiteY86" fmla="*/ 40943 h 5998191"/>
                  <a:gd name="connsiteX87" fmla="*/ 5941727 w 6732160"/>
                  <a:gd name="connsiteY87" fmla="*/ 13648 h 59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6732160" h="5998191">
                    <a:moveTo>
                      <a:pt x="5245691" y="163773"/>
                    </a:moveTo>
                    <a:lnTo>
                      <a:pt x="5194622" y="244435"/>
                    </a:lnTo>
                    <a:lnTo>
                      <a:pt x="5191100" y="245660"/>
                    </a:lnTo>
                    <a:close/>
                    <a:moveTo>
                      <a:pt x="6542229" y="0"/>
                    </a:moveTo>
                    <a:cubicBezTo>
                      <a:pt x="6681139" y="23152"/>
                      <a:pt x="6603676" y="8765"/>
                      <a:pt x="6723189" y="39090"/>
                    </a:cubicBezTo>
                    <a:lnTo>
                      <a:pt x="6732160" y="41337"/>
                    </a:lnTo>
                    <a:lnTo>
                      <a:pt x="6732160" y="5998191"/>
                    </a:lnTo>
                    <a:lnTo>
                      <a:pt x="1712" y="5998191"/>
                    </a:lnTo>
                    <a:lnTo>
                      <a:pt x="312" y="5986565"/>
                    </a:lnTo>
                    <a:cubicBezTo>
                      <a:pt x="-1486" y="5925623"/>
                      <a:pt x="5086" y="5870830"/>
                      <a:pt x="4951" y="5868537"/>
                    </a:cubicBezTo>
                    <a:cubicBezTo>
                      <a:pt x="4951" y="5868537"/>
                      <a:pt x="39402" y="5812546"/>
                      <a:pt x="59542" y="5786651"/>
                    </a:cubicBezTo>
                    <a:cubicBezTo>
                      <a:pt x="71392" y="5771416"/>
                      <a:pt x="86837" y="5759355"/>
                      <a:pt x="100485" y="5745707"/>
                    </a:cubicBezTo>
                    <a:cubicBezTo>
                      <a:pt x="112083" y="5734108"/>
                      <a:pt x="127781" y="5727511"/>
                      <a:pt x="141429" y="5718412"/>
                    </a:cubicBezTo>
                    <a:cubicBezTo>
                      <a:pt x="168724" y="5700215"/>
                      <a:pt x="197420" y="5683961"/>
                      <a:pt x="223315" y="5663821"/>
                    </a:cubicBezTo>
                    <a:cubicBezTo>
                      <a:pt x="238550" y="5651971"/>
                      <a:pt x="250611" y="5636526"/>
                      <a:pt x="264259" y="5622878"/>
                    </a:cubicBezTo>
                    <a:cubicBezTo>
                      <a:pt x="275858" y="5611280"/>
                      <a:pt x="291554" y="5604681"/>
                      <a:pt x="305202" y="5595582"/>
                    </a:cubicBezTo>
                    <a:lnTo>
                      <a:pt x="387088" y="5540991"/>
                    </a:lnTo>
                    <a:cubicBezTo>
                      <a:pt x="400736" y="5536442"/>
                      <a:pt x="414809" y="5533010"/>
                      <a:pt x="428032" y="5527343"/>
                    </a:cubicBezTo>
                    <a:cubicBezTo>
                      <a:pt x="498903" y="5496970"/>
                      <a:pt x="502857" y="5487520"/>
                      <a:pt x="564509" y="5418161"/>
                    </a:cubicBezTo>
                    <a:cubicBezTo>
                      <a:pt x="575406" y="5405902"/>
                      <a:pt x="584469" y="5391889"/>
                      <a:pt x="591805" y="5377218"/>
                    </a:cubicBezTo>
                    <a:cubicBezTo>
                      <a:pt x="641228" y="5278375"/>
                      <a:pt x="539551" y="5409308"/>
                      <a:pt x="660044" y="5254388"/>
                    </a:cubicBezTo>
                    <a:cubicBezTo>
                      <a:pt x="671893" y="5239153"/>
                      <a:pt x="686333" y="5226006"/>
                      <a:pt x="700987" y="5213445"/>
                    </a:cubicBezTo>
                    <a:cubicBezTo>
                      <a:pt x="730620" y="5188045"/>
                      <a:pt x="764111" y="5166813"/>
                      <a:pt x="796521" y="5145206"/>
                    </a:cubicBezTo>
                    <a:lnTo>
                      <a:pt x="919351" y="5063319"/>
                    </a:lnTo>
                    <a:lnTo>
                      <a:pt x="960294" y="5049672"/>
                    </a:lnTo>
                    <a:cubicBezTo>
                      <a:pt x="1059984" y="5016442"/>
                      <a:pt x="1014263" y="5029356"/>
                      <a:pt x="1096772" y="5008728"/>
                    </a:cubicBezTo>
                    <a:cubicBezTo>
                      <a:pt x="1110728" y="5005239"/>
                      <a:pt x="1124067" y="4999630"/>
                      <a:pt x="1137715" y="4995081"/>
                    </a:cubicBezTo>
                    <a:lnTo>
                      <a:pt x="1219602" y="4967785"/>
                    </a:lnTo>
                    <a:cubicBezTo>
                      <a:pt x="1246897" y="4958687"/>
                      <a:pt x="1273930" y="4948757"/>
                      <a:pt x="1301488" y="4940490"/>
                    </a:cubicBezTo>
                    <a:cubicBezTo>
                      <a:pt x="1319454" y="4935100"/>
                      <a:pt x="1338839" y="4934231"/>
                      <a:pt x="1356079" y="4926842"/>
                    </a:cubicBezTo>
                    <a:cubicBezTo>
                      <a:pt x="1371156" y="4920381"/>
                      <a:pt x="1383375" y="4908645"/>
                      <a:pt x="1397023" y="4899546"/>
                    </a:cubicBezTo>
                    <a:cubicBezTo>
                      <a:pt x="1397023" y="4899546"/>
                      <a:pt x="1469419" y="4879608"/>
                      <a:pt x="1506205" y="4872251"/>
                    </a:cubicBezTo>
                    <a:cubicBezTo>
                      <a:pt x="1537748" y="4865942"/>
                      <a:pt x="1569894" y="4863152"/>
                      <a:pt x="1601739" y="4858603"/>
                    </a:cubicBezTo>
                    <a:cubicBezTo>
                      <a:pt x="1615980" y="4856568"/>
                      <a:pt x="1629034" y="4849504"/>
                      <a:pt x="1642682" y="4844955"/>
                    </a:cubicBezTo>
                    <a:lnTo>
                      <a:pt x="1683626" y="4831307"/>
                    </a:lnTo>
                    <a:cubicBezTo>
                      <a:pt x="1781074" y="4798825"/>
                      <a:pt x="1741572" y="4819972"/>
                      <a:pt x="1806456" y="4776716"/>
                    </a:cubicBezTo>
                    <a:cubicBezTo>
                      <a:pt x="1820104" y="4772167"/>
                      <a:pt x="1833567" y="4767021"/>
                      <a:pt x="1847399" y="4763069"/>
                    </a:cubicBezTo>
                    <a:cubicBezTo>
                      <a:pt x="1865434" y="4757916"/>
                      <a:pt x="1884850" y="4757039"/>
                      <a:pt x="1901990" y="4749421"/>
                    </a:cubicBezTo>
                    <a:cubicBezTo>
                      <a:pt x="1926230" y="4738648"/>
                      <a:pt x="1947483" y="4722126"/>
                      <a:pt x="1970229" y="4708478"/>
                    </a:cubicBezTo>
                    <a:cubicBezTo>
                      <a:pt x="1982565" y="4701077"/>
                      <a:pt x="1997524" y="4699379"/>
                      <a:pt x="2011172" y="4694830"/>
                    </a:cubicBezTo>
                    <a:lnTo>
                      <a:pt x="2052115" y="4681182"/>
                    </a:lnTo>
                    <a:cubicBezTo>
                      <a:pt x="2192735" y="4634309"/>
                      <a:pt x="2133078" y="4650706"/>
                      <a:pt x="2229536" y="4626591"/>
                    </a:cubicBezTo>
                    <a:cubicBezTo>
                      <a:pt x="2245449" y="4622613"/>
                      <a:pt x="2256831" y="4608393"/>
                      <a:pt x="2270479" y="4599295"/>
                    </a:cubicBezTo>
                    <a:lnTo>
                      <a:pt x="2352366" y="4544704"/>
                    </a:lnTo>
                    <a:lnTo>
                      <a:pt x="2434253" y="4490113"/>
                    </a:lnTo>
                    <a:cubicBezTo>
                      <a:pt x="2455665" y="4475838"/>
                      <a:pt x="2470647" y="4453719"/>
                      <a:pt x="2488844" y="4435522"/>
                    </a:cubicBezTo>
                    <a:cubicBezTo>
                      <a:pt x="2516139" y="4408227"/>
                      <a:pt x="2544907" y="4382328"/>
                      <a:pt x="2570730" y="4353636"/>
                    </a:cubicBezTo>
                    <a:cubicBezTo>
                      <a:pt x="2585946" y="4336729"/>
                      <a:pt x="2596695" y="4316163"/>
                      <a:pt x="2611673" y="4299045"/>
                    </a:cubicBezTo>
                    <a:cubicBezTo>
                      <a:pt x="2628619" y="4279678"/>
                      <a:pt x="2650823" y="4265042"/>
                      <a:pt x="2666264" y="4244454"/>
                    </a:cubicBezTo>
                    <a:cubicBezTo>
                      <a:pt x="2678471" y="4228178"/>
                      <a:pt x="2681735" y="4206418"/>
                      <a:pt x="2693560" y="4189863"/>
                    </a:cubicBezTo>
                    <a:cubicBezTo>
                      <a:pt x="2704778" y="4174157"/>
                      <a:pt x="2720855" y="4162567"/>
                      <a:pt x="2734503" y="4148919"/>
                    </a:cubicBezTo>
                    <a:cubicBezTo>
                      <a:pt x="2746101" y="4137320"/>
                      <a:pt x="2752993" y="4121814"/>
                      <a:pt x="2761799" y="4107976"/>
                    </a:cubicBezTo>
                    <a:cubicBezTo>
                      <a:pt x="2784841" y="4071768"/>
                      <a:pt x="2806232" y="4034504"/>
                      <a:pt x="2830038" y="3998794"/>
                    </a:cubicBezTo>
                    <a:cubicBezTo>
                      <a:pt x="2919241" y="3864989"/>
                      <a:pt x="2824351" y="4004480"/>
                      <a:pt x="2911924" y="3916907"/>
                    </a:cubicBezTo>
                    <a:cubicBezTo>
                      <a:pt x="2938382" y="3890449"/>
                      <a:pt x="2941767" y="3868323"/>
                      <a:pt x="2952867" y="3835021"/>
                    </a:cubicBezTo>
                    <a:lnTo>
                      <a:pt x="3034754" y="3712191"/>
                    </a:lnTo>
                    <a:cubicBezTo>
                      <a:pt x="3059989" y="3674339"/>
                      <a:pt x="3089884" y="3639800"/>
                      <a:pt x="3116641" y="3603009"/>
                    </a:cubicBezTo>
                    <a:cubicBezTo>
                      <a:pt x="3126288" y="3589744"/>
                      <a:pt x="3133866" y="3575013"/>
                      <a:pt x="3143936" y="3562066"/>
                    </a:cubicBezTo>
                    <a:cubicBezTo>
                      <a:pt x="3165750" y="3534020"/>
                      <a:pt x="3190361" y="3508225"/>
                      <a:pt x="3212175" y="3480179"/>
                    </a:cubicBezTo>
                    <a:cubicBezTo>
                      <a:pt x="3239180" y="3445458"/>
                      <a:pt x="3246492" y="3425192"/>
                      <a:pt x="3266766" y="3384645"/>
                    </a:cubicBezTo>
                    <a:cubicBezTo>
                      <a:pt x="3363799" y="3311869"/>
                      <a:pt x="3309654" y="3363206"/>
                      <a:pt x="3403244" y="3207224"/>
                    </a:cubicBezTo>
                    <a:cubicBezTo>
                      <a:pt x="3416484" y="3185157"/>
                      <a:pt x="3439638" y="3170830"/>
                      <a:pt x="3457835" y="3152633"/>
                    </a:cubicBezTo>
                    <a:cubicBezTo>
                      <a:pt x="3485130" y="3125337"/>
                      <a:pt x="3514075" y="3099597"/>
                      <a:pt x="3539721" y="3070746"/>
                    </a:cubicBezTo>
                    <a:cubicBezTo>
                      <a:pt x="3601703" y="3001016"/>
                      <a:pt x="3526572" y="3056600"/>
                      <a:pt x="3607960" y="2975212"/>
                    </a:cubicBezTo>
                    <a:cubicBezTo>
                      <a:pt x="3624044" y="2959128"/>
                      <a:pt x="3644354" y="2947917"/>
                      <a:pt x="3662551" y="2934269"/>
                    </a:cubicBezTo>
                    <a:cubicBezTo>
                      <a:pt x="3688795" y="2914586"/>
                      <a:pt x="3698330" y="2879257"/>
                      <a:pt x="3717142" y="2852382"/>
                    </a:cubicBezTo>
                    <a:cubicBezTo>
                      <a:pt x="3730186" y="2833748"/>
                      <a:pt x="3744864" y="2816300"/>
                      <a:pt x="3758085" y="2797791"/>
                    </a:cubicBezTo>
                    <a:cubicBezTo>
                      <a:pt x="3792982" y="2748936"/>
                      <a:pt x="3815183" y="2707160"/>
                      <a:pt x="3839972" y="2647666"/>
                    </a:cubicBezTo>
                    <a:cubicBezTo>
                      <a:pt x="3847186" y="2630352"/>
                      <a:pt x="3847034" y="2610638"/>
                      <a:pt x="3853620" y="2593075"/>
                    </a:cubicBezTo>
                    <a:cubicBezTo>
                      <a:pt x="3860763" y="2574026"/>
                      <a:pt x="3872901" y="2557184"/>
                      <a:pt x="3880915" y="2538484"/>
                    </a:cubicBezTo>
                    <a:cubicBezTo>
                      <a:pt x="3886582" y="2525261"/>
                      <a:pt x="3888896" y="2510763"/>
                      <a:pt x="3894563" y="2497540"/>
                    </a:cubicBezTo>
                    <a:cubicBezTo>
                      <a:pt x="3944903" y="2380081"/>
                      <a:pt x="3907485" y="2513727"/>
                      <a:pt x="3962802" y="2320119"/>
                    </a:cubicBezTo>
                    <a:cubicBezTo>
                      <a:pt x="3973180" y="2283795"/>
                      <a:pt x="3972893" y="2245346"/>
                      <a:pt x="3990097" y="2210937"/>
                    </a:cubicBezTo>
                    <a:cubicBezTo>
                      <a:pt x="4001960" y="2187211"/>
                      <a:pt x="4019178" y="2166424"/>
                      <a:pt x="4031041" y="2142698"/>
                    </a:cubicBezTo>
                    <a:cubicBezTo>
                      <a:pt x="4037475" y="2129831"/>
                      <a:pt x="4040736" y="2115587"/>
                      <a:pt x="4044688" y="2101755"/>
                    </a:cubicBezTo>
                    <a:cubicBezTo>
                      <a:pt x="4049841" y="2083720"/>
                      <a:pt x="4048455" y="2063108"/>
                      <a:pt x="4058336" y="2047164"/>
                    </a:cubicBezTo>
                    <a:cubicBezTo>
                      <a:pt x="4253804" y="1731750"/>
                      <a:pt x="4451697" y="1417852"/>
                      <a:pt x="4650195" y="1104332"/>
                    </a:cubicBezTo>
                    <a:lnTo>
                      <a:pt x="5194622" y="244435"/>
                    </a:lnTo>
                    <a:lnTo>
                      <a:pt x="5200020" y="242558"/>
                    </a:lnTo>
                    <a:cubicBezTo>
                      <a:pt x="5216591" y="236819"/>
                      <a:pt x="5252318" y="224565"/>
                      <a:pt x="5272987" y="218364"/>
                    </a:cubicBezTo>
                    <a:cubicBezTo>
                      <a:pt x="5344431" y="196930"/>
                      <a:pt x="5326748" y="211886"/>
                      <a:pt x="5409464" y="177421"/>
                    </a:cubicBezTo>
                    <a:cubicBezTo>
                      <a:pt x="5437634" y="165684"/>
                      <a:pt x="5464055" y="150126"/>
                      <a:pt x="5491351" y="136478"/>
                    </a:cubicBezTo>
                    <a:cubicBezTo>
                      <a:pt x="5514097" y="131929"/>
                      <a:pt x="5536767" y="126980"/>
                      <a:pt x="5559590" y="122830"/>
                    </a:cubicBezTo>
                    <a:cubicBezTo>
                      <a:pt x="5586815" y="117880"/>
                      <a:pt x="5615224" y="117933"/>
                      <a:pt x="5641476" y="109182"/>
                    </a:cubicBezTo>
                    <a:cubicBezTo>
                      <a:pt x="5657037" y="103995"/>
                      <a:pt x="5668772" y="90985"/>
                      <a:pt x="5682420" y="81887"/>
                    </a:cubicBezTo>
                    <a:cubicBezTo>
                      <a:pt x="5705166" y="77338"/>
                      <a:pt x="5728653" y="75575"/>
                      <a:pt x="5750659" y="68239"/>
                    </a:cubicBezTo>
                    <a:cubicBezTo>
                      <a:pt x="5769960" y="61805"/>
                      <a:pt x="5786200" y="48087"/>
                      <a:pt x="5805250" y="40943"/>
                    </a:cubicBezTo>
                    <a:cubicBezTo>
                      <a:pt x="5830573" y="31447"/>
                      <a:pt x="5924122" y="14352"/>
                      <a:pt x="5941727" y="13648"/>
                    </a:cubicBezTo>
                    <a:close/>
                  </a:path>
                </a:pathLst>
              </a:cu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76DBBDE1-8225-4F7C-BC6D-F87CE98A9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" t="15669" r="10217"/>
              <a:stretch>
                <a:fillRect/>
              </a:stretch>
            </p:blipFill>
            <p:spPr bwMode="auto">
              <a:xfrm flipH="1">
                <a:off x="9530687" y="0"/>
                <a:ext cx="2661313" cy="3623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21FDA676-8B87-4470-A283-AE23FB4B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1" r="2269" b="15424"/>
            <a:stretch>
              <a:fillRect/>
            </a:stretch>
          </p:blipFill>
          <p:spPr bwMode="auto">
            <a:xfrm>
              <a:off x="6119026" y="0"/>
              <a:ext cx="6072974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0940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C3B88E4A-65CB-49E1-9819-14BA3514F5A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5143500"/>
            <a:chOff x="0" y="0"/>
            <a:chExt cx="12192000" cy="6858000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B5E62703-A77B-42F2-9979-42F15E920F2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flipH="1">
              <a:off x="0" y="0"/>
              <a:ext cx="5340824" cy="6858000"/>
              <a:chOff x="6851176" y="0"/>
              <a:chExt cx="5340824" cy="6858000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D3445D2C-5772-4F6F-A0B7-E9FA19825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5" t="12537"/>
              <a:stretch>
                <a:fillRect/>
              </a:stretch>
            </p:blipFill>
            <p:spPr>
              <a:xfrm>
                <a:off x="6851176" y="2099455"/>
                <a:ext cx="5340824" cy="4758545"/>
              </a:xfrm>
              <a:custGeom>
                <a:avLst/>
                <a:gdLst>
                  <a:gd name="connsiteX0" fmla="*/ 5245691 w 6732160"/>
                  <a:gd name="connsiteY0" fmla="*/ 163773 h 5998191"/>
                  <a:gd name="connsiteX1" fmla="*/ 5194622 w 6732160"/>
                  <a:gd name="connsiteY1" fmla="*/ 244435 h 5998191"/>
                  <a:gd name="connsiteX2" fmla="*/ 5191100 w 6732160"/>
                  <a:gd name="connsiteY2" fmla="*/ 245660 h 5998191"/>
                  <a:gd name="connsiteX3" fmla="*/ 6542229 w 6732160"/>
                  <a:gd name="connsiteY3" fmla="*/ 0 h 5998191"/>
                  <a:gd name="connsiteX4" fmla="*/ 6723189 w 6732160"/>
                  <a:gd name="connsiteY4" fmla="*/ 39090 h 5998191"/>
                  <a:gd name="connsiteX5" fmla="*/ 6732160 w 6732160"/>
                  <a:gd name="connsiteY5" fmla="*/ 41337 h 5998191"/>
                  <a:gd name="connsiteX6" fmla="*/ 6732160 w 6732160"/>
                  <a:gd name="connsiteY6" fmla="*/ 5998191 h 5998191"/>
                  <a:gd name="connsiteX7" fmla="*/ 1712 w 6732160"/>
                  <a:gd name="connsiteY7" fmla="*/ 5998191 h 5998191"/>
                  <a:gd name="connsiteX8" fmla="*/ 312 w 6732160"/>
                  <a:gd name="connsiteY8" fmla="*/ 5986565 h 5998191"/>
                  <a:gd name="connsiteX9" fmla="*/ 4951 w 6732160"/>
                  <a:gd name="connsiteY9" fmla="*/ 5868537 h 5998191"/>
                  <a:gd name="connsiteX10" fmla="*/ 59542 w 6732160"/>
                  <a:gd name="connsiteY10" fmla="*/ 5786651 h 5998191"/>
                  <a:gd name="connsiteX11" fmla="*/ 100485 w 6732160"/>
                  <a:gd name="connsiteY11" fmla="*/ 5745707 h 5998191"/>
                  <a:gd name="connsiteX12" fmla="*/ 141429 w 6732160"/>
                  <a:gd name="connsiteY12" fmla="*/ 5718412 h 5998191"/>
                  <a:gd name="connsiteX13" fmla="*/ 223315 w 6732160"/>
                  <a:gd name="connsiteY13" fmla="*/ 5663821 h 5998191"/>
                  <a:gd name="connsiteX14" fmla="*/ 264259 w 6732160"/>
                  <a:gd name="connsiteY14" fmla="*/ 5622878 h 5998191"/>
                  <a:gd name="connsiteX15" fmla="*/ 305202 w 6732160"/>
                  <a:gd name="connsiteY15" fmla="*/ 5595582 h 5998191"/>
                  <a:gd name="connsiteX16" fmla="*/ 387088 w 6732160"/>
                  <a:gd name="connsiteY16" fmla="*/ 5540991 h 5998191"/>
                  <a:gd name="connsiteX17" fmla="*/ 428032 w 6732160"/>
                  <a:gd name="connsiteY17" fmla="*/ 5527343 h 5998191"/>
                  <a:gd name="connsiteX18" fmla="*/ 564509 w 6732160"/>
                  <a:gd name="connsiteY18" fmla="*/ 5418161 h 5998191"/>
                  <a:gd name="connsiteX19" fmla="*/ 591805 w 6732160"/>
                  <a:gd name="connsiteY19" fmla="*/ 5377218 h 5998191"/>
                  <a:gd name="connsiteX20" fmla="*/ 660044 w 6732160"/>
                  <a:gd name="connsiteY20" fmla="*/ 5254388 h 5998191"/>
                  <a:gd name="connsiteX21" fmla="*/ 700987 w 6732160"/>
                  <a:gd name="connsiteY21" fmla="*/ 5213445 h 5998191"/>
                  <a:gd name="connsiteX22" fmla="*/ 796521 w 6732160"/>
                  <a:gd name="connsiteY22" fmla="*/ 5145206 h 5998191"/>
                  <a:gd name="connsiteX23" fmla="*/ 919351 w 6732160"/>
                  <a:gd name="connsiteY23" fmla="*/ 5063319 h 5998191"/>
                  <a:gd name="connsiteX24" fmla="*/ 960294 w 6732160"/>
                  <a:gd name="connsiteY24" fmla="*/ 5049672 h 5998191"/>
                  <a:gd name="connsiteX25" fmla="*/ 1096772 w 6732160"/>
                  <a:gd name="connsiteY25" fmla="*/ 5008728 h 5998191"/>
                  <a:gd name="connsiteX26" fmla="*/ 1137715 w 6732160"/>
                  <a:gd name="connsiteY26" fmla="*/ 4995081 h 5998191"/>
                  <a:gd name="connsiteX27" fmla="*/ 1219602 w 6732160"/>
                  <a:gd name="connsiteY27" fmla="*/ 4967785 h 5998191"/>
                  <a:gd name="connsiteX28" fmla="*/ 1301488 w 6732160"/>
                  <a:gd name="connsiteY28" fmla="*/ 4940490 h 5998191"/>
                  <a:gd name="connsiteX29" fmla="*/ 1356079 w 6732160"/>
                  <a:gd name="connsiteY29" fmla="*/ 4926842 h 5998191"/>
                  <a:gd name="connsiteX30" fmla="*/ 1397023 w 6732160"/>
                  <a:gd name="connsiteY30" fmla="*/ 4899546 h 5998191"/>
                  <a:gd name="connsiteX31" fmla="*/ 1506205 w 6732160"/>
                  <a:gd name="connsiteY31" fmla="*/ 4872251 h 5998191"/>
                  <a:gd name="connsiteX32" fmla="*/ 1601739 w 6732160"/>
                  <a:gd name="connsiteY32" fmla="*/ 4858603 h 5998191"/>
                  <a:gd name="connsiteX33" fmla="*/ 1642682 w 6732160"/>
                  <a:gd name="connsiteY33" fmla="*/ 4844955 h 5998191"/>
                  <a:gd name="connsiteX34" fmla="*/ 1683626 w 6732160"/>
                  <a:gd name="connsiteY34" fmla="*/ 4831307 h 5998191"/>
                  <a:gd name="connsiteX35" fmla="*/ 1806456 w 6732160"/>
                  <a:gd name="connsiteY35" fmla="*/ 4776716 h 5998191"/>
                  <a:gd name="connsiteX36" fmla="*/ 1847399 w 6732160"/>
                  <a:gd name="connsiteY36" fmla="*/ 4763069 h 5998191"/>
                  <a:gd name="connsiteX37" fmla="*/ 1901990 w 6732160"/>
                  <a:gd name="connsiteY37" fmla="*/ 4749421 h 5998191"/>
                  <a:gd name="connsiteX38" fmla="*/ 1970229 w 6732160"/>
                  <a:gd name="connsiteY38" fmla="*/ 4708478 h 5998191"/>
                  <a:gd name="connsiteX39" fmla="*/ 2011172 w 6732160"/>
                  <a:gd name="connsiteY39" fmla="*/ 4694830 h 5998191"/>
                  <a:gd name="connsiteX40" fmla="*/ 2052115 w 6732160"/>
                  <a:gd name="connsiteY40" fmla="*/ 4681182 h 5998191"/>
                  <a:gd name="connsiteX41" fmla="*/ 2229536 w 6732160"/>
                  <a:gd name="connsiteY41" fmla="*/ 4626591 h 5998191"/>
                  <a:gd name="connsiteX42" fmla="*/ 2270479 w 6732160"/>
                  <a:gd name="connsiteY42" fmla="*/ 4599295 h 5998191"/>
                  <a:gd name="connsiteX43" fmla="*/ 2352366 w 6732160"/>
                  <a:gd name="connsiteY43" fmla="*/ 4544704 h 5998191"/>
                  <a:gd name="connsiteX44" fmla="*/ 2434253 w 6732160"/>
                  <a:gd name="connsiteY44" fmla="*/ 4490113 h 5998191"/>
                  <a:gd name="connsiteX45" fmla="*/ 2488844 w 6732160"/>
                  <a:gd name="connsiteY45" fmla="*/ 4435522 h 5998191"/>
                  <a:gd name="connsiteX46" fmla="*/ 2570730 w 6732160"/>
                  <a:gd name="connsiteY46" fmla="*/ 4353636 h 5998191"/>
                  <a:gd name="connsiteX47" fmla="*/ 2611673 w 6732160"/>
                  <a:gd name="connsiteY47" fmla="*/ 4299045 h 5998191"/>
                  <a:gd name="connsiteX48" fmla="*/ 2666264 w 6732160"/>
                  <a:gd name="connsiteY48" fmla="*/ 4244454 h 5998191"/>
                  <a:gd name="connsiteX49" fmla="*/ 2693560 w 6732160"/>
                  <a:gd name="connsiteY49" fmla="*/ 4189863 h 5998191"/>
                  <a:gd name="connsiteX50" fmla="*/ 2734503 w 6732160"/>
                  <a:gd name="connsiteY50" fmla="*/ 4148919 h 5998191"/>
                  <a:gd name="connsiteX51" fmla="*/ 2761799 w 6732160"/>
                  <a:gd name="connsiteY51" fmla="*/ 4107976 h 5998191"/>
                  <a:gd name="connsiteX52" fmla="*/ 2830038 w 6732160"/>
                  <a:gd name="connsiteY52" fmla="*/ 3998794 h 5998191"/>
                  <a:gd name="connsiteX53" fmla="*/ 2911924 w 6732160"/>
                  <a:gd name="connsiteY53" fmla="*/ 3916907 h 5998191"/>
                  <a:gd name="connsiteX54" fmla="*/ 2952867 w 6732160"/>
                  <a:gd name="connsiteY54" fmla="*/ 3835021 h 5998191"/>
                  <a:gd name="connsiteX55" fmla="*/ 3034754 w 6732160"/>
                  <a:gd name="connsiteY55" fmla="*/ 3712191 h 5998191"/>
                  <a:gd name="connsiteX56" fmla="*/ 3116641 w 6732160"/>
                  <a:gd name="connsiteY56" fmla="*/ 3603009 h 5998191"/>
                  <a:gd name="connsiteX57" fmla="*/ 3143936 w 6732160"/>
                  <a:gd name="connsiteY57" fmla="*/ 3562066 h 5998191"/>
                  <a:gd name="connsiteX58" fmla="*/ 3212175 w 6732160"/>
                  <a:gd name="connsiteY58" fmla="*/ 3480179 h 5998191"/>
                  <a:gd name="connsiteX59" fmla="*/ 3266766 w 6732160"/>
                  <a:gd name="connsiteY59" fmla="*/ 3384645 h 5998191"/>
                  <a:gd name="connsiteX60" fmla="*/ 3403244 w 6732160"/>
                  <a:gd name="connsiteY60" fmla="*/ 3207224 h 5998191"/>
                  <a:gd name="connsiteX61" fmla="*/ 3457835 w 6732160"/>
                  <a:gd name="connsiteY61" fmla="*/ 3152633 h 5998191"/>
                  <a:gd name="connsiteX62" fmla="*/ 3539721 w 6732160"/>
                  <a:gd name="connsiteY62" fmla="*/ 3070746 h 5998191"/>
                  <a:gd name="connsiteX63" fmla="*/ 3607960 w 6732160"/>
                  <a:gd name="connsiteY63" fmla="*/ 2975212 h 5998191"/>
                  <a:gd name="connsiteX64" fmla="*/ 3662551 w 6732160"/>
                  <a:gd name="connsiteY64" fmla="*/ 2934269 h 5998191"/>
                  <a:gd name="connsiteX65" fmla="*/ 3717142 w 6732160"/>
                  <a:gd name="connsiteY65" fmla="*/ 2852382 h 5998191"/>
                  <a:gd name="connsiteX66" fmla="*/ 3758085 w 6732160"/>
                  <a:gd name="connsiteY66" fmla="*/ 2797791 h 5998191"/>
                  <a:gd name="connsiteX67" fmla="*/ 3839972 w 6732160"/>
                  <a:gd name="connsiteY67" fmla="*/ 2647666 h 5998191"/>
                  <a:gd name="connsiteX68" fmla="*/ 3853620 w 6732160"/>
                  <a:gd name="connsiteY68" fmla="*/ 2593075 h 5998191"/>
                  <a:gd name="connsiteX69" fmla="*/ 3880915 w 6732160"/>
                  <a:gd name="connsiteY69" fmla="*/ 2538484 h 5998191"/>
                  <a:gd name="connsiteX70" fmla="*/ 3894563 w 6732160"/>
                  <a:gd name="connsiteY70" fmla="*/ 2497540 h 5998191"/>
                  <a:gd name="connsiteX71" fmla="*/ 3962802 w 6732160"/>
                  <a:gd name="connsiteY71" fmla="*/ 2320119 h 5998191"/>
                  <a:gd name="connsiteX72" fmla="*/ 3990097 w 6732160"/>
                  <a:gd name="connsiteY72" fmla="*/ 2210937 h 5998191"/>
                  <a:gd name="connsiteX73" fmla="*/ 4031041 w 6732160"/>
                  <a:gd name="connsiteY73" fmla="*/ 2142698 h 5998191"/>
                  <a:gd name="connsiteX74" fmla="*/ 4044688 w 6732160"/>
                  <a:gd name="connsiteY74" fmla="*/ 2101755 h 5998191"/>
                  <a:gd name="connsiteX75" fmla="*/ 4058336 w 6732160"/>
                  <a:gd name="connsiteY75" fmla="*/ 2047164 h 5998191"/>
                  <a:gd name="connsiteX76" fmla="*/ 4650195 w 6732160"/>
                  <a:gd name="connsiteY76" fmla="*/ 1104332 h 5998191"/>
                  <a:gd name="connsiteX77" fmla="*/ 5194622 w 6732160"/>
                  <a:gd name="connsiteY77" fmla="*/ 244435 h 5998191"/>
                  <a:gd name="connsiteX78" fmla="*/ 5200020 w 6732160"/>
                  <a:gd name="connsiteY78" fmla="*/ 242558 h 5998191"/>
                  <a:gd name="connsiteX79" fmla="*/ 5272987 w 6732160"/>
                  <a:gd name="connsiteY79" fmla="*/ 218364 h 5998191"/>
                  <a:gd name="connsiteX80" fmla="*/ 5409464 w 6732160"/>
                  <a:gd name="connsiteY80" fmla="*/ 177421 h 5998191"/>
                  <a:gd name="connsiteX81" fmla="*/ 5491351 w 6732160"/>
                  <a:gd name="connsiteY81" fmla="*/ 136478 h 5998191"/>
                  <a:gd name="connsiteX82" fmla="*/ 5559590 w 6732160"/>
                  <a:gd name="connsiteY82" fmla="*/ 122830 h 5998191"/>
                  <a:gd name="connsiteX83" fmla="*/ 5641476 w 6732160"/>
                  <a:gd name="connsiteY83" fmla="*/ 109182 h 5998191"/>
                  <a:gd name="connsiteX84" fmla="*/ 5682420 w 6732160"/>
                  <a:gd name="connsiteY84" fmla="*/ 81887 h 5998191"/>
                  <a:gd name="connsiteX85" fmla="*/ 5750659 w 6732160"/>
                  <a:gd name="connsiteY85" fmla="*/ 68239 h 5998191"/>
                  <a:gd name="connsiteX86" fmla="*/ 5805250 w 6732160"/>
                  <a:gd name="connsiteY86" fmla="*/ 40943 h 5998191"/>
                  <a:gd name="connsiteX87" fmla="*/ 5941727 w 6732160"/>
                  <a:gd name="connsiteY87" fmla="*/ 13648 h 5998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6732160" h="5998191">
                    <a:moveTo>
                      <a:pt x="5245691" y="163773"/>
                    </a:moveTo>
                    <a:lnTo>
                      <a:pt x="5194622" y="244435"/>
                    </a:lnTo>
                    <a:lnTo>
                      <a:pt x="5191100" y="245660"/>
                    </a:lnTo>
                    <a:close/>
                    <a:moveTo>
                      <a:pt x="6542229" y="0"/>
                    </a:moveTo>
                    <a:cubicBezTo>
                      <a:pt x="6681139" y="23152"/>
                      <a:pt x="6603676" y="8765"/>
                      <a:pt x="6723189" y="39090"/>
                    </a:cubicBezTo>
                    <a:lnTo>
                      <a:pt x="6732160" y="41337"/>
                    </a:lnTo>
                    <a:lnTo>
                      <a:pt x="6732160" y="5998191"/>
                    </a:lnTo>
                    <a:lnTo>
                      <a:pt x="1712" y="5998191"/>
                    </a:lnTo>
                    <a:lnTo>
                      <a:pt x="312" y="5986565"/>
                    </a:lnTo>
                    <a:cubicBezTo>
                      <a:pt x="-1486" y="5925623"/>
                      <a:pt x="5086" y="5870830"/>
                      <a:pt x="4951" y="5868537"/>
                    </a:cubicBezTo>
                    <a:cubicBezTo>
                      <a:pt x="4951" y="5868537"/>
                      <a:pt x="39402" y="5812546"/>
                      <a:pt x="59542" y="5786651"/>
                    </a:cubicBezTo>
                    <a:cubicBezTo>
                      <a:pt x="71392" y="5771416"/>
                      <a:pt x="86837" y="5759355"/>
                      <a:pt x="100485" y="5745707"/>
                    </a:cubicBezTo>
                    <a:cubicBezTo>
                      <a:pt x="112083" y="5734108"/>
                      <a:pt x="127781" y="5727511"/>
                      <a:pt x="141429" y="5718412"/>
                    </a:cubicBezTo>
                    <a:cubicBezTo>
                      <a:pt x="168724" y="5700215"/>
                      <a:pt x="197420" y="5683961"/>
                      <a:pt x="223315" y="5663821"/>
                    </a:cubicBezTo>
                    <a:cubicBezTo>
                      <a:pt x="238550" y="5651971"/>
                      <a:pt x="250611" y="5636526"/>
                      <a:pt x="264259" y="5622878"/>
                    </a:cubicBezTo>
                    <a:cubicBezTo>
                      <a:pt x="275858" y="5611280"/>
                      <a:pt x="291554" y="5604681"/>
                      <a:pt x="305202" y="5595582"/>
                    </a:cubicBezTo>
                    <a:lnTo>
                      <a:pt x="387088" y="5540991"/>
                    </a:lnTo>
                    <a:cubicBezTo>
                      <a:pt x="400736" y="5536442"/>
                      <a:pt x="414809" y="5533010"/>
                      <a:pt x="428032" y="5527343"/>
                    </a:cubicBezTo>
                    <a:cubicBezTo>
                      <a:pt x="498903" y="5496970"/>
                      <a:pt x="502857" y="5487520"/>
                      <a:pt x="564509" y="5418161"/>
                    </a:cubicBezTo>
                    <a:cubicBezTo>
                      <a:pt x="575406" y="5405902"/>
                      <a:pt x="584469" y="5391889"/>
                      <a:pt x="591805" y="5377218"/>
                    </a:cubicBezTo>
                    <a:cubicBezTo>
                      <a:pt x="641228" y="5278375"/>
                      <a:pt x="539551" y="5409308"/>
                      <a:pt x="660044" y="5254388"/>
                    </a:cubicBezTo>
                    <a:cubicBezTo>
                      <a:pt x="671893" y="5239153"/>
                      <a:pt x="686333" y="5226006"/>
                      <a:pt x="700987" y="5213445"/>
                    </a:cubicBezTo>
                    <a:cubicBezTo>
                      <a:pt x="730620" y="5188045"/>
                      <a:pt x="764111" y="5166813"/>
                      <a:pt x="796521" y="5145206"/>
                    </a:cubicBezTo>
                    <a:lnTo>
                      <a:pt x="919351" y="5063319"/>
                    </a:lnTo>
                    <a:lnTo>
                      <a:pt x="960294" y="5049672"/>
                    </a:lnTo>
                    <a:cubicBezTo>
                      <a:pt x="1059984" y="5016442"/>
                      <a:pt x="1014263" y="5029356"/>
                      <a:pt x="1096772" y="5008728"/>
                    </a:cubicBezTo>
                    <a:cubicBezTo>
                      <a:pt x="1110728" y="5005239"/>
                      <a:pt x="1124067" y="4999630"/>
                      <a:pt x="1137715" y="4995081"/>
                    </a:cubicBezTo>
                    <a:lnTo>
                      <a:pt x="1219602" y="4967785"/>
                    </a:lnTo>
                    <a:cubicBezTo>
                      <a:pt x="1246897" y="4958687"/>
                      <a:pt x="1273930" y="4948757"/>
                      <a:pt x="1301488" y="4940490"/>
                    </a:cubicBezTo>
                    <a:cubicBezTo>
                      <a:pt x="1319454" y="4935100"/>
                      <a:pt x="1338839" y="4934231"/>
                      <a:pt x="1356079" y="4926842"/>
                    </a:cubicBezTo>
                    <a:cubicBezTo>
                      <a:pt x="1371156" y="4920381"/>
                      <a:pt x="1383375" y="4908645"/>
                      <a:pt x="1397023" y="4899546"/>
                    </a:cubicBezTo>
                    <a:cubicBezTo>
                      <a:pt x="1397023" y="4899546"/>
                      <a:pt x="1469419" y="4879608"/>
                      <a:pt x="1506205" y="4872251"/>
                    </a:cubicBezTo>
                    <a:cubicBezTo>
                      <a:pt x="1537748" y="4865942"/>
                      <a:pt x="1569894" y="4863152"/>
                      <a:pt x="1601739" y="4858603"/>
                    </a:cubicBezTo>
                    <a:cubicBezTo>
                      <a:pt x="1615980" y="4856568"/>
                      <a:pt x="1629034" y="4849504"/>
                      <a:pt x="1642682" y="4844955"/>
                    </a:cubicBezTo>
                    <a:lnTo>
                      <a:pt x="1683626" y="4831307"/>
                    </a:lnTo>
                    <a:cubicBezTo>
                      <a:pt x="1781074" y="4798825"/>
                      <a:pt x="1741572" y="4819972"/>
                      <a:pt x="1806456" y="4776716"/>
                    </a:cubicBezTo>
                    <a:cubicBezTo>
                      <a:pt x="1820104" y="4772167"/>
                      <a:pt x="1833567" y="4767021"/>
                      <a:pt x="1847399" y="4763069"/>
                    </a:cubicBezTo>
                    <a:cubicBezTo>
                      <a:pt x="1865434" y="4757916"/>
                      <a:pt x="1884850" y="4757039"/>
                      <a:pt x="1901990" y="4749421"/>
                    </a:cubicBezTo>
                    <a:cubicBezTo>
                      <a:pt x="1926230" y="4738648"/>
                      <a:pt x="1947483" y="4722126"/>
                      <a:pt x="1970229" y="4708478"/>
                    </a:cubicBezTo>
                    <a:cubicBezTo>
                      <a:pt x="1982565" y="4701077"/>
                      <a:pt x="1997524" y="4699379"/>
                      <a:pt x="2011172" y="4694830"/>
                    </a:cubicBezTo>
                    <a:lnTo>
                      <a:pt x="2052115" y="4681182"/>
                    </a:lnTo>
                    <a:cubicBezTo>
                      <a:pt x="2192735" y="4634309"/>
                      <a:pt x="2133078" y="4650706"/>
                      <a:pt x="2229536" y="4626591"/>
                    </a:cubicBezTo>
                    <a:cubicBezTo>
                      <a:pt x="2245449" y="4622613"/>
                      <a:pt x="2256831" y="4608393"/>
                      <a:pt x="2270479" y="4599295"/>
                    </a:cubicBezTo>
                    <a:lnTo>
                      <a:pt x="2352366" y="4544704"/>
                    </a:lnTo>
                    <a:lnTo>
                      <a:pt x="2434253" y="4490113"/>
                    </a:lnTo>
                    <a:cubicBezTo>
                      <a:pt x="2455665" y="4475838"/>
                      <a:pt x="2470647" y="4453719"/>
                      <a:pt x="2488844" y="4435522"/>
                    </a:cubicBezTo>
                    <a:cubicBezTo>
                      <a:pt x="2516139" y="4408227"/>
                      <a:pt x="2544907" y="4382328"/>
                      <a:pt x="2570730" y="4353636"/>
                    </a:cubicBezTo>
                    <a:cubicBezTo>
                      <a:pt x="2585946" y="4336729"/>
                      <a:pt x="2596695" y="4316163"/>
                      <a:pt x="2611673" y="4299045"/>
                    </a:cubicBezTo>
                    <a:cubicBezTo>
                      <a:pt x="2628619" y="4279678"/>
                      <a:pt x="2650823" y="4265042"/>
                      <a:pt x="2666264" y="4244454"/>
                    </a:cubicBezTo>
                    <a:cubicBezTo>
                      <a:pt x="2678471" y="4228178"/>
                      <a:pt x="2681735" y="4206418"/>
                      <a:pt x="2693560" y="4189863"/>
                    </a:cubicBezTo>
                    <a:cubicBezTo>
                      <a:pt x="2704778" y="4174157"/>
                      <a:pt x="2720855" y="4162567"/>
                      <a:pt x="2734503" y="4148919"/>
                    </a:cubicBezTo>
                    <a:cubicBezTo>
                      <a:pt x="2746101" y="4137320"/>
                      <a:pt x="2752993" y="4121814"/>
                      <a:pt x="2761799" y="4107976"/>
                    </a:cubicBezTo>
                    <a:cubicBezTo>
                      <a:pt x="2784841" y="4071768"/>
                      <a:pt x="2806232" y="4034504"/>
                      <a:pt x="2830038" y="3998794"/>
                    </a:cubicBezTo>
                    <a:cubicBezTo>
                      <a:pt x="2919241" y="3864989"/>
                      <a:pt x="2824351" y="4004480"/>
                      <a:pt x="2911924" y="3916907"/>
                    </a:cubicBezTo>
                    <a:cubicBezTo>
                      <a:pt x="2938382" y="3890449"/>
                      <a:pt x="2941767" y="3868323"/>
                      <a:pt x="2952867" y="3835021"/>
                    </a:cubicBezTo>
                    <a:lnTo>
                      <a:pt x="3034754" y="3712191"/>
                    </a:lnTo>
                    <a:cubicBezTo>
                      <a:pt x="3059989" y="3674339"/>
                      <a:pt x="3089884" y="3639800"/>
                      <a:pt x="3116641" y="3603009"/>
                    </a:cubicBezTo>
                    <a:cubicBezTo>
                      <a:pt x="3126288" y="3589744"/>
                      <a:pt x="3133866" y="3575013"/>
                      <a:pt x="3143936" y="3562066"/>
                    </a:cubicBezTo>
                    <a:cubicBezTo>
                      <a:pt x="3165750" y="3534020"/>
                      <a:pt x="3190361" y="3508225"/>
                      <a:pt x="3212175" y="3480179"/>
                    </a:cubicBezTo>
                    <a:cubicBezTo>
                      <a:pt x="3239180" y="3445458"/>
                      <a:pt x="3246492" y="3425192"/>
                      <a:pt x="3266766" y="3384645"/>
                    </a:cubicBezTo>
                    <a:cubicBezTo>
                      <a:pt x="3363799" y="3311869"/>
                      <a:pt x="3309654" y="3363206"/>
                      <a:pt x="3403244" y="3207224"/>
                    </a:cubicBezTo>
                    <a:cubicBezTo>
                      <a:pt x="3416484" y="3185157"/>
                      <a:pt x="3439638" y="3170830"/>
                      <a:pt x="3457835" y="3152633"/>
                    </a:cubicBezTo>
                    <a:cubicBezTo>
                      <a:pt x="3485130" y="3125337"/>
                      <a:pt x="3514075" y="3099597"/>
                      <a:pt x="3539721" y="3070746"/>
                    </a:cubicBezTo>
                    <a:cubicBezTo>
                      <a:pt x="3601703" y="3001016"/>
                      <a:pt x="3526572" y="3056600"/>
                      <a:pt x="3607960" y="2975212"/>
                    </a:cubicBezTo>
                    <a:cubicBezTo>
                      <a:pt x="3624044" y="2959128"/>
                      <a:pt x="3644354" y="2947917"/>
                      <a:pt x="3662551" y="2934269"/>
                    </a:cubicBezTo>
                    <a:cubicBezTo>
                      <a:pt x="3688795" y="2914586"/>
                      <a:pt x="3698330" y="2879257"/>
                      <a:pt x="3717142" y="2852382"/>
                    </a:cubicBezTo>
                    <a:cubicBezTo>
                      <a:pt x="3730186" y="2833748"/>
                      <a:pt x="3744864" y="2816300"/>
                      <a:pt x="3758085" y="2797791"/>
                    </a:cubicBezTo>
                    <a:cubicBezTo>
                      <a:pt x="3792982" y="2748936"/>
                      <a:pt x="3815183" y="2707160"/>
                      <a:pt x="3839972" y="2647666"/>
                    </a:cubicBezTo>
                    <a:cubicBezTo>
                      <a:pt x="3847186" y="2630352"/>
                      <a:pt x="3847034" y="2610638"/>
                      <a:pt x="3853620" y="2593075"/>
                    </a:cubicBezTo>
                    <a:cubicBezTo>
                      <a:pt x="3860763" y="2574026"/>
                      <a:pt x="3872901" y="2557184"/>
                      <a:pt x="3880915" y="2538484"/>
                    </a:cubicBezTo>
                    <a:cubicBezTo>
                      <a:pt x="3886582" y="2525261"/>
                      <a:pt x="3888896" y="2510763"/>
                      <a:pt x="3894563" y="2497540"/>
                    </a:cubicBezTo>
                    <a:cubicBezTo>
                      <a:pt x="3944903" y="2380081"/>
                      <a:pt x="3907485" y="2513727"/>
                      <a:pt x="3962802" y="2320119"/>
                    </a:cubicBezTo>
                    <a:cubicBezTo>
                      <a:pt x="3973180" y="2283795"/>
                      <a:pt x="3972893" y="2245346"/>
                      <a:pt x="3990097" y="2210937"/>
                    </a:cubicBezTo>
                    <a:cubicBezTo>
                      <a:pt x="4001960" y="2187211"/>
                      <a:pt x="4019178" y="2166424"/>
                      <a:pt x="4031041" y="2142698"/>
                    </a:cubicBezTo>
                    <a:cubicBezTo>
                      <a:pt x="4037475" y="2129831"/>
                      <a:pt x="4040736" y="2115587"/>
                      <a:pt x="4044688" y="2101755"/>
                    </a:cubicBezTo>
                    <a:cubicBezTo>
                      <a:pt x="4049841" y="2083720"/>
                      <a:pt x="4048455" y="2063108"/>
                      <a:pt x="4058336" y="2047164"/>
                    </a:cubicBezTo>
                    <a:cubicBezTo>
                      <a:pt x="4253804" y="1731750"/>
                      <a:pt x="4451697" y="1417852"/>
                      <a:pt x="4650195" y="1104332"/>
                    </a:cubicBezTo>
                    <a:lnTo>
                      <a:pt x="5194622" y="244435"/>
                    </a:lnTo>
                    <a:lnTo>
                      <a:pt x="5200020" y="242558"/>
                    </a:lnTo>
                    <a:cubicBezTo>
                      <a:pt x="5216591" y="236819"/>
                      <a:pt x="5252318" y="224565"/>
                      <a:pt x="5272987" y="218364"/>
                    </a:cubicBezTo>
                    <a:cubicBezTo>
                      <a:pt x="5344431" y="196930"/>
                      <a:pt x="5326748" y="211886"/>
                      <a:pt x="5409464" y="177421"/>
                    </a:cubicBezTo>
                    <a:cubicBezTo>
                      <a:pt x="5437634" y="165684"/>
                      <a:pt x="5464055" y="150126"/>
                      <a:pt x="5491351" y="136478"/>
                    </a:cubicBezTo>
                    <a:cubicBezTo>
                      <a:pt x="5514097" y="131929"/>
                      <a:pt x="5536767" y="126980"/>
                      <a:pt x="5559590" y="122830"/>
                    </a:cubicBezTo>
                    <a:cubicBezTo>
                      <a:pt x="5586815" y="117880"/>
                      <a:pt x="5615224" y="117933"/>
                      <a:pt x="5641476" y="109182"/>
                    </a:cubicBezTo>
                    <a:cubicBezTo>
                      <a:pt x="5657037" y="103995"/>
                      <a:pt x="5668772" y="90985"/>
                      <a:pt x="5682420" y="81887"/>
                    </a:cubicBezTo>
                    <a:cubicBezTo>
                      <a:pt x="5705166" y="77338"/>
                      <a:pt x="5728653" y="75575"/>
                      <a:pt x="5750659" y="68239"/>
                    </a:cubicBezTo>
                    <a:cubicBezTo>
                      <a:pt x="5769960" y="61805"/>
                      <a:pt x="5786200" y="48087"/>
                      <a:pt x="5805250" y="40943"/>
                    </a:cubicBezTo>
                    <a:cubicBezTo>
                      <a:pt x="5830573" y="31447"/>
                      <a:pt x="5924122" y="14352"/>
                      <a:pt x="5941727" y="13648"/>
                    </a:cubicBezTo>
                    <a:close/>
                  </a:path>
                </a:pathLst>
              </a:custGeom>
            </p:spPr>
          </p:pic>
          <p:pic>
            <p:nvPicPr>
              <p:cNvPr id="6" name="图片 8">
                <a:extLst>
                  <a:ext uri="{FF2B5EF4-FFF2-40B4-BE49-F238E27FC236}">
                    <a16:creationId xmlns:a16="http://schemas.microsoft.com/office/drawing/2014/main" id="{35477720-53A0-4C39-8B8B-4587D26DB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" t="15669" r="10217"/>
              <a:stretch>
                <a:fillRect/>
              </a:stretch>
            </p:blipFill>
            <p:spPr bwMode="auto">
              <a:xfrm flipH="1">
                <a:off x="9530687" y="0"/>
                <a:ext cx="2661313" cy="3623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114C2C60-8A68-4DF6-B04A-7E487B652D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61" r="2269" b="15424"/>
            <a:stretch>
              <a:fillRect/>
            </a:stretch>
          </p:blipFill>
          <p:spPr bwMode="auto">
            <a:xfrm>
              <a:off x="6119026" y="0"/>
              <a:ext cx="6072974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: 对角圆角 5">
            <a:extLst>
              <a:ext uri="{FF2B5EF4-FFF2-40B4-BE49-F238E27FC236}">
                <a16:creationId xmlns:a16="http://schemas.microsoft.com/office/drawing/2014/main" id="{EEE96D38-37CF-4A90-B3A7-C46365F7DAFD}"/>
              </a:ext>
            </a:extLst>
          </p:cNvPr>
          <p:cNvSpPr/>
          <p:nvPr userDrawn="1"/>
        </p:nvSpPr>
        <p:spPr>
          <a:xfrm>
            <a:off x="211138" y="203200"/>
            <a:ext cx="8756650" cy="4737100"/>
          </a:xfrm>
          <a:prstGeom prst="round2DiagRect">
            <a:avLst>
              <a:gd name="adj1" fmla="val 12436"/>
              <a:gd name="adj2" fmla="val 0"/>
            </a:avLst>
          </a:prstGeom>
          <a:solidFill>
            <a:schemeClr val="bg1"/>
          </a:solidFill>
          <a:ln w="76200" cmpd="dbl">
            <a:solidFill>
              <a:srgbClr val="DE9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289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9FC901CD-12FF-4E0D-A04A-16D818F4F1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5143500"/>
            <a:chOff x="0" y="0"/>
            <a:chExt cx="9144000" cy="5143500"/>
          </a:xfrm>
        </p:grpSpPr>
        <p:grpSp>
          <p:nvGrpSpPr>
            <p:cNvPr id="3" name="组合 5">
              <a:extLst>
                <a:ext uri="{FF2B5EF4-FFF2-40B4-BE49-F238E27FC236}">
                  <a16:creationId xmlns:a16="http://schemas.microsoft.com/office/drawing/2014/main" id="{E811ADC4-A070-41BF-BB61-AA6C3B1B52D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9144000" cy="5143500"/>
              <a:chOff x="0" y="0"/>
              <a:chExt cx="12192000" cy="6858000"/>
            </a:xfrm>
          </p:grpSpPr>
          <p:grpSp>
            <p:nvGrpSpPr>
              <p:cNvPr id="6" name="组合 8">
                <a:extLst>
                  <a:ext uri="{FF2B5EF4-FFF2-40B4-BE49-F238E27FC236}">
                    <a16:creationId xmlns:a16="http://schemas.microsoft.com/office/drawing/2014/main" id="{0537C091-9A10-4027-815D-ACE7BE1EE37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 flipH="1">
                <a:off x="0" y="0"/>
                <a:ext cx="5340824" cy="6858000"/>
                <a:chOff x="6851176" y="0"/>
                <a:chExt cx="5340824" cy="6858000"/>
              </a:xfrm>
            </p:grpSpPr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7843ACE6-F2BB-4B4A-B45C-75E46D4899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5" t="12537"/>
                <a:stretch>
                  <a:fillRect/>
                </a:stretch>
              </p:blipFill>
              <p:spPr>
                <a:xfrm>
                  <a:off x="6851176" y="2099455"/>
                  <a:ext cx="5340824" cy="4758545"/>
                </a:xfrm>
                <a:custGeom>
                  <a:avLst/>
                  <a:gdLst>
                    <a:gd name="connsiteX0" fmla="*/ 5245691 w 6732160"/>
                    <a:gd name="connsiteY0" fmla="*/ 163773 h 5998191"/>
                    <a:gd name="connsiteX1" fmla="*/ 5194622 w 6732160"/>
                    <a:gd name="connsiteY1" fmla="*/ 244435 h 5998191"/>
                    <a:gd name="connsiteX2" fmla="*/ 5191100 w 6732160"/>
                    <a:gd name="connsiteY2" fmla="*/ 245660 h 5998191"/>
                    <a:gd name="connsiteX3" fmla="*/ 6542229 w 6732160"/>
                    <a:gd name="connsiteY3" fmla="*/ 0 h 5998191"/>
                    <a:gd name="connsiteX4" fmla="*/ 6723189 w 6732160"/>
                    <a:gd name="connsiteY4" fmla="*/ 39090 h 5998191"/>
                    <a:gd name="connsiteX5" fmla="*/ 6732160 w 6732160"/>
                    <a:gd name="connsiteY5" fmla="*/ 41337 h 5998191"/>
                    <a:gd name="connsiteX6" fmla="*/ 6732160 w 6732160"/>
                    <a:gd name="connsiteY6" fmla="*/ 5998191 h 5998191"/>
                    <a:gd name="connsiteX7" fmla="*/ 1712 w 6732160"/>
                    <a:gd name="connsiteY7" fmla="*/ 5998191 h 5998191"/>
                    <a:gd name="connsiteX8" fmla="*/ 312 w 6732160"/>
                    <a:gd name="connsiteY8" fmla="*/ 5986565 h 5998191"/>
                    <a:gd name="connsiteX9" fmla="*/ 4951 w 6732160"/>
                    <a:gd name="connsiteY9" fmla="*/ 5868537 h 5998191"/>
                    <a:gd name="connsiteX10" fmla="*/ 59542 w 6732160"/>
                    <a:gd name="connsiteY10" fmla="*/ 5786651 h 5998191"/>
                    <a:gd name="connsiteX11" fmla="*/ 100485 w 6732160"/>
                    <a:gd name="connsiteY11" fmla="*/ 5745707 h 5998191"/>
                    <a:gd name="connsiteX12" fmla="*/ 141429 w 6732160"/>
                    <a:gd name="connsiteY12" fmla="*/ 5718412 h 5998191"/>
                    <a:gd name="connsiteX13" fmla="*/ 223315 w 6732160"/>
                    <a:gd name="connsiteY13" fmla="*/ 5663821 h 5998191"/>
                    <a:gd name="connsiteX14" fmla="*/ 264259 w 6732160"/>
                    <a:gd name="connsiteY14" fmla="*/ 5622878 h 5998191"/>
                    <a:gd name="connsiteX15" fmla="*/ 305202 w 6732160"/>
                    <a:gd name="connsiteY15" fmla="*/ 5595582 h 5998191"/>
                    <a:gd name="connsiteX16" fmla="*/ 387088 w 6732160"/>
                    <a:gd name="connsiteY16" fmla="*/ 5540991 h 5998191"/>
                    <a:gd name="connsiteX17" fmla="*/ 428032 w 6732160"/>
                    <a:gd name="connsiteY17" fmla="*/ 5527343 h 5998191"/>
                    <a:gd name="connsiteX18" fmla="*/ 564509 w 6732160"/>
                    <a:gd name="connsiteY18" fmla="*/ 5418161 h 5998191"/>
                    <a:gd name="connsiteX19" fmla="*/ 591805 w 6732160"/>
                    <a:gd name="connsiteY19" fmla="*/ 5377218 h 5998191"/>
                    <a:gd name="connsiteX20" fmla="*/ 660044 w 6732160"/>
                    <a:gd name="connsiteY20" fmla="*/ 5254388 h 5998191"/>
                    <a:gd name="connsiteX21" fmla="*/ 700987 w 6732160"/>
                    <a:gd name="connsiteY21" fmla="*/ 5213445 h 5998191"/>
                    <a:gd name="connsiteX22" fmla="*/ 796521 w 6732160"/>
                    <a:gd name="connsiteY22" fmla="*/ 5145206 h 5998191"/>
                    <a:gd name="connsiteX23" fmla="*/ 919351 w 6732160"/>
                    <a:gd name="connsiteY23" fmla="*/ 5063319 h 5998191"/>
                    <a:gd name="connsiteX24" fmla="*/ 960294 w 6732160"/>
                    <a:gd name="connsiteY24" fmla="*/ 5049672 h 5998191"/>
                    <a:gd name="connsiteX25" fmla="*/ 1096772 w 6732160"/>
                    <a:gd name="connsiteY25" fmla="*/ 5008728 h 5998191"/>
                    <a:gd name="connsiteX26" fmla="*/ 1137715 w 6732160"/>
                    <a:gd name="connsiteY26" fmla="*/ 4995081 h 5998191"/>
                    <a:gd name="connsiteX27" fmla="*/ 1219602 w 6732160"/>
                    <a:gd name="connsiteY27" fmla="*/ 4967785 h 5998191"/>
                    <a:gd name="connsiteX28" fmla="*/ 1301488 w 6732160"/>
                    <a:gd name="connsiteY28" fmla="*/ 4940490 h 5998191"/>
                    <a:gd name="connsiteX29" fmla="*/ 1356079 w 6732160"/>
                    <a:gd name="connsiteY29" fmla="*/ 4926842 h 5998191"/>
                    <a:gd name="connsiteX30" fmla="*/ 1397023 w 6732160"/>
                    <a:gd name="connsiteY30" fmla="*/ 4899546 h 5998191"/>
                    <a:gd name="connsiteX31" fmla="*/ 1506205 w 6732160"/>
                    <a:gd name="connsiteY31" fmla="*/ 4872251 h 5998191"/>
                    <a:gd name="connsiteX32" fmla="*/ 1601739 w 6732160"/>
                    <a:gd name="connsiteY32" fmla="*/ 4858603 h 5998191"/>
                    <a:gd name="connsiteX33" fmla="*/ 1642682 w 6732160"/>
                    <a:gd name="connsiteY33" fmla="*/ 4844955 h 5998191"/>
                    <a:gd name="connsiteX34" fmla="*/ 1683626 w 6732160"/>
                    <a:gd name="connsiteY34" fmla="*/ 4831307 h 5998191"/>
                    <a:gd name="connsiteX35" fmla="*/ 1806456 w 6732160"/>
                    <a:gd name="connsiteY35" fmla="*/ 4776716 h 5998191"/>
                    <a:gd name="connsiteX36" fmla="*/ 1847399 w 6732160"/>
                    <a:gd name="connsiteY36" fmla="*/ 4763069 h 5998191"/>
                    <a:gd name="connsiteX37" fmla="*/ 1901990 w 6732160"/>
                    <a:gd name="connsiteY37" fmla="*/ 4749421 h 5998191"/>
                    <a:gd name="connsiteX38" fmla="*/ 1970229 w 6732160"/>
                    <a:gd name="connsiteY38" fmla="*/ 4708478 h 5998191"/>
                    <a:gd name="connsiteX39" fmla="*/ 2011172 w 6732160"/>
                    <a:gd name="connsiteY39" fmla="*/ 4694830 h 5998191"/>
                    <a:gd name="connsiteX40" fmla="*/ 2052115 w 6732160"/>
                    <a:gd name="connsiteY40" fmla="*/ 4681182 h 5998191"/>
                    <a:gd name="connsiteX41" fmla="*/ 2229536 w 6732160"/>
                    <a:gd name="connsiteY41" fmla="*/ 4626591 h 5998191"/>
                    <a:gd name="connsiteX42" fmla="*/ 2270479 w 6732160"/>
                    <a:gd name="connsiteY42" fmla="*/ 4599295 h 5998191"/>
                    <a:gd name="connsiteX43" fmla="*/ 2352366 w 6732160"/>
                    <a:gd name="connsiteY43" fmla="*/ 4544704 h 5998191"/>
                    <a:gd name="connsiteX44" fmla="*/ 2434253 w 6732160"/>
                    <a:gd name="connsiteY44" fmla="*/ 4490113 h 5998191"/>
                    <a:gd name="connsiteX45" fmla="*/ 2488844 w 6732160"/>
                    <a:gd name="connsiteY45" fmla="*/ 4435522 h 5998191"/>
                    <a:gd name="connsiteX46" fmla="*/ 2570730 w 6732160"/>
                    <a:gd name="connsiteY46" fmla="*/ 4353636 h 5998191"/>
                    <a:gd name="connsiteX47" fmla="*/ 2611673 w 6732160"/>
                    <a:gd name="connsiteY47" fmla="*/ 4299045 h 5998191"/>
                    <a:gd name="connsiteX48" fmla="*/ 2666264 w 6732160"/>
                    <a:gd name="connsiteY48" fmla="*/ 4244454 h 5998191"/>
                    <a:gd name="connsiteX49" fmla="*/ 2693560 w 6732160"/>
                    <a:gd name="connsiteY49" fmla="*/ 4189863 h 5998191"/>
                    <a:gd name="connsiteX50" fmla="*/ 2734503 w 6732160"/>
                    <a:gd name="connsiteY50" fmla="*/ 4148919 h 5998191"/>
                    <a:gd name="connsiteX51" fmla="*/ 2761799 w 6732160"/>
                    <a:gd name="connsiteY51" fmla="*/ 4107976 h 5998191"/>
                    <a:gd name="connsiteX52" fmla="*/ 2830038 w 6732160"/>
                    <a:gd name="connsiteY52" fmla="*/ 3998794 h 5998191"/>
                    <a:gd name="connsiteX53" fmla="*/ 2911924 w 6732160"/>
                    <a:gd name="connsiteY53" fmla="*/ 3916907 h 5998191"/>
                    <a:gd name="connsiteX54" fmla="*/ 2952867 w 6732160"/>
                    <a:gd name="connsiteY54" fmla="*/ 3835021 h 5998191"/>
                    <a:gd name="connsiteX55" fmla="*/ 3034754 w 6732160"/>
                    <a:gd name="connsiteY55" fmla="*/ 3712191 h 5998191"/>
                    <a:gd name="connsiteX56" fmla="*/ 3116641 w 6732160"/>
                    <a:gd name="connsiteY56" fmla="*/ 3603009 h 5998191"/>
                    <a:gd name="connsiteX57" fmla="*/ 3143936 w 6732160"/>
                    <a:gd name="connsiteY57" fmla="*/ 3562066 h 5998191"/>
                    <a:gd name="connsiteX58" fmla="*/ 3212175 w 6732160"/>
                    <a:gd name="connsiteY58" fmla="*/ 3480179 h 5998191"/>
                    <a:gd name="connsiteX59" fmla="*/ 3266766 w 6732160"/>
                    <a:gd name="connsiteY59" fmla="*/ 3384645 h 5998191"/>
                    <a:gd name="connsiteX60" fmla="*/ 3403244 w 6732160"/>
                    <a:gd name="connsiteY60" fmla="*/ 3207224 h 5998191"/>
                    <a:gd name="connsiteX61" fmla="*/ 3457835 w 6732160"/>
                    <a:gd name="connsiteY61" fmla="*/ 3152633 h 5998191"/>
                    <a:gd name="connsiteX62" fmla="*/ 3539721 w 6732160"/>
                    <a:gd name="connsiteY62" fmla="*/ 3070746 h 5998191"/>
                    <a:gd name="connsiteX63" fmla="*/ 3607960 w 6732160"/>
                    <a:gd name="connsiteY63" fmla="*/ 2975212 h 5998191"/>
                    <a:gd name="connsiteX64" fmla="*/ 3662551 w 6732160"/>
                    <a:gd name="connsiteY64" fmla="*/ 2934269 h 5998191"/>
                    <a:gd name="connsiteX65" fmla="*/ 3717142 w 6732160"/>
                    <a:gd name="connsiteY65" fmla="*/ 2852382 h 5998191"/>
                    <a:gd name="connsiteX66" fmla="*/ 3758085 w 6732160"/>
                    <a:gd name="connsiteY66" fmla="*/ 2797791 h 5998191"/>
                    <a:gd name="connsiteX67" fmla="*/ 3839972 w 6732160"/>
                    <a:gd name="connsiteY67" fmla="*/ 2647666 h 5998191"/>
                    <a:gd name="connsiteX68" fmla="*/ 3853620 w 6732160"/>
                    <a:gd name="connsiteY68" fmla="*/ 2593075 h 5998191"/>
                    <a:gd name="connsiteX69" fmla="*/ 3880915 w 6732160"/>
                    <a:gd name="connsiteY69" fmla="*/ 2538484 h 5998191"/>
                    <a:gd name="connsiteX70" fmla="*/ 3894563 w 6732160"/>
                    <a:gd name="connsiteY70" fmla="*/ 2497540 h 5998191"/>
                    <a:gd name="connsiteX71" fmla="*/ 3962802 w 6732160"/>
                    <a:gd name="connsiteY71" fmla="*/ 2320119 h 5998191"/>
                    <a:gd name="connsiteX72" fmla="*/ 3990097 w 6732160"/>
                    <a:gd name="connsiteY72" fmla="*/ 2210937 h 5998191"/>
                    <a:gd name="connsiteX73" fmla="*/ 4031041 w 6732160"/>
                    <a:gd name="connsiteY73" fmla="*/ 2142698 h 5998191"/>
                    <a:gd name="connsiteX74" fmla="*/ 4044688 w 6732160"/>
                    <a:gd name="connsiteY74" fmla="*/ 2101755 h 5998191"/>
                    <a:gd name="connsiteX75" fmla="*/ 4058336 w 6732160"/>
                    <a:gd name="connsiteY75" fmla="*/ 2047164 h 5998191"/>
                    <a:gd name="connsiteX76" fmla="*/ 4650195 w 6732160"/>
                    <a:gd name="connsiteY76" fmla="*/ 1104332 h 5998191"/>
                    <a:gd name="connsiteX77" fmla="*/ 5194622 w 6732160"/>
                    <a:gd name="connsiteY77" fmla="*/ 244435 h 5998191"/>
                    <a:gd name="connsiteX78" fmla="*/ 5200020 w 6732160"/>
                    <a:gd name="connsiteY78" fmla="*/ 242558 h 5998191"/>
                    <a:gd name="connsiteX79" fmla="*/ 5272987 w 6732160"/>
                    <a:gd name="connsiteY79" fmla="*/ 218364 h 5998191"/>
                    <a:gd name="connsiteX80" fmla="*/ 5409464 w 6732160"/>
                    <a:gd name="connsiteY80" fmla="*/ 177421 h 5998191"/>
                    <a:gd name="connsiteX81" fmla="*/ 5491351 w 6732160"/>
                    <a:gd name="connsiteY81" fmla="*/ 136478 h 5998191"/>
                    <a:gd name="connsiteX82" fmla="*/ 5559590 w 6732160"/>
                    <a:gd name="connsiteY82" fmla="*/ 122830 h 5998191"/>
                    <a:gd name="connsiteX83" fmla="*/ 5641476 w 6732160"/>
                    <a:gd name="connsiteY83" fmla="*/ 109182 h 5998191"/>
                    <a:gd name="connsiteX84" fmla="*/ 5682420 w 6732160"/>
                    <a:gd name="connsiteY84" fmla="*/ 81887 h 5998191"/>
                    <a:gd name="connsiteX85" fmla="*/ 5750659 w 6732160"/>
                    <a:gd name="connsiteY85" fmla="*/ 68239 h 5998191"/>
                    <a:gd name="connsiteX86" fmla="*/ 5805250 w 6732160"/>
                    <a:gd name="connsiteY86" fmla="*/ 40943 h 5998191"/>
                    <a:gd name="connsiteX87" fmla="*/ 5941727 w 6732160"/>
                    <a:gd name="connsiteY87" fmla="*/ 13648 h 59981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6732160" h="5998191">
                      <a:moveTo>
                        <a:pt x="5245691" y="163773"/>
                      </a:moveTo>
                      <a:lnTo>
                        <a:pt x="5194622" y="244435"/>
                      </a:lnTo>
                      <a:lnTo>
                        <a:pt x="5191100" y="245660"/>
                      </a:lnTo>
                      <a:close/>
                      <a:moveTo>
                        <a:pt x="6542229" y="0"/>
                      </a:moveTo>
                      <a:cubicBezTo>
                        <a:pt x="6681139" y="23152"/>
                        <a:pt x="6603676" y="8765"/>
                        <a:pt x="6723189" y="39090"/>
                      </a:cubicBezTo>
                      <a:lnTo>
                        <a:pt x="6732160" y="41337"/>
                      </a:lnTo>
                      <a:lnTo>
                        <a:pt x="6732160" y="5998191"/>
                      </a:lnTo>
                      <a:lnTo>
                        <a:pt x="1712" y="5998191"/>
                      </a:lnTo>
                      <a:lnTo>
                        <a:pt x="312" y="5986565"/>
                      </a:lnTo>
                      <a:cubicBezTo>
                        <a:pt x="-1486" y="5925623"/>
                        <a:pt x="5086" y="5870830"/>
                        <a:pt x="4951" y="5868537"/>
                      </a:cubicBezTo>
                      <a:cubicBezTo>
                        <a:pt x="4951" y="5868537"/>
                        <a:pt x="39402" y="5812546"/>
                        <a:pt x="59542" y="5786651"/>
                      </a:cubicBezTo>
                      <a:cubicBezTo>
                        <a:pt x="71392" y="5771416"/>
                        <a:pt x="86837" y="5759355"/>
                        <a:pt x="100485" y="5745707"/>
                      </a:cubicBezTo>
                      <a:cubicBezTo>
                        <a:pt x="112083" y="5734108"/>
                        <a:pt x="127781" y="5727511"/>
                        <a:pt x="141429" y="5718412"/>
                      </a:cubicBezTo>
                      <a:cubicBezTo>
                        <a:pt x="168724" y="5700215"/>
                        <a:pt x="197420" y="5683961"/>
                        <a:pt x="223315" y="5663821"/>
                      </a:cubicBezTo>
                      <a:cubicBezTo>
                        <a:pt x="238550" y="5651971"/>
                        <a:pt x="250611" y="5636526"/>
                        <a:pt x="264259" y="5622878"/>
                      </a:cubicBezTo>
                      <a:cubicBezTo>
                        <a:pt x="275858" y="5611280"/>
                        <a:pt x="291554" y="5604681"/>
                        <a:pt x="305202" y="5595582"/>
                      </a:cubicBezTo>
                      <a:lnTo>
                        <a:pt x="387088" y="5540991"/>
                      </a:lnTo>
                      <a:cubicBezTo>
                        <a:pt x="400736" y="5536442"/>
                        <a:pt x="414809" y="5533010"/>
                        <a:pt x="428032" y="5527343"/>
                      </a:cubicBezTo>
                      <a:cubicBezTo>
                        <a:pt x="498903" y="5496970"/>
                        <a:pt x="502857" y="5487520"/>
                        <a:pt x="564509" y="5418161"/>
                      </a:cubicBezTo>
                      <a:cubicBezTo>
                        <a:pt x="575406" y="5405902"/>
                        <a:pt x="584469" y="5391889"/>
                        <a:pt x="591805" y="5377218"/>
                      </a:cubicBezTo>
                      <a:cubicBezTo>
                        <a:pt x="641228" y="5278375"/>
                        <a:pt x="539551" y="5409308"/>
                        <a:pt x="660044" y="5254388"/>
                      </a:cubicBezTo>
                      <a:cubicBezTo>
                        <a:pt x="671893" y="5239153"/>
                        <a:pt x="686333" y="5226006"/>
                        <a:pt x="700987" y="5213445"/>
                      </a:cubicBezTo>
                      <a:cubicBezTo>
                        <a:pt x="730620" y="5188045"/>
                        <a:pt x="764111" y="5166813"/>
                        <a:pt x="796521" y="5145206"/>
                      </a:cubicBezTo>
                      <a:lnTo>
                        <a:pt x="919351" y="5063319"/>
                      </a:lnTo>
                      <a:lnTo>
                        <a:pt x="960294" y="5049672"/>
                      </a:lnTo>
                      <a:cubicBezTo>
                        <a:pt x="1059984" y="5016442"/>
                        <a:pt x="1014263" y="5029356"/>
                        <a:pt x="1096772" y="5008728"/>
                      </a:cubicBezTo>
                      <a:cubicBezTo>
                        <a:pt x="1110728" y="5005239"/>
                        <a:pt x="1124067" y="4999630"/>
                        <a:pt x="1137715" y="4995081"/>
                      </a:cubicBezTo>
                      <a:lnTo>
                        <a:pt x="1219602" y="4967785"/>
                      </a:lnTo>
                      <a:cubicBezTo>
                        <a:pt x="1246897" y="4958687"/>
                        <a:pt x="1273930" y="4948757"/>
                        <a:pt x="1301488" y="4940490"/>
                      </a:cubicBezTo>
                      <a:cubicBezTo>
                        <a:pt x="1319454" y="4935100"/>
                        <a:pt x="1338839" y="4934231"/>
                        <a:pt x="1356079" y="4926842"/>
                      </a:cubicBezTo>
                      <a:cubicBezTo>
                        <a:pt x="1371156" y="4920381"/>
                        <a:pt x="1383375" y="4908645"/>
                        <a:pt x="1397023" y="4899546"/>
                      </a:cubicBezTo>
                      <a:cubicBezTo>
                        <a:pt x="1397023" y="4899546"/>
                        <a:pt x="1469419" y="4879608"/>
                        <a:pt x="1506205" y="4872251"/>
                      </a:cubicBezTo>
                      <a:cubicBezTo>
                        <a:pt x="1537748" y="4865942"/>
                        <a:pt x="1569894" y="4863152"/>
                        <a:pt x="1601739" y="4858603"/>
                      </a:cubicBezTo>
                      <a:cubicBezTo>
                        <a:pt x="1615980" y="4856568"/>
                        <a:pt x="1629034" y="4849504"/>
                        <a:pt x="1642682" y="4844955"/>
                      </a:cubicBezTo>
                      <a:lnTo>
                        <a:pt x="1683626" y="4831307"/>
                      </a:lnTo>
                      <a:cubicBezTo>
                        <a:pt x="1781074" y="4798825"/>
                        <a:pt x="1741572" y="4819972"/>
                        <a:pt x="1806456" y="4776716"/>
                      </a:cubicBezTo>
                      <a:cubicBezTo>
                        <a:pt x="1820104" y="4772167"/>
                        <a:pt x="1833567" y="4767021"/>
                        <a:pt x="1847399" y="4763069"/>
                      </a:cubicBezTo>
                      <a:cubicBezTo>
                        <a:pt x="1865434" y="4757916"/>
                        <a:pt x="1884850" y="4757039"/>
                        <a:pt x="1901990" y="4749421"/>
                      </a:cubicBezTo>
                      <a:cubicBezTo>
                        <a:pt x="1926230" y="4738648"/>
                        <a:pt x="1947483" y="4722126"/>
                        <a:pt x="1970229" y="4708478"/>
                      </a:cubicBezTo>
                      <a:cubicBezTo>
                        <a:pt x="1982565" y="4701077"/>
                        <a:pt x="1997524" y="4699379"/>
                        <a:pt x="2011172" y="4694830"/>
                      </a:cubicBezTo>
                      <a:lnTo>
                        <a:pt x="2052115" y="4681182"/>
                      </a:lnTo>
                      <a:cubicBezTo>
                        <a:pt x="2192735" y="4634309"/>
                        <a:pt x="2133078" y="4650706"/>
                        <a:pt x="2229536" y="4626591"/>
                      </a:cubicBezTo>
                      <a:cubicBezTo>
                        <a:pt x="2245449" y="4622613"/>
                        <a:pt x="2256831" y="4608393"/>
                        <a:pt x="2270479" y="4599295"/>
                      </a:cubicBezTo>
                      <a:lnTo>
                        <a:pt x="2352366" y="4544704"/>
                      </a:lnTo>
                      <a:lnTo>
                        <a:pt x="2434253" y="4490113"/>
                      </a:lnTo>
                      <a:cubicBezTo>
                        <a:pt x="2455665" y="4475838"/>
                        <a:pt x="2470647" y="4453719"/>
                        <a:pt x="2488844" y="4435522"/>
                      </a:cubicBezTo>
                      <a:cubicBezTo>
                        <a:pt x="2516139" y="4408227"/>
                        <a:pt x="2544907" y="4382328"/>
                        <a:pt x="2570730" y="4353636"/>
                      </a:cubicBezTo>
                      <a:cubicBezTo>
                        <a:pt x="2585946" y="4336729"/>
                        <a:pt x="2596695" y="4316163"/>
                        <a:pt x="2611673" y="4299045"/>
                      </a:cubicBezTo>
                      <a:cubicBezTo>
                        <a:pt x="2628619" y="4279678"/>
                        <a:pt x="2650823" y="4265042"/>
                        <a:pt x="2666264" y="4244454"/>
                      </a:cubicBezTo>
                      <a:cubicBezTo>
                        <a:pt x="2678471" y="4228178"/>
                        <a:pt x="2681735" y="4206418"/>
                        <a:pt x="2693560" y="4189863"/>
                      </a:cubicBezTo>
                      <a:cubicBezTo>
                        <a:pt x="2704778" y="4174157"/>
                        <a:pt x="2720855" y="4162567"/>
                        <a:pt x="2734503" y="4148919"/>
                      </a:cubicBezTo>
                      <a:cubicBezTo>
                        <a:pt x="2746101" y="4137320"/>
                        <a:pt x="2752993" y="4121814"/>
                        <a:pt x="2761799" y="4107976"/>
                      </a:cubicBezTo>
                      <a:cubicBezTo>
                        <a:pt x="2784841" y="4071768"/>
                        <a:pt x="2806232" y="4034504"/>
                        <a:pt x="2830038" y="3998794"/>
                      </a:cubicBezTo>
                      <a:cubicBezTo>
                        <a:pt x="2919241" y="3864989"/>
                        <a:pt x="2824351" y="4004480"/>
                        <a:pt x="2911924" y="3916907"/>
                      </a:cubicBezTo>
                      <a:cubicBezTo>
                        <a:pt x="2938382" y="3890449"/>
                        <a:pt x="2941767" y="3868323"/>
                        <a:pt x="2952867" y="3835021"/>
                      </a:cubicBezTo>
                      <a:lnTo>
                        <a:pt x="3034754" y="3712191"/>
                      </a:lnTo>
                      <a:cubicBezTo>
                        <a:pt x="3059989" y="3674339"/>
                        <a:pt x="3089884" y="3639800"/>
                        <a:pt x="3116641" y="3603009"/>
                      </a:cubicBezTo>
                      <a:cubicBezTo>
                        <a:pt x="3126288" y="3589744"/>
                        <a:pt x="3133866" y="3575013"/>
                        <a:pt x="3143936" y="3562066"/>
                      </a:cubicBezTo>
                      <a:cubicBezTo>
                        <a:pt x="3165750" y="3534020"/>
                        <a:pt x="3190361" y="3508225"/>
                        <a:pt x="3212175" y="3480179"/>
                      </a:cubicBezTo>
                      <a:cubicBezTo>
                        <a:pt x="3239180" y="3445458"/>
                        <a:pt x="3246492" y="3425192"/>
                        <a:pt x="3266766" y="3384645"/>
                      </a:cubicBezTo>
                      <a:cubicBezTo>
                        <a:pt x="3363799" y="3311869"/>
                        <a:pt x="3309654" y="3363206"/>
                        <a:pt x="3403244" y="3207224"/>
                      </a:cubicBezTo>
                      <a:cubicBezTo>
                        <a:pt x="3416484" y="3185157"/>
                        <a:pt x="3439638" y="3170830"/>
                        <a:pt x="3457835" y="3152633"/>
                      </a:cubicBezTo>
                      <a:cubicBezTo>
                        <a:pt x="3485130" y="3125337"/>
                        <a:pt x="3514075" y="3099597"/>
                        <a:pt x="3539721" y="3070746"/>
                      </a:cubicBezTo>
                      <a:cubicBezTo>
                        <a:pt x="3601703" y="3001016"/>
                        <a:pt x="3526572" y="3056600"/>
                        <a:pt x="3607960" y="2975212"/>
                      </a:cubicBezTo>
                      <a:cubicBezTo>
                        <a:pt x="3624044" y="2959128"/>
                        <a:pt x="3644354" y="2947917"/>
                        <a:pt x="3662551" y="2934269"/>
                      </a:cubicBezTo>
                      <a:cubicBezTo>
                        <a:pt x="3688795" y="2914586"/>
                        <a:pt x="3698330" y="2879257"/>
                        <a:pt x="3717142" y="2852382"/>
                      </a:cubicBezTo>
                      <a:cubicBezTo>
                        <a:pt x="3730186" y="2833748"/>
                        <a:pt x="3744864" y="2816300"/>
                        <a:pt x="3758085" y="2797791"/>
                      </a:cubicBezTo>
                      <a:cubicBezTo>
                        <a:pt x="3792982" y="2748936"/>
                        <a:pt x="3815183" y="2707160"/>
                        <a:pt x="3839972" y="2647666"/>
                      </a:cubicBezTo>
                      <a:cubicBezTo>
                        <a:pt x="3847186" y="2630352"/>
                        <a:pt x="3847034" y="2610638"/>
                        <a:pt x="3853620" y="2593075"/>
                      </a:cubicBezTo>
                      <a:cubicBezTo>
                        <a:pt x="3860763" y="2574026"/>
                        <a:pt x="3872901" y="2557184"/>
                        <a:pt x="3880915" y="2538484"/>
                      </a:cubicBezTo>
                      <a:cubicBezTo>
                        <a:pt x="3886582" y="2525261"/>
                        <a:pt x="3888896" y="2510763"/>
                        <a:pt x="3894563" y="2497540"/>
                      </a:cubicBezTo>
                      <a:cubicBezTo>
                        <a:pt x="3944903" y="2380081"/>
                        <a:pt x="3907485" y="2513727"/>
                        <a:pt x="3962802" y="2320119"/>
                      </a:cubicBezTo>
                      <a:cubicBezTo>
                        <a:pt x="3973180" y="2283795"/>
                        <a:pt x="3972893" y="2245346"/>
                        <a:pt x="3990097" y="2210937"/>
                      </a:cubicBezTo>
                      <a:cubicBezTo>
                        <a:pt x="4001960" y="2187211"/>
                        <a:pt x="4019178" y="2166424"/>
                        <a:pt x="4031041" y="2142698"/>
                      </a:cubicBezTo>
                      <a:cubicBezTo>
                        <a:pt x="4037475" y="2129831"/>
                        <a:pt x="4040736" y="2115587"/>
                        <a:pt x="4044688" y="2101755"/>
                      </a:cubicBezTo>
                      <a:cubicBezTo>
                        <a:pt x="4049841" y="2083720"/>
                        <a:pt x="4048455" y="2063108"/>
                        <a:pt x="4058336" y="2047164"/>
                      </a:cubicBezTo>
                      <a:cubicBezTo>
                        <a:pt x="4253804" y="1731750"/>
                        <a:pt x="4451697" y="1417852"/>
                        <a:pt x="4650195" y="1104332"/>
                      </a:cubicBezTo>
                      <a:lnTo>
                        <a:pt x="5194622" y="244435"/>
                      </a:lnTo>
                      <a:lnTo>
                        <a:pt x="5200020" y="242558"/>
                      </a:lnTo>
                      <a:cubicBezTo>
                        <a:pt x="5216591" y="236819"/>
                        <a:pt x="5252318" y="224565"/>
                        <a:pt x="5272987" y="218364"/>
                      </a:cubicBezTo>
                      <a:cubicBezTo>
                        <a:pt x="5344431" y="196930"/>
                        <a:pt x="5326748" y="211886"/>
                        <a:pt x="5409464" y="177421"/>
                      </a:cubicBezTo>
                      <a:cubicBezTo>
                        <a:pt x="5437634" y="165684"/>
                        <a:pt x="5464055" y="150126"/>
                        <a:pt x="5491351" y="136478"/>
                      </a:cubicBezTo>
                      <a:cubicBezTo>
                        <a:pt x="5514097" y="131929"/>
                        <a:pt x="5536767" y="126980"/>
                        <a:pt x="5559590" y="122830"/>
                      </a:cubicBezTo>
                      <a:cubicBezTo>
                        <a:pt x="5586815" y="117880"/>
                        <a:pt x="5615224" y="117933"/>
                        <a:pt x="5641476" y="109182"/>
                      </a:cubicBezTo>
                      <a:cubicBezTo>
                        <a:pt x="5657037" y="103995"/>
                        <a:pt x="5668772" y="90985"/>
                        <a:pt x="5682420" y="81887"/>
                      </a:cubicBezTo>
                      <a:cubicBezTo>
                        <a:pt x="5705166" y="77338"/>
                        <a:pt x="5728653" y="75575"/>
                        <a:pt x="5750659" y="68239"/>
                      </a:cubicBezTo>
                      <a:cubicBezTo>
                        <a:pt x="5769960" y="61805"/>
                        <a:pt x="5786200" y="48087"/>
                        <a:pt x="5805250" y="40943"/>
                      </a:cubicBezTo>
                      <a:cubicBezTo>
                        <a:pt x="5830573" y="31447"/>
                        <a:pt x="5924122" y="14352"/>
                        <a:pt x="5941727" y="13648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9" name="图片 11">
                  <a:extLst>
                    <a:ext uri="{FF2B5EF4-FFF2-40B4-BE49-F238E27FC236}">
                      <a16:creationId xmlns:a16="http://schemas.microsoft.com/office/drawing/2014/main" id="{5CD5EDD4-80E4-4773-8855-2473B37591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9" t="15669" r="10217"/>
                <a:stretch>
                  <a:fillRect/>
                </a:stretch>
              </p:blipFill>
              <p:spPr bwMode="auto">
                <a:xfrm flipH="1">
                  <a:off x="9530687" y="0"/>
                  <a:ext cx="2661313" cy="3623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7" name="图片 9">
                <a:extLst>
                  <a:ext uri="{FF2B5EF4-FFF2-40B4-BE49-F238E27FC236}">
                    <a16:creationId xmlns:a16="http://schemas.microsoft.com/office/drawing/2014/main" id="{7EE4B20A-F800-4CBD-84AA-324D16A3D16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961" r="2269" b="15424"/>
              <a:stretch>
                <a:fillRect/>
              </a:stretch>
            </p:blipFill>
            <p:spPr bwMode="auto">
              <a:xfrm>
                <a:off x="6119026" y="0"/>
                <a:ext cx="6072974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5B693A9A-2272-4CC9-AA0B-3673ACB3F5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" t="-1105" r="10217" b="4997"/>
            <a:stretch>
              <a:fillRect/>
            </a:stretch>
          </p:blipFill>
          <p:spPr bwMode="auto">
            <a:xfrm rot="16200000" flipH="1">
              <a:off x="2420444" y="-1035301"/>
              <a:ext cx="3754000" cy="5824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7">
              <a:extLst>
                <a:ext uri="{FF2B5EF4-FFF2-40B4-BE49-F238E27FC236}">
                  <a16:creationId xmlns:a16="http://schemas.microsoft.com/office/drawing/2014/main" id="{7D57CE78-F26E-4000-B16F-A22362797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" t="-1105" r="10217" b="4997"/>
            <a:stretch>
              <a:fillRect/>
            </a:stretch>
          </p:blipFill>
          <p:spPr bwMode="auto">
            <a:xfrm rot="5400000" flipH="1">
              <a:off x="3142723" y="363488"/>
              <a:ext cx="3735423" cy="5824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F33F79D9-01C3-43DB-B3BC-E6B1F96FAE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49263"/>
            <a:ext cx="9144000" cy="4244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872ED61-629C-4D6B-BAB0-3831E1473E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49263"/>
            <a:ext cx="9144000" cy="76200"/>
          </a:xfrm>
          <a:prstGeom prst="rect">
            <a:avLst/>
          </a:prstGeom>
          <a:solidFill>
            <a:srgbClr val="EF9F8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45CCFDD-588A-4D73-B1A7-5250BC12BB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635500"/>
            <a:ext cx="9144000" cy="77788"/>
          </a:xfrm>
          <a:prstGeom prst="rect">
            <a:avLst/>
          </a:prstGeom>
          <a:solidFill>
            <a:srgbClr val="EF9F8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2665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>
            <a:extLst>
              <a:ext uri="{FF2B5EF4-FFF2-40B4-BE49-F238E27FC236}">
                <a16:creationId xmlns:a16="http://schemas.microsoft.com/office/drawing/2014/main" id="{BC213719-8AB0-435A-A3E0-A0048CF1705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矩形 6">
            <a:extLst>
              <a:ext uri="{FF2B5EF4-FFF2-40B4-BE49-F238E27FC236}">
                <a16:creationId xmlns:a16="http://schemas.microsoft.com/office/drawing/2014/main" id="{542073CE-912E-4B28-8232-986C20BF031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endParaRPr lang="zh-CN" altLang="en-US" sz="3200" b="1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0F9C1E35-C6E8-474B-ACF0-B94AFDB8FE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23634" r="3419" b="23878"/>
          <a:stretch>
            <a:fillRect/>
          </a:stretch>
        </p:blipFill>
        <p:spPr bwMode="auto">
          <a:xfrm>
            <a:off x="-9525" y="-9525"/>
            <a:ext cx="916305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4" r:id="rId5"/>
    <p:sldLayoutId id="2147484175" r:id="rId6"/>
    <p:sldLayoutId id="214748417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</a:defRPr>
      </a:lvl9pPr>
    </p:titleStyle>
    <p:bodyStyle>
      <a:lvl1pPr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711AA5B-A9F9-4E36-BD54-1781D9093C69}"/>
              </a:ext>
            </a:extLst>
          </p:cNvPr>
          <p:cNvCxnSpPr>
            <a:cxnSpLocks/>
          </p:cNvCxnSpPr>
          <p:nvPr/>
        </p:nvCxnSpPr>
        <p:spPr>
          <a:xfrm>
            <a:off x="2228850" y="2582863"/>
            <a:ext cx="458946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副标题 6">
            <a:extLst>
              <a:ext uri="{FF2B5EF4-FFF2-40B4-BE49-F238E27FC236}">
                <a16:creationId xmlns:a16="http://schemas.microsoft.com/office/drawing/2014/main" id="{117E4906-3A91-4E3F-BFF8-6795DECFD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2727325"/>
            <a:ext cx="2349500" cy="5000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dirty="0">
                <a:ea typeface="楷体" panose="02010609060101010101" pitchFamily="49" charset="-122"/>
              </a:rPr>
              <a:t>R</a:t>
            </a:r>
            <a:r>
              <a:rPr lang="zh-CN" altLang="en-US" dirty="0">
                <a:latin typeface="+mn-ea"/>
              </a:rPr>
              <a:t>·</a:t>
            </a:r>
            <a:r>
              <a:rPr lang="zh-CN" altLang="en-US" dirty="0">
                <a:ea typeface="楷体" panose="02010609060101010101" pitchFamily="49" charset="-122"/>
              </a:rPr>
              <a:t>六年级下册</a:t>
            </a:r>
          </a:p>
        </p:txBody>
      </p:sp>
      <p:sp>
        <p:nvSpPr>
          <p:cNvPr id="16389" name="标题 5">
            <a:extLst>
              <a:ext uri="{FF2B5EF4-FFF2-40B4-BE49-F238E27FC236}">
                <a16:creationId xmlns:a16="http://schemas.microsoft.com/office/drawing/2014/main" id="{002060A0-2319-4032-A14E-25D4546B5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5400" y="1620838"/>
            <a:ext cx="2038350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税  率</a:t>
            </a:r>
          </a:p>
        </p:txBody>
      </p:sp>
      <p:pic>
        <p:nvPicPr>
          <p:cNvPr id="6" name="Picture 6" descr="https://docimg5.docs.qq.com/image/AgAABsfO-eXrDcFfX9NCS7EWbvKbxbT2.png?w=776&amp;h=872">
            <a:extLst>
              <a:ext uri="{FF2B5EF4-FFF2-40B4-BE49-F238E27FC236}">
                <a16:creationId xmlns:a16="http://schemas.microsoft.com/office/drawing/2014/main" id="{1A48EE40-134D-4F84-A858-878E0831D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28" y="1577154"/>
            <a:ext cx="825459" cy="92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9">
            <a:extLst>
              <a:ext uri="{FF2B5EF4-FFF2-40B4-BE49-F238E27FC236}">
                <a16:creationId xmlns:a16="http://schemas.microsoft.com/office/drawing/2014/main" id="{C94191B2-B30F-4357-8A10-81668BAA3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28" y="3254106"/>
            <a:ext cx="6886733" cy="138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3000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－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800</a:t>
            </a:r>
            <a:r>
              <a:rPr lang="zh-CN" altLang="en-US" sz="2800" b="1">
                <a:solidFill>
                  <a:srgbClr val="FF0000"/>
                </a:solidFill>
                <a:latin typeface="+mn-lt"/>
                <a:sym typeface="+mn-ea"/>
              </a:rPr>
              <a:t>）×</a:t>
            </a:r>
            <a:r>
              <a:rPr lang="en-US" altLang="zh-CN" sz="2800" b="1">
                <a:solidFill>
                  <a:srgbClr val="FF0000"/>
                </a:solidFill>
                <a:latin typeface="+mn-lt"/>
                <a:sym typeface="+mn-ea"/>
              </a:rPr>
              <a:t>20%</a:t>
            </a:r>
            <a:r>
              <a:rPr lang="zh-CN" altLang="en-US" sz="2800" b="1">
                <a:solidFill>
                  <a:srgbClr val="FF0000"/>
                </a:solidFill>
                <a:latin typeface="+mn-lt"/>
                <a:sym typeface="+mn-ea"/>
              </a:rPr>
              <a:t>＝</a:t>
            </a:r>
            <a:r>
              <a:rPr lang="en-US" altLang="zh-CN" sz="2800" b="1">
                <a:solidFill>
                  <a:srgbClr val="FF0000"/>
                </a:solidFill>
                <a:latin typeface="+mn-lt"/>
                <a:sym typeface="+mn-ea"/>
              </a:rPr>
              <a:t>440</a:t>
            </a:r>
            <a:r>
              <a:rPr lang="zh-CN" altLang="en-US" sz="2800" b="1">
                <a:solidFill>
                  <a:srgbClr val="FF0000"/>
                </a:solidFill>
                <a:latin typeface="+mn-lt"/>
                <a:sym typeface="+mn-ea"/>
              </a:rPr>
              <a:t>（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元）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zh-CN" altLang="en-US" sz="2800" b="1">
                <a:solidFill>
                  <a:srgbClr val="FF0000"/>
                </a:solidFill>
                <a:latin typeface="+mn-lt"/>
                <a:sym typeface="+mn-ea"/>
              </a:rPr>
              <a:t>答：这笔劳务报酬一共要缴税</a:t>
            </a:r>
            <a:r>
              <a:rPr lang="en-US" altLang="zh-CN" sz="2800" b="1">
                <a:solidFill>
                  <a:srgbClr val="FF0000"/>
                </a:solidFill>
                <a:latin typeface="+mn-lt"/>
                <a:sym typeface="+mn-ea"/>
              </a:rPr>
              <a:t>440</a:t>
            </a:r>
            <a:r>
              <a:rPr lang="zh-CN" altLang="en-US" sz="2800" b="1">
                <a:solidFill>
                  <a:srgbClr val="FF0000"/>
                </a:solidFill>
                <a:latin typeface="+mn-lt"/>
                <a:sym typeface="+mn-ea"/>
              </a:rPr>
              <a:t>元。</a:t>
            </a:r>
            <a:endParaRPr lang="zh-CN" altLang="en-US" sz="2800" b="1" dirty="0">
              <a:solidFill>
                <a:srgbClr val="FF0000"/>
              </a:solidFill>
              <a:latin typeface="+mn-lt"/>
              <a:sym typeface="+mn-ea"/>
            </a:endParaRPr>
          </a:p>
        </p:txBody>
      </p:sp>
      <p:grpSp>
        <p:nvGrpSpPr>
          <p:cNvPr id="23556" name="组合 10">
            <a:extLst>
              <a:ext uri="{FF2B5EF4-FFF2-40B4-BE49-F238E27FC236}">
                <a16:creationId xmlns:a16="http://schemas.microsoft.com/office/drawing/2014/main" id="{B4D59E15-0CBE-434E-BA64-89C4B453C93B}"/>
              </a:ext>
            </a:extLst>
          </p:cNvPr>
          <p:cNvGrpSpPr>
            <a:grpSpLocks/>
          </p:cNvGrpSpPr>
          <p:nvPr/>
        </p:nvGrpSpPr>
        <p:grpSpPr bwMode="auto">
          <a:xfrm>
            <a:off x="259481" y="588450"/>
            <a:ext cx="1719262" cy="484187"/>
            <a:chOff x="185953" y="705980"/>
            <a:chExt cx="1719742" cy="483993"/>
          </a:xfrm>
        </p:grpSpPr>
        <p:sp>
          <p:nvSpPr>
            <p:cNvPr id="8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E5A406C0-3731-4A57-BAE2-83AF564A9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随堂练习</a:t>
              </a: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3CF603B3-A2C2-4B85-91CB-F0F456A8E86C}"/>
              </a:ext>
            </a:extLst>
          </p:cNvPr>
          <p:cNvSpPr/>
          <p:nvPr/>
        </p:nvSpPr>
        <p:spPr bwMode="auto">
          <a:xfrm>
            <a:off x="995007" y="1711670"/>
            <a:ext cx="2449477" cy="442146"/>
          </a:xfrm>
          <a:prstGeom prst="rect">
            <a:avLst/>
          </a:prstGeom>
          <a:solidFill>
            <a:srgbClr val="FFFF00"/>
          </a:solidFill>
          <a:ln w="19050">
            <a:solidFill>
              <a:srgbClr val="3399FF"/>
            </a:solidFill>
            <a:miter lim="800000"/>
          </a:ln>
        </p:spPr>
        <p:txBody>
          <a:bodyPr anchor="ctr"/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b="1" kern="0" dirty="0">
              <a:solidFill>
                <a:srgbClr val="1C1C1C"/>
              </a:solidFill>
              <a:latin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DC260E-4979-4DF6-881C-F2D3949C8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93" y="2633599"/>
            <a:ext cx="982927" cy="1805925"/>
          </a:xfrm>
          <a:prstGeom prst="rect">
            <a:avLst/>
          </a:prstGeom>
        </p:spPr>
      </p:pic>
      <p:sp>
        <p:nvSpPr>
          <p:cNvPr id="11" name="AutoShape 27">
            <a:extLst>
              <a:ext uri="{FF2B5EF4-FFF2-40B4-BE49-F238E27FC236}">
                <a16:creationId xmlns:a16="http://schemas.microsoft.com/office/drawing/2014/main" id="{6FD32609-9B0A-4A5C-9D13-9DFFE76CE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389" y="2760002"/>
            <a:ext cx="3731450" cy="553178"/>
          </a:xfrm>
          <a:prstGeom prst="wedgeRoundRectCallout">
            <a:avLst>
              <a:gd name="adj1" fmla="val 55466"/>
              <a:gd name="adj2" fmla="val 20717"/>
              <a:gd name="adj3" fmla="val 16667"/>
            </a:avLst>
          </a:prstGeom>
          <a:solidFill>
            <a:srgbClr val="FFFFFF"/>
          </a:solidFill>
          <a:ln w="19050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</a:t>
            </a:r>
            <a:r>
              <a:rPr lang="en-US" altLang="zh-CN" sz="2800" b="1" dirty="0">
                <a:latin typeface="+mn-lt"/>
                <a:ea typeface="楷体" panose="02010609060101010101" pitchFamily="49" charset="-122"/>
              </a:rPr>
              <a:t>800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元不需要纳税。</a:t>
            </a:r>
          </a:p>
        </p:txBody>
      </p:sp>
      <p:sp>
        <p:nvSpPr>
          <p:cNvPr id="18435" name="TextBox 9">
            <a:extLst>
              <a:ext uri="{FF2B5EF4-FFF2-40B4-BE49-F238E27FC236}">
                <a16:creationId xmlns:a16="http://schemas.microsoft.com/office/drawing/2014/main" id="{17345B4B-FD98-47E3-9661-EE998A59B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28" y="1049440"/>
            <a:ext cx="8015727" cy="18059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61950" indent="-361950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小明的爸爸得到一笔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3000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元的劳务报酬，其中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800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元是免税的，其余部分要按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20 %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的税率缴税。这笔劳务报酬一共要缴税多少元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endParaRPr lang="zh-CN" altLang="en-US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7" grpId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9">
            <a:extLst>
              <a:ext uri="{FF2B5EF4-FFF2-40B4-BE49-F238E27FC236}">
                <a16:creationId xmlns:a16="http://schemas.microsoft.com/office/drawing/2014/main" id="{E0A1B187-5EAF-414E-9FE9-1EF6F326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26" y="1206231"/>
            <a:ext cx="8761412" cy="15827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61950" indent="-361950" algn="just"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2.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妈妈买了一瓶售价为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200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元的化妆品，其中消费税占售价的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15%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。妈妈为此支付消费税多少元？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9FCBCB1-8776-4161-9772-C116F6F37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2543175"/>
            <a:ext cx="5635625" cy="1231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         200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15%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30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（元）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答：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妈妈为此支付消费税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30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元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9">
            <a:extLst>
              <a:ext uri="{FF2B5EF4-FFF2-40B4-BE49-F238E27FC236}">
                <a16:creationId xmlns:a16="http://schemas.microsoft.com/office/drawing/2014/main" id="{F107FC6D-29C4-46D2-98F2-8606D4D78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1354138"/>
            <a:ext cx="8535987" cy="10842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61950" indent="-361950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妈妈在邮局给奶奶汇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2000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元钱，需要交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1%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的汇费。汇费是多少元？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3486B47-8559-4946-B5F6-BDBEBB8FD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2643188"/>
            <a:ext cx="3616325" cy="1395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2000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1%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sym typeface="+mn-ea"/>
              </a:rPr>
              <a:t>20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（元）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答：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汇费是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20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sym typeface="+mn-ea"/>
              </a:rPr>
              <a:t>元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组合 6">
            <a:extLst>
              <a:ext uri="{FF2B5EF4-FFF2-40B4-BE49-F238E27FC236}">
                <a16:creationId xmlns:a16="http://schemas.microsoft.com/office/drawing/2014/main" id="{B0C43913-07B0-4074-9D31-93AE626E49C0}"/>
              </a:ext>
            </a:extLst>
          </p:cNvPr>
          <p:cNvGrpSpPr>
            <a:grpSpLocks/>
          </p:cNvGrpSpPr>
          <p:nvPr/>
        </p:nvGrpSpPr>
        <p:grpSpPr bwMode="auto">
          <a:xfrm>
            <a:off x="185738" y="706438"/>
            <a:ext cx="1719262" cy="484187"/>
            <a:chOff x="185953" y="705980"/>
            <a:chExt cx="1719742" cy="483993"/>
          </a:xfrm>
        </p:grpSpPr>
        <p:sp>
          <p:nvSpPr>
            <p:cNvPr id="10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6196D739-9467-42C2-BBD4-B407984E1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课堂小结</a:t>
              </a:r>
            </a:p>
          </p:txBody>
        </p:sp>
      </p:grpSp>
      <p:grpSp>
        <p:nvGrpSpPr>
          <p:cNvPr id="31747" name="组合 7">
            <a:extLst>
              <a:ext uri="{FF2B5EF4-FFF2-40B4-BE49-F238E27FC236}">
                <a16:creationId xmlns:a16="http://schemas.microsoft.com/office/drawing/2014/main" id="{C21853A4-1EFB-4250-BEFA-B9E6DAD8DB8E}"/>
              </a:ext>
            </a:extLst>
          </p:cNvPr>
          <p:cNvGrpSpPr>
            <a:grpSpLocks/>
          </p:cNvGrpSpPr>
          <p:nvPr/>
        </p:nvGrpSpPr>
        <p:grpSpPr bwMode="auto">
          <a:xfrm>
            <a:off x="808038" y="598488"/>
            <a:ext cx="7645400" cy="3554412"/>
            <a:chOff x="619562" y="677303"/>
            <a:chExt cx="7645526" cy="3553943"/>
          </a:xfrm>
        </p:grpSpPr>
        <p:pic>
          <p:nvPicPr>
            <p:cNvPr id="31749" name="图片 8">
              <a:extLst>
                <a:ext uri="{FF2B5EF4-FFF2-40B4-BE49-F238E27FC236}">
                  <a16:creationId xmlns:a16="http://schemas.microsoft.com/office/drawing/2014/main" id="{EC06892A-3984-4072-BE4A-72F84FDAA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4" t="23866" r="10719" b="22557"/>
            <a:stretch>
              <a:fillRect/>
            </a:stretch>
          </p:blipFill>
          <p:spPr bwMode="auto">
            <a:xfrm>
              <a:off x="619562" y="677303"/>
              <a:ext cx="7645526" cy="3553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0" name="矩形 2">
              <a:extLst>
                <a:ext uri="{FF2B5EF4-FFF2-40B4-BE49-F238E27FC236}">
                  <a16:creationId xmlns:a16="http://schemas.microsoft.com/office/drawing/2014/main" id="{66A1830B-0BBD-4E3A-AEBE-FDF875B46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766" y="1551336"/>
              <a:ext cx="5228768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    同学们，今天的数学课你们有哪些收获呢？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组合 4">
            <a:extLst>
              <a:ext uri="{FF2B5EF4-FFF2-40B4-BE49-F238E27FC236}">
                <a16:creationId xmlns:a16="http://schemas.microsoft.com/office/drawing/2014/main" id="{F7261586-0CD8-4B3D-802A-D5062A386963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268288"/>
            <a:ext cx="2225675" cy="603250"/>
            <a:chOff x="3275856" y="267494"/>
            <a:chExt cx="2226464" cy="604342"/>
          </a:xfrm>
        </p:grpSpPr>
        <p:pic>
          <p:nvPicPr>
            <p:cNvPr id="32773" name="图片 3">
              <a:extLst>
                <a:ext uri="{FF2B5EF4-FFF2-40B4-BE49-F238E27FC236}">
                  <a16:creationId xmlns:a16="http://schemas.microsoft.com/office/drawing/2014/main" id="{9DB123BA-3A25-4B10-B3A6-B5D2EA613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21"/>
            <a:stretch>
              <a:fillRect/>
            </a:stretch>
          </p:blipFill>
          <p:spPr bwMode="auto">
            <a:xfrm>
              <a:off x="3275856" y="267494"/>
              <a:ext cx="2226464" cy="603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2F1868E-2907-42C5-8F98-9929748A6116}"/>
                </a:ext>
              </a:extLst>
            </p:cNvPr>
            <p:cNvSpPr txBox="1"/>
            <p:nvPr/>
          </p:nvSpPr>
          <p:spPr>
            <a:xfrm>
              <a:off x="3472776" y="286578"/>
              <a:ext cx="1832624" cy="5852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ln w="12700">
                    <a:noFill/>
                  </a:ln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+mn-ea"/>
                  <a:sym typeface="+mn-lt"/>
                </a:rPr>
                <a:t>知识拓展</a:t>
              </a:r>
            </a:p>
          </p:txBody>
        </p:sp>
      </p:grpSp>
      <p:pic>
        <p:nvPicPr>
          <p:cNvPr id="6" name="图片 4">
            <a:extLst>
              <a:ext uri="{FF2B5EF4-FFF2-40B4-BE49-F238E27FC236}">
                <a16:creationId xmlns:a16="http://schemas.microsoft.com/office/drawing/2014/main" id="{91195070-65FA-4D8C-A492-4ACC0EEE8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3399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61975" y="890013"/>
            <a:ext cx="8105775" cy="39582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4F68753-8DB0-4663-A5D7-7704EFC757F8}"/>
              </a:ext>
            </a:extLst>
          </p:cNvPr>
          <p:cNvSpPr/>
          <p:nvPr/>
        </p:nvSpPr>
        <p:spPr>
          <a:xfrm>
            <a:off x="669925" y="1143000"/>
            <a:ext cx="7940675" cy="3490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300" b="1" dirty="0">
                <a:latin typeface="+mn-lt"/>
                <a:ea typeface="+mn-ea"/>
              </a:rPr>
              <a:t>        </a:t>
            </a:r>
            <a:r>
              <a:rPr lang="en-US" altLang="zh-CN" sz="2300" b="1">
                <a:latin typeface="+mn-lt"/>
                <a:ea typeface="+mn-ea"/>
              </a:rPr>
              <a:t>2019</a:t>
            </a:r>
            <a:r>
              <a:rPr lang="zh-CN" altLang="en-US" sz="2300" b="1">
                <a:latin typeface="+mn-lt"/>
                <a:ea typeface="+mn-ea"/>
              </a:rPr>
              <a:t>年</a:t>
            </a:r>
            <a:r>
              <a:rPr lang="en-US" altLang="zh-CN" sz="2300" b="1">
                <a:latin typeface="+mn-lt"/>
                <a:ea typeface="+mn-ea"/>
              </a:rPr>
              <a:t>5</a:t>
            </a:r>
            <a:r>
              <a:rPr lang="zh-CN" altLang="en-US" sz="2300" b="1">
                <a:latin typeface="+mn-lt"/>
                <a:ea typeface="+mn-ea"/>
              </a:rPr>
              <a:t>月</a:t>
            </a:r>
            <a:r>
              <a:rPr lang="en-US" altLang="zh-CN" sz="2300" b="1" dirty="0">
                <a:latin typeface="+mn-lt"/>
                <a:ea typeface="+mn-ea"/>
              </a:rPr>
              <a:t>1</a:t>
            </a:r>
            <a:r>
              <a:rPr lang="zh-CN" altLang="en-US" sz="2300" b="1" dirty="0">
                <a:latin typeface="+mn-lt"/>
                <a:ea typeface="+mn-ea"/>
              </a:rPr>
              <a:t>日起，增值税改革，将制造业等行业增值税税率从</a:t>
            </a:r>
            <a:r>
              <a:rPr lang="en-US" altLang="zh-CN" sz="2300" b="1" dirty="0">
                <a:latin typeface="+mn-lt"/>
                <a:ea typeface="+mn-ea"/>
              </a:rPr>
              <a:t>17%</a:t>
            </a:r>
            <a:r>
              <a:rPr lang="zh-CN" altLang="en-US" sz="2300" b="1" dirty="0">
                <a:latin typeface="+mn-lt"/>
                <a:ea typeface="+mn-ea"/>
              </a:rPr>
              <a:t>降至</a:t>
            </a:r>
            <a:r>
              <a:rPr lang="en-US" altLang="zh-CN" sz="2300" b="1" dirty="0">
                <a:latin typeface="+mn-lt"/>
                <a:ea typeface="+mn-ea"/>
              </a:rPr>
              <a:t>16%</a:t>
            </a:r>
            <a:r>
              <a:rPr lang="zh-CN" altLang="en-US" sz="2300" b="1" dirty="0">
                <a:latin typeface="+mn-lt"/>
                <a:ea typeface="+mn-ea"/>
              </a:rPr>
              <a:t> ，将交通运输、建筑、基础电信服务等行业及农产品等货物的增值税税率从</a:t>
            </a:r>
            <a:r>
              <a:rPr lang="en-US" altLang="zh-CN" sz="2300" b="1" dirty="0">
                <a:latin typeface="+mn-lt"/>
                <a:ea typeface="+mn-ea"/>
              </a:rPr>
              <a:t>11%</a:t>
            </a:r>
            <a:r>
              <a:rPr lang="zh-CN" altLang="en-US" sz="2300" b="1" dirty="0">
                <a:latin typeface="+mn-lt"/>
                <a:ea typeface="+mn-ea"/>
              </a:rPr>
              <a:t>降至</a:t>
            </a:r>
            <a:r>
              <a:rPr lang="en-US" altLang="zh-CN" sz="2300" b="1" dirty="0">
                <a:latin typeface="+mn-lt"/>
                <a:ea typeface="+mn-ea"/>
              </a:rPr>
              <a:t>10%</a:t>
            </a:r>
            <a:r>
              <a:rPr lang="zh-CN" altLang="en-US" sz="2300" b="1" dirty="0">
                <a:latin typeface="+mn-lt"/>
                <a:ea typeface="+mn-ea"/>
              </a:rPr>
              <a:t> 。   </a:t>
            </a:r>
            <a:endParaRPr lang="en-US" altLang="zh-CN" sz="2300" b="1" dirty="0">
              <a:latin typeface="+mn-lt"/>
              <a:ea typeface="+mn-ea"/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zh-CN" sz="2300" b="1">
                <a:latin typeface="+mn-lt"/>
                <a:ea typeface="+mn-ea"/>
              </a:rPr>
              <a:t>        2018</a:t>
            </a:r>
            <a:r>
              <a:rPr lang="zh-CN" altLang="en-US" sz="2300" b="1">
                <a:latin typeface="+mn-lt"/>
                <a:ea typeface="+mn-ea"/>
              </a:rPr>
              <a:t>年</a:t>
            </a:r>
            <a:r>
              <a:rPr lang="en-US" altLang="zh-CN" sz="2300" b="1">
                <a:latin typeface="+mn-lt"/>
                <a:ea typeface="+mn-ea"/>
              </a:rPr>
              <a:t>10</a:t>
            </a:r>
            <a:r>
              <a:rPr lang="zh-CN" altLang="en-US" sz="2300" b="1">
                <a:latin typeface="+mn-lt"/>
                <a:ea typeface="+mn-ea"/>
              </a:rPr>
              <a:t>月</a:t>
            </a:r>
            <a:r>
              <a:rPr lang="en-US" altLang="zh-CN" sz="2300" b="1">
                <a:latin typeface="+mn-lt"/>
                <a:ea typeface="+mn-ea"/>
              </a:rPr>
              <a:t>1</a:t>
            </a:r>
            <a:r>
              <a:rPr lang="zh-CN" altLang="en-US" sz="2300" b="1">
                <a:latin typeface="+mn-lt"/>
                <a:ea typeface="+mn-ea"/>
              </a:rPr>
              <a:t>日</a:t>
            </a:r>
            <a:r>
              <a:rPr lang="zh-CN" altLang="en-US" sz="2300" b="1" dirty="0">
                <a:latin typeface="+mn-lt"/>
                <a:ea typeface="+mn-ea"/>
              </a:rPr>
              <a:t>之前，国家仅对工资薪金所得征收个人所得税，是以</a:t>
            </a:r>
            <a:r>
              <a:rPr lang="en-US" altLang="zh-CN" sz="2300" b="1" dirty="0">
                <a:latin typeface="+mn-lt"/>
                <a:ea typeface="+mn-ea"/>
              </a:rPr>
              <a:t>3500</a:t>
            </a:r>
            <a:r>
              <a:rPr lang="zh-CN" altLang="en-US" sz="2300" b="1" dirty="0">
                <a:latin typeface="+mn-lt"/>
                <a:ea typeface="+mn-ea"/>
              </a:rPr>
              <a:t>元为起征点</a:t>
            </a:r>
            <a:r>
              <a:rPr lang="zh-CN" altLang="en-US" sz="2300" b="1">
                <a:latin typeface="+mn-lt"/>
                <a:ea typeface="+mn-ea"/>
              </a:rPr>
              <a:t>，</a:t>
            </a:r>
            <a:r>
              <a:rPr lang="en-US" altLang="zh-CN" sz="2300" b="1">
                <a:latin typeface="+mn-lt"/>
                <a:ea typeface="+mn-ea"/>
              </a:rPr>
              <a:t>2019</a:t>
            </a:r>
            <a:r>
              <a:rPr lang="zh-CN" altLang="en-US" sz="2300" b="1">
                <a:latin typeface="+mn-lt"/>
                <a:ea typeface="+mn-ea"/>
              </a:rPr>
              <a:t>年</a:t>
            </a:r>
            <a:r>
              <a:rPr lang="en-US" altLang="zh-CN" sz="2300" b="1" dirty="0">
                <a:latin typeface="+mn-lt"/>
                <a:ea typeface="+mn-ea"/>
              </a:rPr>
              <a:t>1</a:t>
            </a:r>
            <a:r>
              <a:rPr lang="zh-CN" altLang="en-US" sz="2300" b="1">
                <a:latin typeface="+mn-lt"/>
                <a:ea typeface="+mn-ea"/>
              </a:rPr>
              <a:t>月</a:t>
            </a:r>
            <a:r>
              <a:rPr lang="en-US" altLang="zh-CN" sz="2300" b="1">
                <a:latin typeface="+mn-lt"/>
                <a:ea typeface="+mn-ea"/>
              </a:rPr>
              <a:t>1</a:t>
            </a:r>
            <a:r>
              <a:rPr lang="zh-CN" altLang="en-US" sz="2300" b="1">
                <a:latin typeface="+mn-lt"/>
                <a:ea typeface="+mn-ea"/>
              </a:rPr>
              <a:t>日</a:t>
            </a:r>
            <a:r>
              <a:rPr lang="zh-CN" altLang="en-US" sz="2300" b="1" dirty="0">
                <a:latin typeface="+mn-lt"/>
                <a:ea typeface="+mn-ea"/>
              </a:rPr>
              <a:t>之后，除了个税基数从</a:t>
            </a:r>
            <a:r>
              <a:rPr lang="en-US" altLang="zh-CN" sz="2300" b="1" dirty="0">
                <a:latin typeface="+mn-lt"/>
                <a:ea typeface="+mn-ea"/>
              </a:rPr>
              <a:t>3500</a:t>
            </a:r>
            <a:r>
              <a:rPr lang="zh-CN" altLang="en-US" sz="2300" b="1" dirty="0">
                <a:latin typeface="+mn-lt"/>
                <a:ea typeface="+mn-ea"/>
              </a:rPr>
              <a:t>元</a:t>
            </a:r>
            <a:r>
              <a:rPr lang="zh-CN" altLang="en-US" sz="2300" b="1">
                <a:latin typeface="+mn-lt"/>
                <a:ea typeface="+mn-ea"/>
              </a:rPr>
              <a:t>提到</a:t>
            </a:r>
            <a:r>
              <a:rPr lang="en-US" altLang="zh-CN" sz="2300" b="1">
                <a:latin typeface="+mn-lt"/>
                <a:ea typeface="+mn-ea"/>
              </a:rPr>
              <a:t>5000</a:t>
            </a:r>
            <a:r>
              <a:rPr lang="zh-CN" altLang="en-US" sz="2300" b="1">
                <a:latin typeface="+mn-lt"/>
                <a:ea typeface="+mn-ea"/>
              </a:rPr>
              <a:t>元</a:t>
            </a:r>
            <a:r>
              <a:rPr lang="zh-CN" altLang="en-US" sz="2300" b="1" dirty="0">
                <a:latin typeface="+mn-lt"/>
                <a:ea typeface="+mn-ea"/>
              </a:rPr>
              <a:t>之外，还增加了子女教育、继续教育、大病医疗、房贷或住房租金、赡养老人等专项扣除等</a:t>
            </a:r>
            <a:r>
              <a:rPr lang="en-US" altLang="zh-CN" sz="2300" b="1" dirty="0">
                <a:latin typeface="+mn-lt"/>
                <a:ea typeface="+mn-ea"/>
              </a:rPr>
              <a:t>6 </a:t>
            </a:r>
            <a:r>
              <a:rPr lang="zh-CN" altLang="en-US" sz="2300" b="1" dirty="0">
                <a:latin typeface="+mn-lt"/>
                <a:ea typeface="+mn-ea"/>
              </a:rPr>
              <a:t>项。现在缴纳的个人所得税越来越少了</a:t>
            </a:r>
            <a:r>
              <a:rPr lang="en-US" altLang="zh-CN" sz="2300" b="1" dirty="0">
                <a:latin typeface="+mn-ea"/>
                <a:ea typeface="+mn-ea"/>
              </a:rPr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1FBA380-E8D6-4B3B-86B6-C40B964AEA33}"/>
              </a:ext>
            </a:extLst>
          </p:cNvPr>
          <p:cNvSpPr/>
          <p:nvPr/>
        </p:nvSpPr>
        <p:spPr>
          <a:xfrm>
            <a:off x="249238" y="1328738"/>
            <a:ext cx="8691562" cy="298926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1.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我会填。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514350" indent="-514350" algn="just" eaLnBrk="1" hangingPunct="1">
              <a:lnSpc>
                <a:spcPct val="130000"/>
              </a:lnSpc>
              <a:buFontTx/>
              <a:buAutoNum type="arabicParenBoth"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三味书屋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月份的营业额是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150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万元，需要缴纳增值税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4.5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万元，这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4.5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万元是</a:t>
            </a:r>
            <a:r>
              <a:rPr lang="en-US" altLang="ii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ii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　       </a:t>
            </a:r>
            <a:r>
              <a:rPr lang="en-US" altLang="ii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。</a:t>
            </a:r>
            <a:endParaRPr lang="ii-CN" altLang="en-US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542925" indent="-542925" algn="just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(2)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和谐便利店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9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月份的营业额中应纳税部分是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8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万元，应纳税额是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2400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元，税率是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97CDFEC-0631-458C-89E9-E28D81A1C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6001" y="2480384"/>
            <a:ext cx="2058987" cy="55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应纳税额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22A3F98-DCF7-44C4-BF31-C3240DB52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150" y="3557588"/>
            <a:ext cx="58102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22F16F4-371E-4FEC-A3E3-2B1929EE9B1E}"/>
              </a:ext>
            </a:extLst>
          </p:cNvPr>
          <p:cNvSpPr/>
          <p:nvPr/>
        </p:nvSpPr>
        <p:spPr>
          <a:xfrm>
            <a:off x="1760538" y="440372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33798" name="组合 8">
            <a:extLst>
              <a:ext uri="{FF2B5EF4-FFF2-40B4-BE49-F238E27FC236}">
                <a16:creationId xmlns:a16="http://schemas.microsoft.com/office/drawing/2014/main" id="{D0D80573-D4A8-4D3E-83CD-8DF83AE196C4}"/>
              </a:ext>
            </a:extLst>
          </p:cNvPr>
          <p:cNvGrpSpPr>
            <a:grpSpLocks/>
          </p:cNvGrpSpPr>
          <p:nvPr/>
        </p:nvGrpSpPr>
        <p:grpSpPr bwMode="auto">
          <a:xfrm>
            <a:off x="185738" y="706438"/>
            <a:ext cx="1719262" cy="484187"/>
            <a:chOff x="185953" y="705980"/>
            <a:chExt cx="1719742" cy="483993"/>
          </a:xfrm>
        </p:grpSpPr>
        <p:sp>
          <p:nvSpPr>
            <p:cNvPr id="11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4851D0DA-B312-442F-BDDD-FD35113CC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巩固练习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DAA527-B20C-4FCE-99B1-24D540869B48}"/>
              </a:ext>
            </a:extLst>
          </p:cNvPr>
          <p:cNvSpPr/>
          <p:nvPr/>
        </p:nvSpPr>
        <p:spPr>
          <a:xfrm>
            <a:off x="276225" y="1419225"/>
            <a:ext cx="8575675" cy="2120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47675" indent="-447675" algn="just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(3)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阿姨买了一瓶售价为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600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元的香水，其中消费税大约占售价的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25%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，阿姨为此支付消费税约为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9627C5B-3F5D-4EF1-AFC6-F15D3485C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2530475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82A8781-9020-45F3-AFAE-809305A9DC65}"/>
              </a:ext>
            </a:extLst>
          </p:cNvPr>
          <p:cNvSpPr/>
          <p:nvPr/>
        </p:nvSpPr>
        <p:spPr>
          <a:xfrm>
            <a:off x="1760538" y="440372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08C23D-0220-45AE-981C-8F33C8DDAFD7}"/>
              </a:ext>
            </a:extLst>
          </p:cNvPr>
          <p:cNvSpPr/>
          <p:nvPr/>
        </p:nvSpPr>
        <p:spPr>
          <a:xfrm>
            <a:off x="193675" y="1119188"/>
            <a:ext cx="8683625" cy="31353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2.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我会选。 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将正确答案的序号填在括号里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514350" indent="-514350" algn="just" eaLnBrk="1" hangingPunct="1">
              <a:lnSpc>
                <a:spcPct val="130000"/>
              </a:lnSpc>
              <a:buFontTx/>
              <a:buAutoNum type="arabicParenBoth"/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某公司上个月缴纳税款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340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万元，实际营业额中应纳税的部分为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2000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万元，由此可知税率为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。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  A.1.7%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B.17%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　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C.20%</a:t>
            </a:r>
            <a:endParaRPr lang="zh-CN" altLang="en-US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CA00E7-B8E2-432F-95A3-09033A4F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2241550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515FCA-DB11-4D75-9030-711B609F32F2}"/>
              </a:ext>
            </a:extLst>
          </p:cNvPr>
          <p:cNvSpPr/>
          <p:nvPr/>
        </p:nvSpPr>
        <p:spPr>
          <a:xfrm>
            <a:off x="1760538" y="440372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5D34FB-520D-4F8E-A20C-B264586A6425}"/>
              </a:ext>
            </a:extLst>
          </p:cNvPr>
          <p:cNvSpPr/>
          <p:nvPr/>
        </p:nvSpPr>
        <p:spPr>
          <a:xfrm>
            <a:off x="279400" y="1127125"/>
            <a:ext cx="8534400" cy="31019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(2)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元元家买了一套总价是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120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万元的商品房，应缴纳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1.5%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的契税， 计算应纳税额的算式是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(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　　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。</a:t>
            </a:r>
            <a:endParaRPr lang="ii-CN" altLang="en-US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  A.120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× 1.5%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  B.120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÷ 1.5%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     C.120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× (1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－ 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1.5%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)</a:t>
            </a:r>
            <a:endParaRPr lang="zh-CN" altLang="en-US" sz="2800" b="1" dirty="0">
              <a:solidFill>
                <a:srgbClr val="000000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6D5C5C2-9DF0-4241-9537-F0A3F06E2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488" y="1687513"/>
            <a:ext cx="1193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8B7552D-44A9-4B3A-8979-3C68FC31D8BA}"/>
              </a:ext>
            </a:extLst>
          </p:cNvPr>
          <p:cNvSpPr/>
          <p:nvPr/>
        </p:nvSpPr>
        <p:spPr>
          <a:xfrm>
            <a:off x="1760538" y="4403725"/>
            <a:ext cx="5492750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050" b="1" kern="100" dirty="0">
                <a:latin typeface="Times New Roman" panose="02020603050405020304" pitchFamily="18" charset="0"/>
              </a:rPr>
              <a:t>选自“状元成才路”</a:t>
            </a:r>
            <a:r>
              <a:rPr lang="zh-CN" altLang="en-US" sz="1050" b="1" kern="100">
                <a:latin typeface="宋体" panose="02010600030101010101" pitchFamily="2" charset="-122"/>
              </a:rPr>
              <a:t>系列丛书</a:t>
            </a:r>
            <a:endParaRPr lang="zh-CN" altLang="en-US" sz="900" b="1" kern="1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598F68C-EDFE-4FEF-9345-ED04D59A1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172" y="938257"/>
            <a:ext cx="4623046" cy="3879168"/>
          </a:xfrm>
          <a:custGeom>
            <a:avLst/>
            <a:gdLst>
              <a:gd name="connsiteX0" fmla="*/ 0 w 4623046"/>
              <a:gd name="connsiteY0" fmla="*/ 0 h 3879168"/>
              <a:gd name="connsiteX1" fmla="*/ 4623046 w 4623046"/>
              <a:gd name="connsiteY1" fmla="*/ 0 h 3879168"/>
              <a:gd name="connsiteX2" fmla="*/ 4623046 w 4623046"/>
              <a:gd name="connsiteY2" fmla="*/ 3879168 h 3879168"/>
              <a:gd name="connsiteX3" fmla="*/ 2299468 w 4623046"/>
              <a:gd name="connsiteY3" fmla="*/ 3879168 h 3879168"/>
              <a:gd name="connsiteX4" fmla="*/ 2299468 w 4623046"/>
              <a:gd name="connsiteY4" fmla="*/ 1926863 h 3879168"/>
              <a:gd name="connsiteX5" fmla="*/ 0 w 4623046"/>
              <a:gd name="connsiteY5" fmla="*/ 1926863 h 38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3046" h="3879168">
                <a:moveTo>
                  <a:pt x="0" y="0"/>
                </a:moveTo>
                <a:lnTo>
                  <a:pt x="4623046" y="0"/>
                </a:lnTo>
                <a:lnTo>
                  <a:pt x="4623046" y="3879168"/>
                </a:lnTo>
                <a:lnTo>
                  <a:pt x="2299468" y="3879168"/>
                </a:lnTo>
                <a:lnTo>
                  <a:pt x="2299468" y="1926863"/>
                </a:lnTo>
                <a:lnTo>
                  <a:pt x="0" y="1926863"/>
                </a:lnTo>
                <a:close/>
              </a:path>
            </a:pathLst>
          </a:custGeom>
        </p:spPr>
      </p:pic>
      <p:grpSp>
        <p:nvGrpSpPr>
          <p:cNvPr id="13314" name="组合 2">
            <a:extLst>
              <a:ext uri="{FF2B5EF4-FFF2-40B4-BE49-F238E27FC236}">
                <a16:creationId xmlns:a16="http://schemas.microsoft.com/office/drawing/2014/main" id="{16537220-6A85-424D-B710-C42714CE7D0A}"/>
              </a:ext>
            </a:extLst>
          </p:cNvPr>
          <p:cNvGrpSpPr>
            <a:grpSpLocks/>
          </p:cNvGrpSpPr>
          <p:nvPr/>
        </p:nvGrpSpPr>
        <p:grpSpPr bwMode="auto">
          <a:xfrm>
            <a:off x="5426335" y="2450528"/>
            <a:ext cx="3608388" cy="2312988"/>
            <a:chOff x="5308600" y="2235200"/>
            <a:chExt cx="3608260" cy="2312987"/>
          </a:xfrm>
        </p:grpSpPr>
        <p:pic>
          <p:nvPicPr>
            <p:cNvPr id="13321" name="图片 1">
              <a:extLst>
                <a:ext uri="{FF2B5EF4-FFF2-40B4-BE49-F238E27FC236}">
                  <a16:creationId xmlns:a16="http://schemas.microsoft.com/office/drawing/2014/main" id="{85D25FB4-7024-4B00-AF25-0BEC1AB2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6" t="20247" r="3085" b="21976"/>
            <a:stretch>
              <a:fillRect/>
            </a:stretch>
          </p:blipFill>
          <p:spPr bwMode="auto">
            <a:xfrm flipH="1">
              <a:off x="5308600" y="2235200"/>
              <a:ext cx="3608260" cy="23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2" name="AutoShape 27">
              <a:extLst>
                <a:ext uri="{FF2B5EF4-FFF2-40B4-BE49-F238E27FC236}">
                  <a16:creationId xmlns:a16="http://schemas.microsoft.com/office/drawing/2014/main" id="{514DEA11-50FF-4CFD-B715-4E67B25F4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7024" y="2735263"/>
              <a:ext cx="2728912" cy="147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开展这些建设的费用是从哪儿来的？</a:t>
              </a:r>
            </a:p>
          </p:txBody>
        </p:sp>
      </p:grpSp>
      <p:pic>
        <p:nvPicPr>
          <p:cNvPr id="13317" name="图片 17">
            <a:extLst>
              <a:ext uri="{FF2B5EF4-FFF2-40B4-BE49-F238E27FC236}">
                <a16:creationId xmlns:a16="http://schemas.microsoft.com/office/drawing/2014/main" id="{75BF6CD4-DF4A-413B-ACE0-7CD60219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972730" y="3702233"/>
            <a:ext cx="734513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组合 1">
            <a:extLst>
              <a:ext uri="{FF2B5EF4-FFF2-40B4-BE49-F238E27FC236}">
                <a16:creationId xmlns:a16="http://schemas.microsoft.com/office/drawing/2014/main" id="{AD7E470B-92B2-49FE-9638-E5F90A29E8D2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363538"/>
            <a:ext cx="1719262" cy="484187"/>
            <a:chOff x="185953" y="705980"/>
            <a:chExt cx="1719742" cy="483993"/>
          </a:xfrm>
        </p:grpSpPr>
        <p:sp>
          <p:nvSpPr>
            <p:cNvPr id="10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Rectangle 16">
              <a:extLst>
                <a:ext uri="{FF2B5EF4-FFF2-40B4-BE49-F238E27FC236}">
                  <a16:creationId xmlns:a16="http://schemas.microsoft.com/office/drawing/2014/main" id="{DE51E79A-CA4A-433B-8470-A7388F294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+mj-ea"/>
                  <a:ea typeface="+mj-ea"/>
                </a:rPr>
                <a:t>新课导入</a:t>
              </a: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A16BB6C-A4CE-4EDF-8D09-665B432FC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" t="1906" r="6771" b="1978"/>
          <a:stretch/>
        </p:blipFill>
        <p:spPr>
          <a:xfrm>
            <a:off x="526804" y="2919413"/>
            <a:ext cx="2271712" cy="1895475"/>
          </a:xfrm>
          <a:custGeom>
            <a:avLst/>
            <a:gdLst>
              <a:gd name="connsiteX0" fmla="*/ 92082 w 2271712"/>
              <a:gd name="connsiteY0" fmla="*/ 0 h 1895475"/>
              <a:gd name="connsiteX1" fmla="*/ 2179630 w 2271712"/>
              <a:gd name="connsiteY1" fmla="*/ 0 h 1895475"/>
              <a:gd name="connsiteX2" fmla="*/ 2271712 w 2271712"/>
              <a:gd name="connsiteY2" fmla="*/ 92082 h 1895475"/>
              <a:gd name="connsiteX3" fmla="*/ 2271712 w 2271712"/>
              <a:gd name="connsiteY3" fmla="*/ 1803393 h 1895475"/>
              <a:gd name="connsiteX4" fmla="*/ 2179630 w 2271712"/>
              <a:gd name="connsiteY4" fmla="*/ 1895475 h 1895475"/>
              <a:gd name="connsiteX5" fmla="*/ 92082 w 2271712"/>
              <a:gd name="connsiteY5" fmla="*/ 1895475 h 1895475"/>
              <a:gd name="connsiteX6" fmla="*/ 0 w 2271712"/>
              <a:gd name="connsiteY6" fmla="*/ 1803393 h 1895475"/>
              <a:gd name="connsiteX7" fmla="*/ 0 w 2271712"/>
              <a:gd name="connsiteY7" fmla="*/ 92082 h 1895475"/>
              <a:gd name="connsiteX8" fmla="*/ 92082 w 2271712"/>
              <a:gd name="connsiteY8" fmla="*/ 0 h 18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1712" h="1895475">
                <a:moveTo>
                  <a:pt x="92082" y="0"/>
                </a:moveTo>
                <a:lnTo>
                  <a:pt x="2179630" y="0"/>
                </a:lnTo>
                <a:cubicBezTo>
                  <a:pt x="2230485" y="0"/>
                  <a:pt x="2271712" y="41227"/>
                  <a:pt x="2271712" y="92082"/>
                </a:cubicBezTo>
                <a:lnTo>
                  <a:pt x="2271712" y="1803393"/>
                </a:lnTo>
                <a:cubicBezTo>
                  <a:pt x="2271712" y="1854248"/>
                  <a:pt x="2230485" y="1895475"/>
                  <a:pt x="2179630" y="1895475"/>
                </a:cubicBezTo>
                <a:lnTo>
                  <a:pt x="92082" y="1895475"/>
                </a:lnTo>
                <a:cubicBezTo>
                  <a:pt x="41227" y="1895475"/>
                  <a:pt x="0" y="1854248"/>
                  <a:pt x="0" y="1803393"/>
                </a:cubicBezTo>
                <a:lnTo>
                  <a:pt x="0" y="92082"/>
                </a:lnTo>
                <a:cubicBezTo>
                  <a:pt x="0" y="41227"/>
                  <a:pt x="41227" y="0"/>
                  <a:pt x="92082" y="0"/>
                </a:cubicBezTo>
                <a:close/>
              </a:path>
            </a:pathLst>
          </a:custGeom>
          <a:ln>
            <a:solidFill>
              <a:srgbClr val="97B6E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10">
            <a:extLst>
              <a:ext uri="{FF2B5EF4-FFF2-40B4-BE49-F238E27FC236}">
                <a16:creationId xmlns:a16="http://schemas.microsoft.com/office/drawing/2014/main" id="{8991A3F8-5133-4363-B39A-732A7E370AAC}"/>
              </a:ext>
            </a:extLst>
          </p:cNvPr>
          <p:cNvGrpSpPr>
            <a:grpSpLocks/>
          </p:cNvGrpSpPr>
          <p:nvPr/>
        </p:nvGrpSpPr>
        <p:grpSpPr bwMode="auto">
          <a:xfrm>
            <a:off x="254000" y="1181100"/>
            <a:ext cx="8775700" cy="3403600"/>
            <a:chOff x="840981" y="1348240"/>
            <a:chExt cx="7335224" cy="2890037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7441BBF5-8B90-4677-9851-358F1E89944C}"/>
                </a:ext>
              </a:extLst>
            </p:cNvPr>
            <p:cNvSpPr/>
            <p:nvPr/>
          </p:nvSpPr>
          <p:spPr bwMode="auto">
            <a:xfrm>
              <a:off x="840981" y="1429118"/>
              <a:ext cx="7248974" cy="280915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noFill/>
              <a:miter lim="800000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27053DB-11C3-4FA3-900D-D78981CA256A}"/>
                </a:ext>
              </a:extLst>
            </p:cNvPr>
            <p:cNvSpPr/>
            <p:nvPr/>
          </p:nvSpPr>
          <p:spPr bwMode="auto">
            <a:xfrm>
              <a:off x="927231" y="1348240"/>
              <a:ext cx="7248974" cy="280915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b="1" kern="0" dirty="0">
                <a:solidFill>
                  <a:srgbClr val="1C1C1C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9" name="Oval 21">
              <a:extLst>
                <a:ext uri="{FF2B5EF4-FFF2-40B4-BE49-F238E27FC236}">
                  <a16:creationId xmlns:a16="http://schemas.microsoft.com/office/drawing/2014/main" id="{44BE6379-E29B-4F49-9575-DC44A7DB4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693" y="1607049"/>
              <a:ext cx="237519" cy="2358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dist="63500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4F80BDA3-A376-4FDF-A181-035F21CB912A}"/>
              </a:ext>
            </a:extLst>
          </p:cNvPr>
          <p:cNvSpPr/>
          <p:nvPr/>
        </p:nvSpPr>
        <p:spPr>
          <a:xfrm>
            <a:off x="414338" y="1560513"/>
            <a:ext cx="8435975" cy="2813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lnSpc>
                <a:spcPct val="130000"/>
              </a:lnSpc>
              <a:defRPr/>
            </a:pPr>
            <a:r>
              <a:rPr lang="en-US" altLang="zh-CN" sz="2800" b="1" ker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800" b="1" ker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税收</a:t>
            </a:r>
            <a:r>
              <a:rPr lang="zh-CN" altLang="en-US" sz="2800" b="1" kern="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是国家财政收入的主要来源之一。纳税是根据国家税法的有关规定，按照一定的比率把集体或个人收入的一部分缴纳给国家。国家用税收发展科学、技术、教育、文化、卫生、环境保护、社会保障和国防等事业。</a:t>
            </a:r>
            <a:r>
              <a:rPr lang="zh-CN" altLang="en-US" sz="2800" b="1" kern="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每个公民都有依法纳税的义务。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">
            <a:extLst>
              <a:ext uri="{FF2B5EF4-FFF2-40B4-BE49-F238E27FC236}">
                <a16:creationId xmlns:a16="http://schemas.microsoft.com/office/drawing/2014/main" id="{A30F6AFD-3C32-4023-B542-5D551FA0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285" y="1386595"/>
            <a:ext cx="745295" cy="123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95FAE861-BF2E-4659-B370-2DF734109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163" y="2295525"/>
            <a:ext cx="7740650" cy="113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我们生活中常接触的税收种类主要有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消费税、增值税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个人所得税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等几类。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9A180FF-C748-460A-AFED-8A13B2711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3486150"/>
            <a:ext cx="4873450" cy="5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应缴纳</a:t>
            </a:r>
            <a:r>
              <a: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的税款叫作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纳税额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EC6573-563A-4C6B-92A5-B550AA76F816}"/>
              </a:ext>
            </a:extLst>
          </p:cNvPr>
          <p:cNvSpPr/>
          <p:nvPr/>
        </p:nvSpPr>
        <p:spPr>
          <a:xfrm>
            <a:off x="1046163" y="4097338"/>
            <a:ext cx="6813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3399FF"/>
                </a:solidFill>
                <a:latin typeface="+mn-ea"/>
                <a:ea typeface="+mn-ea"/>
              </a:rPr>
              <a:t>你觉得税款的多少可能与哪些条件有关呢</a:t>
            </a:r>
            <a:r>
              <a:rPr lang="en-US" altLang="zh-CN" sz="2800" b="1" dirty="0">
                <a:solidFill>
                  <a:srgbClr val="3399FF"/>
                </a:solidFill>
                <a:latin typeface="+mn-ea"/>
                <a:ea typeface="+mn-ea"/>
              </a:rPr>
              <a:t>?</a:t>
            </a:r>
            <a:endParaRPr lang="zh-CN" altLang="en-US" sz="2800" b="1" dirty="0">
              <a:solidFill>
                <a:srgbClr val="3399FF"/>
              </a:solidFill>
              <a:latin typeface="+mn-ea"/>
              <a:ea typeface="+mn-ea"/>
            </a:endParaRPr>
          </a:p>
        </p:txBody>
      </p:sp>
      <p:grpSp>
        <p:nvGrpSpPr>
          <p:cNvPr id="17414" name="组合 11">
            <a:extLst>
              <a:ext uri="{FF2B5EF4-FFF2-40B4-BE49-F238E27FC236}">
                <a16:creationId xmlns:a16="http://schemas.microsoft.com/office/drawing/2014/main" id="{D76FB238-4EEF-4DF0-A5A1-B31E26491F05}"/>
              </a:ext>
            </a:extLst>
          </p:cNvPr>
          <p:cNvGrpSpPr>
            <a:grpSpLocks/>
          </p:cNvGrpSpPr>
          <p:nvPr/>
        </p:nvGrpSpPr>
        <p:grpSpPr bwMode="auto">
          <a:xfrm>
            <a:off x="185738" y="706438"/>
            <a:ext cx="1719262" cy="484187"/>
            <a:chOff x="185953" y="705980"/>
            <a:chExt cx="1719742" cy="483993"/>
          </a:xfrm>
        </p:grpSpPr>
        <p:sp>
          <p:nvSpPr>
            <p:cNvPr id="11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6470E1EA-32AD-4903-979D-58FE4819E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探索新知</a:t>
              </a:r>
            </a:p>
          </p:txBody>
        </p:sp>
      </p:grpSp>
      <p:grpSp>
        <p:nvGrpSpPr>
          <p:cNvPr id="17415" name="组合 9">
            <a:extLst>
              <a:ext uri="{FF2B5EF4-FFF2-40B4-BE49-F238E27FC236}">
                <a16:creationId xmlns:a16="http://schemas.microsoft.com/office/drawing/2014/main" id="{A244E478-0AFD-44FD-9235-7BE13E0D325E}"/>
              </a:ext>
            </a:extLst>
          </p:cNvPr>
          <p:cNvGrpSpPr>
            <a:grpSpLocks/>
          </p:cNvGrpSpPr>
          <p:nvPr/>
        </p:nvGrpSpPr>
        <p:grpSpPr bwMode="auto">
          <a:xfrm>
            <a:off x="865188" y="1343025"/>
            <a:ext cx="4449762" cy="1082675"/>
            <a:chOff x="769587" y="1243297"/>
            <a:chExt cx="4450464" cy="1082105"/>
          </a:xfrm>
        </p:grpSpPr>
        <p:pic>
          <p:nvPicPr>
            <p:cNvPr id="17416" name="图片 14">
              <a:extLst>
                <a:ext uri="{FF2B5EF4-FFF2-40B4-BE49-F238E27FC236}">
                  <a16:creationId xmlns:a16="http://schemas.microsoft.com/office/drawing/2014/main" id="{936D9A67-F600-4B3F-918F-E5C452B3E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" t="9383" r="33951" b="75308"/>
            <a:stretch>
              <a:fillRect/>
            </a:stretch>
          </p:blipFill>
          <p:spPr bwMode="auto">
            <a:xfrm>
              <a:off x="769587" y="1243297"/>
              <a:ext cx="4450464" cy="108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7">
              <a:extLst>
                <a:ext uri="{FF2B5EF4-FFF2-40B4-BE49-F238E27FC236}">
                  <a16:creationId xmlns:a16="http://schemas.microsoft.com/office/drawing/2014/main" id="{C2FB3C69-5CAD-4208-84B5-1C456F056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561" y="1465430"/>
              <a:ext cx="3815364" cy="583892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kern="0" dirty="0">
                  <a:solidFill>
                    <a:srgbClr val="1C1C1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你知道哪些纳税项目？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8DC2083-EA65-4B53-A7E8-B514A3CF2952}"/>
              </a:ext>
            </a:extLst>
          </p:cNvPr>
          <p:cNvGrpSpPr>
            <a:grpSpLocks/>
          </p:cNvGrpSpPr>
          <p:nvPr/>
        </p:nvGrpSpPr>
        <p:grpSpPr bwMode="auto">
          <a:xfrm>
            <a:off x="1277938" y="2478088"/>
            <a:ext cx="6588125" cy="1158875"/>
            <a:chOff x="2237910" y="2569067"/>
            <a:chExt cx="6586487" cy="115887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5A405AAD-DBD6-4CF7-943C-28E382DC646E}"/>
                </a:ext>
              </a:extLst>
            </p:cNvPr>
            <p:cNvSpPr/>
            <p:nvPr/>
          </p:nvSpPr>
          <p:spPr>
            <a:xfrm>
              <a:off x="2237910" y="2569067"/>
              <a:ext cx="6483325" cy="1158874"/>
            </a:xfrm>
            <a:prstGeom prst="roundRect">
              <a:avLst>
                <a:gd name="adj" fmla="val 11848"/>
              </a:avLst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 b="1">
                <a:latin typeface="+mj-lt"/>
              </a:endParaRPr>
            </a:p>
          </p:txBody>
        </p:sp>
        <p:grpSp>
          <p:nvGrpSpPr>
            <p:cNvPr id="18444" name="组合 8">
              <a:extLst>
                <a:ext uri="{FF2B5EF4-FFF2-40B4-BE49-F238E27FC236}">
                  <a16:creationId xmlns:a16="http://schemas.microsoft.com/office/drawing/2014/main" id="{25ADCE8E-5F4F-47DD-9D30-A35D45477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7910" y="2583402"/>
              <a:ext cx="6586487" cy="1077137"/>
              <a:chOff x="3460" y="5583"/>
              <a:chExt cx="10371" cy="1695"/>
            </a:xfrm>
          </p:grpSpPr>
          <p:sp>
            <p:nvSpPr>
              <p:cNvPr id="6" name="文本框 6">
                <a:extLst>
                  <a:ext uri="{FF2B5EF4-FFF2-40B4-BE49-F238E27FC236}">
                    <a16:creationId xmlns:a16="http://schemas.microsoft.com/office/drawing/2014/main" id="{B56538E9-B1E9-4591-B45D-7297522E23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0" y="5938"/>
                <a:ext cx="10371" cy="8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>
                  <a:lnSpc>
                    <a:spcPct val="120000"/>
                  </a:lnSpc>
                  <a:defRPr/>
                </a:pPr>
                <a:r>
                  <a:rPr lang="zh-CN" altLang="en-US" sz="2800" b="1" dirty="0">
                    <a:solidFill>
                      <a:srgbClr val="FF0000"/>
                    </a:solidFill>
                    <a:latin typeface="+mj-lt"/>
                  </a:rPr>
                  <a:t>税率</a:t>
                </a:r>
                <a:r>
                  <a:rPr lang="en-US" altLang="zh-CN" sz="2800" b="1" dirty="0">
                    <a:latin typeface="+mj-lt"/>
                  </a:rPr>
                  <a:t>=                                              </a:t>
                </a:r>
                <a:r>
                  <a:rPr lang="zh-CN" altLang="zh-CN" sz="2800" b="1" dirty="0">
                    <a:latin typeface="+mj-lt"/>
                  </a:rPr>
                  <a:t>×</a:t>
                </a:r>
                <a:r>
                  <a:rPr lang="en-US" altLang="zh-CN" sz="2800" b="1" dirty="0">
                    <a:latin typeface="+mj-lt"/>
                  </a:rPr>
                  <a:t>100%</a:t>
                </a:r>
              </a:p>
            </p:txBody>
          </p:sp>
          <p:sp>
            <p:nvSpPr>
              <p:cNvPr id="7" name="文本框 7">
                <a:extLst>
                  <a:ext uri="{FF2B5EF4-FFF2-40B4-BE49-F238E27FC236}">
                    <a16:creationId xmlns:a16="http://schemas.microsoft.com/office/drawing/2014/main" id="{1216A843-764C-49CF-98E0-FFAA8E74C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7" y="5583"/>
                <a:ext cx="6872" cy="16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defRPr/>
                </a:pPr>
                <a:r>
                  <a:rPr lang="zh-CN" altLang="en-US" sz="2800" b="1" dirty="0">
                    <a:latin typeface="+mj-lt"/>
                  </a:rPr>
                  <a:t>应纳税额</a:t>
                </a:r>
              </a:p>
              <a:p>
                <a:pPr algn="ctr" eaLnBrk="1" hangingPunct="1">
                  <a:lnSpc>
                    <a:spcPct val="120000"/>
                  </a:lnSpc>
                  <a:defRPr/>
                </a:pPr>
                <a:r>
                  <a:rPr lang="zh-CN" altLang="en-US" sz="2800" b="1" dirty="0">
                    <a:latin typeface="+mj-lt"/>
                  </a:rPr>
                  <a:t>各种收入中应纳税部分  </a:t>
                </a:r>
              </a:p>
            </p:txBody>
          </p: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id="{3EAEE441-9C80-43C0-8D8C-09E357CF55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7" y="6447"/>
                <a:ext cx="61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FE993FA5-DDE3-4FE2-878B-FB393F36D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088" y="3876675"/>
            <a:ext cx="3425825" cy="5222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zh-CN" altLang="en-US" sz="2800" b="1" dirty="0">
                <a:solidFill>
                  <a:srgbClr val="FF0000"/>
                </a:solidFill>
                <a:ea typeface="黑体" panose="02010609060101010101" pitchFamily="49" charset="-122"/>
              </a:rPr>
              <a:t>销售额、营业额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……</a:t>
            </a:r>
          </a:p>
        </p:txBody>
      </p:sp>
      <p:grpSp>
        <p:nvGrpSpPr>
          <p:cNvPr id="18436" name="组合 8">
            <a:extLst>
              <a:ext uri="{FF2B5EF4-FFF2-40B4-BE49-F238E27FC236}">
                <a16:creationId xmlns:a16="http://schemas.microsoft.com/office/drawing/2014/main" id="{A22B1C24-C430-40D5-9152-6EA7A865A369}"/>
              </a:ext>
            </a:extLst>
          </p:cNvPr>
          <p:cNvGrpSpPr>
            <a:grpSpLocks/>
          </p:cNvGrpSpPr>
          <p:nvPr/>
        </p:nvGrpSpPr>
        <p:grpSpPr bwMode="auto">
          <a:xfrm>
            <a:off x="893323" y="1350059"/>
            <a:ext cx="4449762" cy="1082675"/>
            <a:chOff x="769587" y="1243297"/>
            <a:chExt cx="4450464" cy="1082105"/>
          </a:xfrm>
        </p:grpSpPr>
        <p:pic>
          <p:nvPicPr>
            <p:cNvPr id="18441" name="图片 4">
              <a:extLst>
                <a:ext uri="{FF2B5EF4-FFF2-40B4-BE49-F238E27FC236}">
                  <a16:creationId xmlns:a16="http://schemas.microsoft.com/office/drawing/2014/main" id="{4D38E6EF-F215-4CDF-8991-E8E19339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0" t="9383" r="33951" b="75308"/>
            <a:stretch>
              <a:fillRect/>
            </a:stretch>
          </p:blipFill>
          <p:spPr bwMode="auto">
            <a:xfrm>
              <a:off x="769587" y="1243297"/>
              <a:ext cx="4450464" cy="1082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27">
              <a:extLst>
                <a:ext uri="{FF2B5EF4-FFF2-40B4-BE49-F238E27FC236}">
                  <a16:creationId xmlns:a16="http://schemas.microsoft.com/office/drawing/2014/main" id="{B9951D27-DD0A-43DE-A68F-0CA49D421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561" y="1465430"/>
              <a:ext cx="3815364" cy="583892"/>
            </a:xfrm>
            <a:prstGeom prst="rect">
              <a:avLst/>
            </a:prstGeom>
            <a:noFill/>
            <a:ln w="19050">
              <a:noFill/>
              <a:miter lim="800000"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kern="0" dirty="0">
                  <a:solidFill>
                    <a:srgbClr val="1C1C1C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你知道哪些纳税项目？</a:t>
              </a:r>
            </a:p>
          </p:txBody>
        </p:sp>
      </p:grpSp>
      <p:grpSp>
        <p:nvGrpSpPr>
          <p:cNvPr id="18438" name="组合 11">
            <a:extLst>
              <a:ext uri="{FF2B5EF4-FFF2-40B4-BE49-F238E27FC236}">
                <a16:creationId xmlns:a16="http://schemas.microsoft.com/office/drawing/2014/main" id="{A16E1FAF-92CA-462A-B3F8-3D1E3E048FAF}"/>
              </a:ext>
            </a:extLst>
          </p:cNvPr>
          <p:cNvGrpSpPr>
            <a:grpSpLocks/>
          </p:cNvGrpSpPr>
          <p:nvPr/>
        </p:nvGrpSpPr>
        <p:grpSpPr bwMode="auto">
          <a:xfrm>
            <a:off x="185738" y="706438"/>
            <a:ext cx="1719262" cy="484187"/>
            <a:chOff x="185953" y="705980"/>
            <a:chExt cx="1719742" cy="483993"/>
          </a:xfrm>
        </p:grpSpPr>
        <p:sp>
          <p:nvSpPr>
            <p:cNvPr id="19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B66041DF-314C-48AF-A45D-E1FF817843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探索新知</a:t>
              </a:r>
            </a:p>
          </p:txBody>
        </p:sp>
      </p:grpSp>
      <p:pic>
        <p:nvPicPr>
          <p:cNvPr id="17" name="图片 2">
            <a:extLst>
              <a:ext uri="{FF2B5EF4-FFF2-40B4-BE49-F238E27FC236}">
                <a16:creationId xmlns:a16="http://schemas.microsoft.com/office/drawing/2014/main" id="{1133D129-5218-4AAE-9BE8-5BC9F92BD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285" y="1386595"/>
            <a:ext cx="745295" cy="123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4">
            <a:extLst>
              <a:ext uri="{FF2B5EF4-FFF2-40B4-BE49-F238E27FC236}">
                <a16:creationId xmlns:a16="http://schemas.microsoft.com/office/drawing/2014/main" id="{F53FFDA5-52D8-45E0-B840-E7B595427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34322" r="9259" b="42963"/>
          <a:stretch>
            <a:fillRect/>
          </a:stretch>
        </p:blipFill>
        <p:spPr bwMode="auto">
          <a:xfrm>
            <a:off x="-12700" y="769938"/>
            <a:ext cx="55753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F9598CE-6A0C-46FE-AD65-D554B44E73D4}"/>
              </a:ext>
            </a:extLst>
          </p:cNvPr>
          <p:cNvSpPr/>
          <p:nvPr/>
        </p:nvSpPr>
        <p:spPr>
          <a:xfrm>
            <a:off x="217488" y="769938"/>
            <a:ext cx="8351837" cy="29860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800" b="1" kern="1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说说以下税率各表示什么意思。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800" b="1" kern="1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①商店按营业额中应纳税部分的</a:t>
            </a:r>
            <a:r>
              <a:rPr lang="en-US" altLang="zh-CN" sz="2800" b="1" kern="1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3%</a:t>
            </a:r>
            <a:r>
              <a:rPr lang="zh-CN" altLang="zh-CN" sz="2800" b="1" kern="1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缴纳增值税。</a:t>
            </a: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kern="100" dirty="0">
              <a:solidFill>
                <a:prstClr val="black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800" b="1" kern="100" dirty="0">
              <a:solidFill>
                <a:prstClr val="black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800" b="1" kern="1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②某人彩票中奖后，按奖金的</a:t>
            </a:r>
            <a:r>
              <a:rPr lang="en-US" altLang="zh-CN" sz="2800" b="1" kern="1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20%</a:t>
            </a:r>
            <a:r>
              <a:rPr lang="zh-CN" altLang="zh-CN" sz="2800" b="1" kern="100" dirty="0">
                <a:solidFill>
                  <a:prstClr val="black"/>
                </a:solidFill>
                <a:latin typeface="+mn-lt"/>
                <a:ea typeface="+mn-ea"/>
                <a:cs typeface="Times New Roman" panose="02020603050405020304" pitchFamily="18" charset="0"/>
              </a:rPr>
              <a:t>缴纳个人所得税。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07559DC1-CE13-4879-9276-D4F0C3798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2147888"/>
            <a:ext cx="7240587" cy="523875"/>
          </a:xfrm>
          <a:prstGeom prst="rect">
            <a:avLst/>
          </a:prstGeom>
          <a:solidFill>
            <a:srgbClr val="92D050">
              <a:alpha val="16078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</a:rPr>
              <a:t>应缴纳的增值税</a:t>
            </a:r>
            <a:r>
              <a:rPr lang="zh-CN" altLang="en-US" sz="2800" b="1" dirty="0">
                <a:solidFill>
                  <a:srgbClr val="000000"/>
                </a:solidFill>
                <a:latin typeface="+mj-lt"/>
              </a:rPr>
              <a:t>占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</a:rPr>
              <a:t>营业额中应纳税部分的</a:t>
            </a:r>
            <a:r>
              <a:rPr lang="en-US" altLang="zh-CN" sz="2800" b="1" dirty="0">
                <a:solidFill>
                  <a:srgbClr val="000000"/>
                </a:solidFill>
                <a:latin typeface="+mj-lt"/>
              </a:rPr>
              <a:t>3%</a:t>
            </a:r>
            <a:endParaRPr lang="zh-CN" altLang="en-US" sz="2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98DD2971-4B42-4EDE-81D6-CE66491B3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3789363"/>
            <a:ext cx="5310187" cy="522287"/>
          </a:xfrm>
          <a:prstGeom prst="rect">
            <a:avLst/>
          </a:prstGeom>
          <a:solidFill>
            <a:srgbClr val="92D050">
              <a:alpha val="16078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j-lt"/>
              </a:rPr>
              <a:t>应缴纳个人所得税</a:t>
            </a:r>
            <a:r>
              <a:rPr lang="zh-CN" altLang="en-US" sz="2800" b="1" dirty="0">
                <a:solidFill>
                  <a:srgbClr val="000000"/>
                </a:solidFill>
                <a:latin typeface="+mj-lt"/>
              </a:rPr>
              <a:t>占</a:t>
            </a:r>
            <a:r>
              <a:rPr lang="zh-CN" altLang="en-US" sz="2800" b="1" dirty="0">
                <a:solidFill>
                  <a:srgbClr val="FF0000"/>
                </a:solidFill>
                <a:latin typeface="+mj-lt"/>
              </a:rPr>
              <a:t>奖金的</a:t>
            </a:r>
            <a:r>
              <a:rPr lang="en-US" altLang="zh-CN" sz="2800" b="1" dirty="0">
                <a:solidFill>
                  <a:srgbClr val="000000"/>
                </a:solidFill>
                <a:latin typeface="+mj-lt"/>
              </a:rPr>
              <a:t>20%</a:t>
            </a:r>
            <a:endParaRPr lang="zh-CN" altLang="en-US" sz="28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5BA1B6-AC47-4947-B56F-E956CBF73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971550"/>
            <a:ext cx="6911975" cy="3702050"/>
          </a:xfrm>
          <a:prstGeom prst="rect">
            <a:avLst/>
          </a:prstGeom>
          <a:solidFill>
            <a:srgbClr val="B8D2F2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>
            <a:spAutoFit/>
          </a:bodyPr>
          <a:lstStyle>
            <a:lvl1pPr indent="1905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kern="0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402044-6377-43FE-BDA4-74D8D84F2050}"/>
              </a:ext>
            </a:extLst>
          </p:cNvPr>
          <p:cNvGrpSpPr>
            <a:grpSpLocks/>
          </p:cNvGrpSpPr>
          <p:nvPr/>
        </p:nvGrpSpPr>
        <p:grpSpPr bwMode="auto">
          <a:xfrm>
            <a:off x="1217613" y="3354388"/>
            <a:ext cx="6011862" cy="1114425"/>
            <a:chOff x="-224949" y="4159276"/>
            <a:chExt cx="6013379" cy="1114283"/>
          </a:xfrm>
        </p:grpSpPr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6086892-5922-4FAC-9C41-EEBCC9C73C8F}"/>
                </a:ext>
              </a:extLst>
            </p:cNvPr>
            <p:cNvSpPr txBox="1"/>
            <p:nvPr/>
          </p:nvSpPr>
          <p:spPr>
            <a:xfrm>
              <a:off x="4289452" y="4751338"/>
              <a:ext cx="905103" cy="522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800" b="1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税率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D7254CB2-5631-4517-9B56-2F17B432A34D}"/>
                </a:ext>
              </a:extLst>
            </p:cNvPr>
            <p:cNvSpPr txBox="1"/>
            <p:nvPr/>
          </p:nvSpPr>
          <p:spPr>
            <a:xfrm>
              <a:off x="3927411" y="4159276"/>
              <a:ext cx="1627599" cy="522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800" b="1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应纳税额</a:t>
              </a:r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0AAA319B-D42A-4A75-BD57-8DA62CC57950}"/>
                </a:ext>
              </a:extLst>
            </p:cNvPr>
            <p:cNvSpPr txBox="1"/>
            <p:nvPr/>
          </p:nvSpPr>
          <p:spPr>
            <a:xfrm>
              <a:off x="-224949" y="4489434"/>
              <a:ext cx="4152360" cy="5238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800" b="1" kern="0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各种收入中应纳税部分＝</a:t>
              </a:r>
            </a:p>
          </p:txBody>
        </p:sp>
        <p:cxnSp>
          <p:nvCxnSpPr>
            <p:cNvPr id="20499" name="直接连接符 11">
              <a:extLst>
                <a:ext uri="{FF2B5EF4-FFF2-40B4-BE49-F238E27FC236}">
                  <a16:creationId xmlns:a16="http://schemas.microsoft.com/office/drawing/2014/main" id="{91685D7F-0777-40A9-BA90-1B0AAF7C5A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848098" y="4750956"/>
              <a:ext cx="1940332" cy="1"/>
            </a:xfrm>
            <a:prstGeom prst="line">
              <a:avLst/>
            </a:prstGeom>
            <a:noFill/>
            <a:ln w="635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Box 18">
            <a:extLst>
              <a:ext uri="{FF2B5EF4-FFF2-40B4-BE49-F238E27FC236}">
                <a16:creationId xmlns:a16="http://schemas.microsoft.com/office/drawing/2014/main" id="{D9B23A67-70BC-4308-AC1E-6370D56C1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2644775"/>
            <a:ext cx="6800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应纳税额＝各种收入中应纳税部分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税率</a:t>
            </a:r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EF047D96-2828-448F-9263-93A61A60A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75" y="1036638"/>
            <a:ext cx="238125" cy="2524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dist="63500" dir="2700000" algn="ctr" rotWithShape="0">
              <a:schemeClr val="tx1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zh-CN" altLang="en-US" sz="2000" b="1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8141660-0EE9-4599-BB4A-A5F053B4119F}"/>
              </a:ext>
            </a:extLst>
          </p:cNvPr>
          <p:cNvGrpSpPr>
            <a:grpSpLocks/>
          </p:cNvGrpSpPr>
          <p:nvPr/>
        </p:nvGrpSpPr>
        <p:grpSpPr bwMode="auto">
          <a:xfrm>
            <a:off x="1217613" y="1254125"/>
            <a:ext cx="6543675" cy="1090613"/>
            <a:chOff x="1255713" y="1203747"/>
            <a:chExt cx="6543674" cy="1089579"/>
          </a:xfrm>
        </p:grpSpPr>
        <p:grpSp>
          <p:nvGrpSpPr>
            <p:cNvPr id="20490" name="组合 4">
              <a:extLst>
                <a:ext uri="{FF2B5EF4-FFF2-40B4-BE49-F238E27FC236}">
                  <a16:creationId xmlns:a16="http://schemas.microsoft.com/office/drawing/2014/main" id="{8EAC1696-7D92-421C-A6E2-80A3423F1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5713" y="1203747"/>
              <a:ext cx="5191597" cy="1089579"/>
              <a:chOff x="2209250" y="2979515"/>
              <a:chExt cx="5190585" cy="1088841"/>
            </a:xfrm>
          </p:grpSpPr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22BD9B45-8C5F-44BE-BD72-2F4BCA2A798A}"/>
                  </a:ext>
                </a:extLst>
              </p:cNvPr>
              <p:cNvSpPr txBox="1"/>
              <p:nvPr/>
            </p:nvSpPr>
            <p:spPr>
              <a:xfrm>
                <a:off x="3609152" y="3545332"/>
                <a:ext cx="3790210" cy="5230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2800" b="1" kern="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各种收入中应纳税部分</a:t>
                </a: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AAA47641-7134-4730-8BB2-25D8C28E8BB0}"/>
                  </a:ext>
                </a:extLst>
              </p:cNvPr>
              <p:cNvSpPr txBox="1"/>
              <p:nvPr/>
            </p:nvSpPr>
            <p:spPr>
              <a:xfrm>
                <a:off x="4613843" y="2979515"/>
                <a:ext cx="1626870" cy="5230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2800" b="1" kern="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应纳税额</a:t>
                </a:r>
              </a:p>
            </p:txBody>
          </p:sp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6F9DF43F-6CF7-4A01-8CC2-8E261E0C519C}"/>
                  </a:ext>
                </a:extLst>
              </p:cNvPr>
              <p:cNvSpPr txBox="1"/>
              <p:nvPr/>
            </p:nvSpPr>
            <p:spPr>
              <a:xfrm>
                <a:off x="2209250" y="3231518"/>
                <a:ext cx="1266578" cy="5230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2800" b="1" kern="0" dirty="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税率</a:t>
                </a:r>
                <a:r>
                  <a:rPr lang="zh-CN" altLang="en-US" sz="2800" b="1" kern="0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＝</a:t>
                </a:r>
              </a:p>
            </p:txBody>
          </p:sp>
          <p:cxnSp>
            <p:nvCxnSpPr>
              <p:cNvPr id="20495" name="直接连接符 6">
                <a:extLst>
                  <a:ext uri="{FF2B5EF4-FFF2-40B4-BE49-F238E27FC236}">
                    <a16:creationId xmlns:a16="http://schemas.microsoft.com/office/drawing/2014/main" id="{1C52F1A3-CC7A-462B-996E-3F371AE67CA5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 bwMode="auto">
              <a:xfrm flipV="1">
                <a:off x="3475827" y="3492395"/>
                <a:ext cx="3815607" cy="744"/>
              </a:xfrm>
              <a:prstGeom prst="line">
                <a:avLst/>
              </a:prstGeom>
              <a:noFill/>
              <a:ln w="6350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468C671-27AD-4212-BD1C-B823A6273D78}"/>
                </a:ext>
              </a:extLst>
            </p:cNvPr>
            <p:cNvSpPr/>
            <p:nvPr/>
          </p:nvSpPr>
          <p:spPr>
            <a:xfrm>
              <a:off x="6334124" y="1471781"/>
              <a:ext cx="1465263" cy="5233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zh-CN" sz="2800" b="1" dirty="0">
                  <a:latin typeface="+mj-lt"/>
                </a:rPr>
                <a:t>×</a:t>
              </a:r>
              <a:r>
                <a:rPr lang="en-US" altLang="zh-CN" sz="2800" b="1" dirty="0">
                  <a:latin typeface="+mj-lt"/>
                </a:rPr>
                <a:t>100%</a:t>
              </a:r>
              <a:endParaRPr lang="zh-CN" altLang="en-US" sz="2800" dirty="0">
                <a:latin typeface="+mj-lt"/>
              </a:endParaRPr>
            </a:p>
          </p:txBody>
        </p:sp>
      </p:grpSp>
      <p:grpSp>
        <p:nvGrpSpPr>
          <p:cNvPr id="20487" name="组合 1">
            <a:extLst>
              <a:ext uri="{FF2B5EF4-FFF2-40B4-BE49-F238E27FC236}">
                <a16:creationId xmlns:a16="http://schemas.microsoft.com/office/drawing/2014/main" id="{8B602C9F-5E36-4BA9-A557-75A22529BF79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363538"/>
            <a:ext cx="1719262" cy="484187"/>
            <a:chOff x="185953" y="705980"/>
            <a:chExt cx="1719742" cy="483993"/>
          </a:xfrm>
        </p:grpSpPr>
        <p:sp>
          <p:nvSpPr>
            <p:cNvPr id="24" name="矩形: 对角圆角 10">
              <a:extLst>
                <a:ext uri="{FF2B5EF4-FFF2-40B4-BE49-F238E27FC236}">
                  <a16:creationId xmlns:a16="http://schemas.microsoft.com/office/drawing/2014/main" id="{2A5355B0-49A6-421B-8FD2-A37FD5912FA6}"/>
                </a:ext>
              </a:extLst>
            </p:cNvPr>
            <p:cNvSpPr/>
            <p:nvPr/>
          </p:nvSpPr>
          <p:spPr>
            <a:xfrm>
              <a:off x="185953" y="709154"/>
              <a:ext cx="1719742" cy="48081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6250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Rectangle 16">
              <a:extLst>
                <a:ext uri="{FF2B5EF4-FFF2-40B4-BE49-F238E27FC236}">
                  <a16:creationId xmlns:a16="http://schemas.microsoft.com/office/drawing/2014/main" id="{A06E5F14-D423-4BC1-A19D-9481E8B63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10" y="705980"/>
              <a:ext cx="1636985" cy="458941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2800" b="1" dirty="0">
                  <a:solidFill>
                    <a:srgbClr val="6AD0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归纳总结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矩形 20">
            <a:extLst>
              <a:ext uri="{FF2B5EF4-FFF2-40B4-BE49-F238E27FC236}">
                <a16:creationId xmlns:a16="http://schemas.microsoft.com/office/drawing/2014/main" id="{BAF8E4A3-89D0-40ED-BFC5-078B48E39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925" y="1073150"/>
            <a:ext cx="7915275" cy="17125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某小规模纳税企业要按应纳税销售额的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3%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缴纳增值税。该企业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月份的应纳税销售额是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30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万元，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10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月份应缴纳增值税多少万元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n-ea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91D5BBE9-4CF2-4B7E-AD41-45A7A0F32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2846388"/>
            <a:ext cx="6784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应纳税额＝各种收入中应纳税部分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税率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8DCE2F1D-0989-4063-A663-24B6C5EE7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525" y="3333750"/>
            <a:ext cx="3876675" cy="592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b="1" dirty="0">
                <a:solidFill>
                  <a:srgbClr val="0066FF"/>
                </a:solidFill>
                <a:latin typeface="+mn-lt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30×3%</a:t>
            </a:r>
            <a:r>
              <a:rPr lang="zh-CN" altLang="en-US" sz="2800" b="1" dirty="0">
                <a:solidFill>
                  <a:srgbClr val="0066FF"/>
                </a:solidFill>
                <a:latin typeface="+mn-lt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＝</a:t>
            </a:r>
            <a:r>
              <a:rPr lang="en-US" altLang="zh-CN" sz="2800" b="1" dirty="0">
                <a:solidFill>
                  <a:srgbClr val="0066FF"/>
                </a:solidFill>
                <a:latin typeface="+mn-lt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0.9</a:t>
            </a:r>
            <a:r>
              <a:rPr lang="zh-CN" altLang="en-US" sz="2800" b="1" dirty="0">
                <a:solidFill>
                  <a:srgbClr val="0066FF"/>
                </a:solidFill>
                <a:latin typeface="+mn-lt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（万元）</a:t>
            </a:r>
            <a:endParaRPr lang="en-US" altLang="zh-CN" sz="2800" b="1" dirty="0">
              <a:solidFill>
                <a:srgbClr val="0066FF"/>
              </a:solidFill>
              <a:latin typeface="+mn-lt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534BAB40-E8B8-4339-B8C9-B01CC5C62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3948447"/>
            <a:ext cx="7153275" cy="593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+mn-ea"/>
                <a:sym typeface="Times New Roman" panose="02020603050405020304" pitchFamily="18" charset="0"/>
              </a:rPr>
              <a:t>答：</a:t>
            </a:r>
            <a:r>
              <a:rPr lang="en-US" altLang="zh-CN" sz="2800" b="1" dirty="0">
                <a:solidFill>
                  <a:srgbClr val="0066FF"/>
                </a:solidFill>
                <a:latin typeface="+mj-lt"/>
                <a:ea typeface="+mn-ea"/>
                <a:sym typeface="Times New Roman" panose="02020603050405020304" pitchFamily="18" charset="0"/>
              </a:rPr>
              <a:t>10</a:t>
            </a: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+mn-ea"/>
                <a:sym typeface="Times New Roman" panose="02020603050405020304" pitchFamily="18" charset="0"/>
              </a:rPr>
              <a:t>月份应缴纳增值税</a:t>
            </a:r>
            <a:r>
              <a:rPr lang="en-US" altLang="zh-CN" sz="2800" b="1" dirty="0">
                <a:solidFill>
                  <a:srgbClr val="0066FF"/>
                </a:solidFill>
                <a:latin typeface="+mj-lt"/>
                <a:ea typeface="+mn-ea"/>
                <a:sym typeface="Times New Roman" panose="02020603050405020304" pitchFamily="18" charset="0"/>
              </a:rPr>
              <a:t>0.9</a:t>
            </a:r>
            <a:r>
              <a:rPr lang="zh-CN" altLang="en-US" sz="2800" b="1" dirty="0">
                <a:solidFill>
                  <a:srgbClr val="0066FF"/>
                </a:solidFill>
                <a:latin typeface="+mj-lt"/>
                <a:ea typeface="+mn-ea"/>
                <a:sym typeface="Times New Roman" panose="02020603050405020304" pitchFamily="18" charset="0"/>
              </a:rPr>
              <a:t>万元。</a:t>
            </a:r>
            <a:endParaRPr lang="zh-CN" altLang="en-US" sz="2800" b="1" dirty="0">
              <a:solidFill>
                <a:srgbClr val="0066FF"/>
              </a:solidFill>
              <a:latin typeface="+mj-lt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20AB99-7784-45F4-87FF-8D0A5E9711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728" y="1134770"/>
            <a:ext cx="614199" cy="57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4">
            <a:extLst>
              <a:ext uri="{FF2B5EF4-FFF2-40B4-BE49-F238E27FC236}">
                <a16:creationId xmlns:a16="http://schemas.microsoft.com/office/drawing/2014/main" id="{14CDC936-790F-4521-B11F-D9A43C914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26" y="1227138"/>
            <a:ext cx="8661149" cy="1704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</a:rPr>
              <a:t>        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</a:rPr>
              <a:t>李阿姨某月工资中应纳税的部分为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</a:rPr>
              <a:t>2500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</a:rPr>
              <a:t>元，需要按</a:t>
            </a:r>
            <a:r>
              <a:rPr lang="en-US" altLang="zh-CN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</a:rPr>
              <a:t>3%</a:t>
            </a:r>
            <a:r>
              <a:rPr lang="zh-CN" altLang="en-US" sz="2800" b="1" dirty="0">
                <a:solidFill>
                  <a:srgbClr val="000000"/>
                </a:solidFill>
                <a:latin typeface="+mn-lt"/>
                <a:ea typeface="+mj-ea"/>
                <a:cs typeface="Times New Roman" panose="02020603050405020304" pitchFamily="18" charset="0"/>
              </a:rPr>
              <a:t>的税率缴纳工资薪金个人所得税。该月她应缴工资薪金个人所得税多少元？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48297E09-1D18-4E8E-BAEF-DF3DF08DE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72" y="3087308"/>
            <a:ext cx="7643456" cy="1169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2500×3%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</a:rPr>
              <a:t>＝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</a:rPr>
              <a:t>75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</a:rPr>
              <a:t>（元）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zh-CN" altLang="en-US" sz="2800" b="1">
                <a:solidFill>
                  <a:srgbClr val="FF0000"/>
                </a:solidFill>
                <a:latin typeface="+mn-lt"/>
              </a:rPr>
              <a:t>答：该月她应缴工资薪金个人所得税</a:t>
            </a:r>
            <a:r>
              <a:rPr lang="en-US" altLang="zh-CN" sz="2800" b="1">
                <a:solidFill>
                  <a:srgbClr val="FF0000"/>
                </a:solidFill>
                <a:latin typeface="+mn-lt"/>
              </a:rPr>
              <a:t>75</a:t>
            </a:r>
            <a:r>
              <a:rPr lang="zh-CN" altLang="en-US" sz="2800" b="1">
                <a:solidFill>
                  <a:srgbClr val="FF0000"/>
                </a:solidFill>
                <a:latin typeface="+mn-lt"/>
              </a:rPr>
              <a:t>元。</a:t>
            </a:r>
            <a:endParaRPr lang="zh-CN" altLang="en-US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Picture 6" descr="https://docimg3.docs.qq.com/image/AgAABsfO-eWs6cjOxWJIUYopHa2HhVT2.png?w=266&amp;h=84">
            <a:extLst>
              <a:ext uri="{FF2B5EF4-FFF2-40B4-BE49-F238E27FC236}">
                <a16:creationId xmlns:a16="http://schemas.microsoft.com/office/drawing/2014/main" id="{1D5C6739-7CA9-4760-934B-6B37D1D1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4" y="620290"/>
            <a:ext cx="1730516" cy="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"/>
      </a:majorFont>
      <a:minorFont>
        <a:latin typeface="Times New Roman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19050">
          <a:solidFill>
            <a:srgbClr val="3399FF"/>
          </a:solidFill>
          <a:miter lim="800000"/>
        </a:ln>
      </a:spPr>
      <a:bodyPr anchor="ctr"/>
      <a:lstStyle>
        <a:defPPr eaLnBrk="1" fontAlgn="auto" hangingPunct="1">
          <a:lnSpc>
            <a:spcPct val="120000"/>
          </a:lnSpc>
          <a:spcBef>
            <a:spcPts val="0"/>
          </a:spcBef>
          <a:spcAft>
            <a:spcPts val="0"/>
          </a:spcAft>
          <a:defRPr sz="3200" b="1" kern="0" dirty="0">
            <a:solidFill>
              <a:srgbClr val="1C1C1C"/>
            </a:solidFill>
            <a:latin typeface="宋体" panose="02010600030101010101" pitchFamily="2" charset="-122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3200" b="1" dirty="0" smtClean="0">
            <a:latin typeface="+mj-lt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</TotalTime>
  <Pages>0</Pages>
  <Words>941</Words>
  <Characters>0</Characters>
  <Application>Microsoft Office PowerPoint</Application>
  <DocSecurity>0</DocSecurity>
  <PresentationFormat>全屏显示(16:9)</PresentationFormat>
  <Lines>0</Lines>
  <Paragraphs>77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楷体</vt:lpstr>
      <vt:lpstr>黑体</vt:lpstr>
      <vt:lpstr>Arial</vt:lpstr>
      <vt:lpstr>微软雅黑</vt:lpstr>
      <vt:lpstr>宋体</vt:lpstr>
      <vt:lpstr>等线</vt:lpstr>
      <vt:lpstr>Times New Roman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User</dc:creator>
  <cp:keywords/>
  <dc:description/>
  <cp:lastModifiedBy>魏洲 许</cp:lastModifiedBy>
  <cp:revision>378</cp:revision>
  <dcterms:created xsi:type="dcterms:W3CDTF">2016-01-14T07:05:12Z</dcterms:created>
  <dcterms:modified xsi:type="dcterms:W3CDTF">2023-02-11T16:44:36Z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2052-10.1.0.5975</vt:lpwstr>
  </property>
</Properties>
</file>